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7EAF463A-BC7C-46EE-9F1E-7F377CCA4891}" type="datetimeFigureOut">
              <a:rPr lang="en-US" smtClean="0"/>
              <a:pPr/>
              <a:t>6/4/2015</a:t>
            </a:fld>
            <a:endParaRPr lang="en-US"/>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6/4/2015</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7EAF463A-BC7C-46EE-9F1E-7F377CCA4891}" type="datetimeFigureOut">
              <a:rPr lang="en-US" smtClean="0"/>
              <a:pPr/>
              <a:t>6/4/2015</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7EAF463A-BC7C-46EE-9F1E-7F377CCA4891}" type="datetimeFigureOut">
              <a:rPr lang="en-US" smtClean="0"/>
              <a:pPr/>
              <a:t>6/4/2015</a:t>
            </a:fld>
            <a:endParaRPr lang="en-US"/>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A483448D-3A78-4528-A469-B745A65DA480}" type="slidenum">
              <a:rPr lang="en-US" smtClean="0"/>
              <a:pPr/>
              <a:t>‹#›</a:t>
            </a:fld>
            <a:endParaRPr lang="en-US"/>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EAF463A-BC7C-46EE-9F1E-7F377CCA4891}" type="datetimeFigureOut">
              <a:rPr lang="en-US" smtClean="0"/>
              <a:pPr/>
              <a:t>6/4/2015</a:t>
            </a:fld>
            <a:endParaRPr lang="en-US"/>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Трудовые отношения с работниками сферы образования</a:t>
            </a:r>
            <a:endParaRPr lang="ru-RU" dirty="0"/>
          </a:p>
        </p:txBody>
      </p:sp>
      <p:sp>
        <p:nvSpPr>
          <p:cNvPr id="3" name="Подзаголовок 2"/>
          <p:cNvSpPr>
            <a:spLocks noGrp="1"/>
          </p:cNvSpPr>
          <p:nvPr>
            <p:ph type="subTitle" idx="1"/>
          </p:nvPr>
        </p:nvSpPr>
        <p:spPr/>
        <p:txBody>
          <a:bodyPr/>
          <a:lstStyle/>
          <a:p>
            <a:r>
              <a:rPr lang="ru-RU" dirty="0" smtClean="0"/>
              <a:t>Законы и подзаконные акты</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endParaRPr lang="ru-RU" dirty="0" smtClean="0"/>
          </a:p>
          <a:p>
            <a:pPr algn="ctr">
              <a:buNone/>
            </a:pPr>
            <a:r>
              <a:rPr lang="ru-RU" dirty="0" smtClean="0"/>
              <a:t>Приложение </a:t>
            </a:r>
            <a:r>
              <a:rPr lang="en-US" dirty="0" smtClean="0"/>
              <a:t>N 1</a:t>
            </a:r>
          </a:p>
          <a:p>
            <a:pPr algn="ctr">
              <a:buNone/>
            </a:pPr>
            <a:r>
              <a:rPr lang="ru-RU" dirty="0" smtClean="0"/>
              <a:t>1. Продолжительность рабочего времени (нормы часов педагогической работы за ставку заработной платы) для педагогических работников устанавливается исходя из сокращенной продолжительности рабочего времени </a:t>
            </a:r>
            <a:r>
              <a:rPr lang="ru-RU" b="1" i="1" dirty="0" smtClean="0"/>
              <a:t>не более</a:t>
            </a:r>
            <a:r>
              <a:rPr lang="ru-RU" dirty="0" smtClean="0"/>
              <a:t> 36 часов в неделю.</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85000" lnSpcReduction="10000"/>
          </a:bodyPr>
          <a:lstStyle/>
          <a:p>
            <a:pPr algn="ctr">
              <a:buNone/>
            </a:pPr>
            <a:r>
              <a:rPr lang="ru-RU" dirty="0" smtClean="0"/>
              <a:t>2.8.1. Норма часов учебной (преподавательской) работы 18 часов в неделю за ставку заработной платы устанавливается:</a:t>
            </a:r>
          </a:p>
          <a:p>
            <a:pPr algn="ctr">
              <a:buNone/>
            </a:pPr>
            <a:r>
              <a:rPr lang="ru-RU" dirty="0" smtClean="0"/>
              <a:t>учителям организаций, осуществляющих образовательную деятельность по основным общеобразовательным программам (в том числе адаптированным);</a:t>
            </a:r>
          </a:p>
          <a:p>
            <a:pPr algn="ctr">
              <a:buNone/>
            </a:pPr>
            <a:r>
              <a:rPr lang="ru-RU" dirty="0" smtClean="0"/>
              <a:t>преподавателям организаций, осуществляющих образовательную деятельность по дополнительным общеобразовательным программам в области искусств, физической культуры и спорта;</a:t>
            </a:r>
          </a:p>
          <a:p>
            <a:pPr algn="ctr">
              <a:buNone/>
            </a:pPr>
            <a:r>
              <a:rPr lang="ru-RU" dirty="0" smtClean="0"/>
              <a:t>педагогам дополнительного образования и старшим педагогам дополнительного образования;</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81000"/>
            <a:ext cx="8229600" cy="5745163"/>
          </a:xfrm>
        </p:spPr>
        <p:txBody>
          <a:bodyPr/>
          <a:lstStyle/>
          <a:p>
            <a:pPr algn="ctr">
              <a:buNone/>
            </a:pPr>
            <a:r>
              <a:rPr lang="ru-RU" dirty="0" smtClean="0"/>
              <a:t>преподавателям организаций, осуществляющих образовательную деятельность по образовательным программам </a:t>
            </a:r>
            <a:r>
              <a:rPr lang="ru-RU" b="1" dirty="0" smtClean="0"/>
              <a:t>среднего профессионального образования </a:t>
            </a:r>
            <a:r>
              <a:rPr lang="ru-RU" b="1" i="1" dirty="0" smtClean="0">
                <a:solidFill>
                  <a:srgbClr val="FF0000"/>
                </a:solidFill>
              </a:rPr>
              <a:t>педагогической направленности </a:t>
            </a:r>
            <a:r>
              <a:rPr lang="ru-RU" dirty="0" smtClean="0"/>
              <a:t>(за исключением преподавателей указанных организаций, применяющих норму часов учебной (преподавательской) работы 720 часов в год за ставку заработной платы).</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92500" lnSpcReduction="10000"/>
          </a:bodyPr>
          <a:lstStyle/>
          <a:p>
            <a:pPr algn="ctr">
              <a:buNone/>
            </a:pPr>
            <a:r>
              <a:rPr lang="ru-RU" dirty="0" smtClean="0"/>
              <a:t>2.8.2. Норма часов учебной (преподавательской) работы 720 часов в год за ставку заработной платы устанавливается преподавателям организаций, осуществляющих образовательную деятельность по образовательным программам </a:t>
            </a:r>
            <a:r>
              <a:rPr lang="ru-RU" b="1" i="1" dirty="0" smtClean="0"/>
              <a:t>среднего профессионального образования</a:t>
            </a:r>
            <a:r>
              <a:rPr lang="ru-RU" dirty="0" smtClean="0"/>
              <a:t>, в том числе интегрированным образовательным программам в области искусств (за исключением преподавателей, указанных в </a:t>
            </a:r>
            <a:r>
              <a:rPr lang="ru-RU" u="sng" dirty="0" smtClean="0"/>
              <a:t>подпункте 2.8.1</a:t>
            </a:r>
            <a:r>
              <a:rPr lang="ru-RU" dirty="0" smtClean="0"/>
              <a:t> настоящего пункта), и по основным программам профессионального обучения.</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85000" lnSpcReduction="20000"/>
          </a:bodyPr>
          <a:lstStyle/>
          <a:p>
            <a:pPr algn="ctr">
              <a:buNone/>
            </a:pPr>
            <a:r>
              <a:rPr lang="ru-RU" dirty="0" smtClean="0"/>
              <a:t>Примечания:</a:t>
            </a:r>
          </a:p>
          <a:p>
            <a:pPr algn="ctr">
              <a:buNone/>
            </a:pPr>
            <a:r>
              <a:rPr lang="ru-RU" dirty="0" smtClean="0"/>
              <a:t>1. В зависимости от занимаемой должности в рабочее время педагогических работников </a:t>
            </a:r>
            <a:r>
              <a:rPr lang="ru-RU" b="1" dirty="0" smtClean="0"/>
              <a:t>включается</a:t>
            </a:r>
            <a:r>
              <a:rPr lang="ru-RU" dirty="0" smtClean="0"/>
              <a:t> учебная (преподавательская) работа, </a:t>
            </a:r>
            <a:r>
              <a:rPr lang="ru-RU" b="1" i="1" dirty="0" smtClean="0"/>
              <a:t>воспитательная</a:t>
            </a:r>
            <a:r>
              <a:rPr lang="ru-RU" dirty="0" smtClean="0"/>
              <a:t> работа, и</a:t>
            </a:r>
            <a:r>
              <a:rPr lang="ru-RU" b="1" i="1" dirty="0" smtClean="0"/>
              <a:t>ндивидуальная</a:t>
            </a:r>
            <a:r>
              <a:rPr lang="ru-RU" dirty="0" smtClean="0"/>
              <a:t> работа с обучающимися, научная, творческая и исследовательская работа, </a:t>
            </a:r>
            <a:r>
              <a:rPr lang="ru-RU" b="1" i="1" dirty="0" smtClean="0"/>
              <a:t>а также другая </a:t>
            </a:r>
            <a:r>
              <a:rPr lang="ru-RU" dirty="0" smtClean="0"/>
              <a:t>педагогическая работа, </a:t>
            </a:r>
            <a:r>
              <a:rPr lang="ru-RU" b="1" i="1" dirty="0" smtClean="0"/>
              <a:t>предусмотренная трудовыми (должностными) обязанностями </a:t>
            </a:r>
            <a:r>
              <a:rPr lang="ru-RU" dirty="0" smtClean="0"/>
              <a:t>и (или) индивидуальным планом, - методическая, подготовительная, организационная, диагностическая, работа по ведению мониторинга, работа, предусмотренная планами воспитательных, физкультурно-оздоровительных, спортивных, творческих и иных мероприятий, проводимых с обучающимися.</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endParaRPr lang="ru-RU" u="sng" dirty="0" smtClean="0"/>
          </a:p>
          <a:p>
            <a:pPr algn="ctr">
              <a:buNone/>
            </a:pPr>
            <a:r>
              <a:rPr lang="ru-RU" dirty="0" smtClean="0"/>
              <a:t>Нормы часов учебной (преподавательской) работы, предусмотренные пунктом 2.8 настоящего Приложения, устанавливаются в астрономических часах, включая короткие перерывы (перемены), динамическую паузу.</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47500" lnSpcReduction="20000"/>
          </a:bodyPr>
          <a:lstStyle/>
          <a:p>
            <a:pPr algn="ctr">
              <a:buNone/>
            </a:pPr>
            <a:r>
              <a:rPr lang="ru-RU" sz="5100" dirty="0" smtClean="0"/>
              <a:t>4. За педагогическую работу или учебную (преподавательскую) работу, выполняемую педагогическим работником с его письменного согласия сверх установленной нормы часов за ставку заработной платы либо ниже установленной нормы часов за ставку заработной платы, оплата производится из установленного размера ставки заработной платы пропорционально фактически определенному объему педагогической работы или учебной (преподавательской) работы, за исключением случаев выплаты ставок заработной платы в полном размере, гарантируемых согласно </a:t>
            </a:r>
            <a:r>
              <a:rPr lang="ru-RU" sz="5100" u="sng" dirty="0" smtClean="0"/>
              <a:t>пункту 2.2</a:t>
            </a:r>
            <a:r>
              <a:rPr lang="ru-RU" sz="5100" dirty="0" smtClean="0"/>
              <a:t> приложения 2 к настоящему приказу учителям, которым не может быть обеспечена учебная нагрузка в объеме, соответствующем норме часов учебной (преподавательской) работы, установленной за ставку заработной платы в неделю.</a:t>
            </a:r>
          </a:p>
          <a:p>
            <a:pPr>
              <a:buNone/>
            </a:pPr>
            <a:r>
              <a:rPr lang="ru-RU" dirty="0" smtClean="0"/>
              <a:t/>
            </a:r>
            <a:br>
              <a:rPr lang="ru-RU" dirty="0" smtClean="0"/>
            </a:br>
            <a:endParaRPr lang="ru-RU" dirty="0" smtClean="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92500"/>
          </a:bodyPr>
          <a:lstStyle/>
          <a:p>
            <a:pPr algn="ctr">
              <a:buNone/>
            </a:pPr>
            <a:r>
              <a:rPr lang="ru-RU" dirty="0" smtClean="0"/>
              <a:t>Приложение </a:t>
            </a:r>
            <a:r>
              <a:rPr lang="en-US" dirty="0" smtClean="0"/>
              <a:t>N 2</a:t>
            </a:r>
          </a:p>
          <a:p>
            <a:pPr algn="ctr">
              <a:buNone/>
            </a:pPr>
            <a:r>
              <a:rPr lang="ru-RU" dirty="0" smtClean="0"/>
              <a:t>1.1. Порядок определения учебной нагрузки педагогических работников, </a:t>
            </a:r>
            <a:r>
              <a:rPr lang="ru-RU" b="1" i="1" dirty="0" smtClean="0"/>
              <a:t>оговариваемой в трудовом договоре</a:t>
            </a:r>
            <a:r>
              <a:rPr lang="ru-RU" dirty="0" smtClean="0"/>
              <a:t> (далее - Порядок), определяет правила определения учебной нагрузки педагогических работников, </a:t>
            </a:r>
            <a:r>
              <a:rPr lang="ru-RU" b="1" i="1" dirty="0" smtClean="0"/>
              <a:t>оговариваемой в трудовом договоре</a:t>
            </a:r>
            <a:r>
              <a:rPr lang="ru-RU" dirty="0" smtClean="0"/>
              <a:t>, основания ее изменения, случаи установления верхнего предела учебной нагрузки в зависимости от должности и (или) специальности педагогических работников с учетом особенностей их труда.</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endParaRPr lang="ru-RU" dirty="0" smtClean="0"/>
          </a:p>
          <a:p>
            <a:pPr algn="ctr">
              <a:buNone/>
            </a:pPr>
            <a:endParaRPr lang="ru-RU" dirty="0" smtClean="0"/>
          </a:p>
          <a:p>
            <a:pPr algn="ctr">
              <a:buNone/>
            </a:pPr>
            <a:r>
              <a:rPr lang="ru-RU" dirty="0" smtClean="0"/>
              <a:t>1.7. Временное или постоянное изменение (увеличение или снижение) объема учебной нагрузки педагогических работников по сравнению с учебной нагрузкой, оговоренной в трудовом договоре, допускается только по соглашению сторон трудового договора т в случаях, не зависящих от воли сторон</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81000"/>
            <a:ext cx="8229600" cy="5745163"/>
          </a:xfrm>
        </p:spPr>
        <p:txBody>
          <a:bodyPr>
            <a:normAutofit/>
          </a:bodyPr>
          <a:lstStyle/>
          <a:p>
            <a:pPr algn="ctr">
              <a:buNone/>
            </a:pPr>
            <a:r>
              <a:rPr lang="ru-RU" dirty="0" smtClean="0"/>
              <a:t>1.8. Об изменениях объема учебной нагрузки (увеличение или снижение), а также о причинах, вызвавших необходимость таких изменений, работодатель обязан уведомить педагогических работников в письменной форме не позднее, чем за два месяца до осуществления предполагаемых изменений, за исключением случаев, когда изменение объема учебной нагрузки осуществляется по соглашению сторон трудового договора.</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lstStyle/>
          <a:p>
            <a:pPr algn="ctr">
              <a:buNone/>
            </a:pPr>
            <a:r>
              <a:rPr lang="ru-RU" b="1" dirty="0" smtClean="0"/>
              <a:t>РОССИЙСКАЯ ФЕДЕРАЦИЯ</a:t>
            </a:r>
          </a:p>
          <a:p>
            <a:pPr algn="ctr">
              <a:buNone/>
            </a:pPr>
            <a:r>
              <a:rPr lang="ru-RU" b="1" dirty="0" smtClean="0"/>
              <a:t/>
            </a:r>
            <a:br>
              <a:rPr lang="ru-RU" b="1" dirty="0" smtClean="0"/>
            </a:br>
            <a:endParaRPr lang="ru-RU" b="1" dirty="0" smtClean="0"/>
          </a:p>
          <a:p>
            <a:pPr algn="ctr">
              <a:buNone/>
            </a:pPr>
            <a:r>
              <a:rPr lang="ru-RU" b="1" dirty="0" smtClean="0"/>
              <a:t>ФЕДЕРАЛЬНЫЙ ЗАКОН</a:t>
            </a:r>
          </a:p>
          <a:p>
            <a:pPr algn="ctr">
              <a:buNone/>
            </a:pPr>
            <a:r>
              <a:rPr lang="ru-RU" b="1" dirty="0" smtClean="0"/>
              <a:t/>
            </a:r>
            <a:br>
              <a:rPr lang="ru-RU" b="1" dirty="0" smtClean="0"/>
            </a:br>
            <a:endParaRPr lang="ru-RU" b="1" dirty="0" smtClean="0"/>
          </a:p>
          <a:p>
            <a:pPr algn="ctr">
              <a:buNone/>
            </a:pPr>
            <a:r>
              <a:rPr lang="ru-RU" b="1" dirty="0" smtClean="0"/>
              <a:t>ОБ ОБРАЗОВАНИИ В РОССИЙСКОЙ ФЕДЕРАЦИИ</a:t>
            </a:r>
          </a:p>
          <a:p>
            <a:pPr>
              <a:buNone/>
            </a:pPr>
            <a:r>
              <a:rPr lang="ru-RU" dirty="0" smtClean="0"/>
              <a:t/>
            </a:r>
            <a:br>
              <a:rPr lang="ru-RU" dirty="0" smtClean="0"/>
            </a:br>
            <a:endParaRPr lang="ru-RU"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lnSpcReduction="10000"/>
          </a:bodyPr>
          <a:lstStyle/>
          <a:p>
            <a:pPr algn="ctr">
              <a:buNone/>
            </a:pPr>
            <a:r>
              <a:rPr lang="ru-RU" dirty="0" smtClean="0"/>
              <a:t>2.3. При определении учебной нагрузки на новый учебный год учителям и преподавателям, для которых организация, осуществляющая образовательную деятельность, является основным местом работы, сохраняется ее объем и обеспечивается преемственность преподавания учебных предметов, курсов, дисциплин (модулей) в классах (классах-комплектах), группах, за исключением случаев, предусмотренных </a:t>
            </a:r>
            <a:r>
              <a:rPr lang="ru-RU" u="sng" dirty="0" smtClean="0"/>
              <a:t>пунктом 1.7</a:t>
            </a:r>
            <a:r>
              <a:rPr lang="ru-RU" dirty="0" smtClean="0"/>
              <a:t> настоящего Порядка.</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fontScale="85000" lnSpcReduction="20000"/>
          </a:bodyPr>
          <a:lstStyle/>
          <a:p>
            <a:pPr algn="ctr">
              <a:buNone/>
            </a:pPr>
            <a:r>
              <a:rPr lang="ru-RU" dirty="0" smtClean="0"/>
              <a:t>2.4. </a:t>
            </a:r>
            <a:r>
              <a:rPr lang="ru-RU" b="1" i="1" dirty="0" smtClean="0"/>
              <a:t>Учителям</a:t>
            </a:r>
            <a:r>
              <a:rPr lang="ru-RU" dirty="0" smtClean="0"/>
              <a:t>, а также преподавателям организаций, осуществляющих образовательную деятельность по образовательным программам среднего </a:t>
            </a:r>
            <a:r>
              <a:rPr lang="ru-RU" b="1" i="1" dirty="0" smtClean="0"/>
              <a:t>профессионального образования педагогической направленности</a:t>
            </a:r>
            <a:r>
              <a:rPr lang="ru-RU" dirty="0" smtClean="0"/>
              <a:t>, применяющих норму часов учебной (преподавательской) работы 18 часов в неделю за ставку заработной платы, у которых по независящим от них причинам в течение учебного года учебная нагрузка снижается по сравнению с учебной нагрузкой, установленной на начало учебного года, по истечении срока уведомления о ее снижении, предусмотренного </a:t>
            </a:r>
            <a:r>
              <a:rPr lang="ru-RU" u="sng" dirty="0" smtClean="0"/>
              <a:t>пунктом 1.8</a:t>
            </a:r>
            <a:r>
              <a:rPr lang="ru-RU" dirty="0" smtClean="0"/>
              <a:t> настоящего Порядка, до конца учебного года, а также в период каникул, не совпадающий с ежегодным основным удлиненным оплачиваемым отпуском и ежегодным дополнительным оплачиваемым отпуском, выплачивается:</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fontScale="77500" lnSpcReduction="20000"/>
          </a:bodyPr>
          <a:lstStyle/>
          <a:p>
            <a:pPr algn="ctr">
              <a:buNone/>
            </a:pPr>
            <a:r>
              <a:rPr lang="ru-RU" dirty="0" smtClean="0"/>
              <a:t>заработная плата за фактически оставшееся количество часов учебой (преподавательской) работы, если оно превышает норму часов учебной (преподавательской) работы в неделю, установленную за ставку заработной платы;</a:t>
            </a:r>
          </a:p>
          <a:p>
            <a:pPr algn="ctr">
              <a:buNone/>
            </a:pPr>
            <a:r>
              <a:rPr lang="ru-RU" dirty="0" smtClean="0"/>
              <a:t>заработная плата в размере месячной ставки, если объем учебной нагрузки до ее уменьшения соответствовал норме часов учебной (преподавательской) работы в неделю, установленной за ставку заработной платы, и если их невозможно догрузить другой педагогической работой;</a:t>
            </a:r>
          </a:p>
          <a:p>
            <a:pPr algn="ctr">
              <a:buNone/>
            </a:pPr>
            <a:r>
              <a:rPr lang="ru-RU" dirty="0" smtClean="0"/>
              <a:t>заработная плата, установленная до уменьшения учебной нагрузки, если она была установлена ниже нормы часов учебной (преподавательской) работы в неделю, установленной за ставку заработной платы, и если их невозможно догрузить другой педагогической работой.</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lnSpcReduction="10000"/>
          </a:bodyPr>
          <a:lstStyle/>
          <a:p>
            <a:pPr algn="ctr">
              <a:buNone/>
            </a:pPr>
            <a:r>
              <a:rPr lang="ru-RU" dirty="0" smtClean="0"/>
              <a:t>4.1. Преподавателям организаций, осуществляющих образовательную деятельность по образовательным программам среднего профессионального образования, норма часов учебной (преподавательской) работы за ставку заработной платы которых составляет 720 часов в год, определяется объем годовой учебной нагрузки из расчета на 10 учебных месяцев.</a:t>
            </a:r>
          </a:p>
          <a:p>
            <a:pPr algn="ctr">
              <a:buNone/>
            </a:pPr>
            <a:r>
              <a:rPr lang="ru-RU" dirty="0" smtClean="0"/>
              <a:t>Учебная нагрузка на выходные и нерабочие праздничные дни не планируется.</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fontScale="92500" lnSpcReduction="10000"/>
          </a:bodyPr>
          <a:lstStyle/>
          <a:p>
            <a:pPr algn="ctr">
              <a:buNone/>
            </a:pPr>
            <a:r>
              <a:rPr lang="ru-RU" dirty="0" smtClean="0"/>
              <a:t>4.4. В случае, когда учебная нагрузка в определенном на начало учебного года годовом объеме не может быть выполнена преподавателем в связи с нахождением в ежегодном основном удлиненном оплачиваемом отпуске или в ежегодном дополнительном оплачиваемом отпуске, на учебных сборах, в командировке, в связи с временной нетрудоспособностью, определенный ему объем годовой учебной нагрузки подлежит уменьшению на 1/10 часть за каждый полный месяц отсутствия на работе и исходя из количества пропущенных рабочих дней за неполный месяц.</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fontScale="77500" lnSpcReduction="20000"/>
          </a:bodyPr>
          <a:lstStyle/>
          <a:p>
            <a:pPr algn="ctr">
              <a:buNone/>
            </a:pPr>
            <a:r>
              <a:rPr lang="ru-RU" dirty="0" smtClean="0"/>
              <a:t>4.7. Преподавателям организаций, осуществляющих образовательную деятельность по образовательным программам среднего профессионального образования, применяющих норму часов учебной (преподавательской) работы 720 часов в год за ставку заработной платы, у которых по независящим от них причинам в течение учебного года учебная нагрузка уменьшается по сравнению с учебной нагрузкой, установленной на начало учебного года, либо уменьшенной по основаниям, предусмотренным </a:t>
            </a:r>
            <a:r>
              <a:rPr lang="ru-RU" u="sng" dirty="0" smtClean="0"/>
              <a:t>пунктом 4.4</a:t>
            </a:r>
            <a:r>
              <a:rPr lang="ru-RU" dirty="0" smtClean="0"/>
              <a:t> настоящего Порядка, до конца учебного года, а также в период каникул, не совпадающий с ежегодным основным удлиненным оплачиваемым отпуском и ежегодным дополнительным оплачиваемым отпуском, выплачивается заработная плата в размере, установленном в начале учебного года.</a:t>
            </a:r>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fontScale="92500" lnSpcReduction="20000"/>
          </a:bodyPr>
          <a:lstStyle/>
          <a:p>
            <a:pPr algn="ctr">
              <a:buNone/>
            </a:pPr>
            <a:r>
              <a:rPr lang="ru-RU" dirty="0" smtClean="0"/>
              <a:t>7.1. В зависимости от занимаемой должности учебная нагрузка педагогических работников ограничивается верхним пределом в следующих случаях:</a:t>
            </a:r>
          </a:p>
          <a:p>
            <a:pPr algn="ctr">
              <a:buNone/>
            </a:pPr>
            <a:r>
              <a:rPr lang="ru-RU" dirty="0" smtClean="0"/>
              <a:t>7.1.1. В организациях, осуществляющих образовательную деятельность по образовательным программам среднего профессионального образования, преподавателям, норма часов учебной (преподавательской) работы за ставку заработной платы которых составляет 720 часов в год, верхний предел учебной нагрузки устанавливается в объеме, не превышающем 1440 часов в учебном году;</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r>
              <a:rPr lang="ru-RU" dirty="0" smtClean="0"/>
              <a:t>&lt;Письмо&gt; </a:t>
            </a:r>
            <a:r>
              <a:rPr lang="ru-RU" dirty="0" err="1" smtClean="0"/>
              <a:t>Минобрнауки</a:t>
            </a:r>
            <a:r>
              <a:rPr lang="ru-RU" dirty="0" smtClean="0"/>
              <a:t> России N 08-415, Профсоюза работников народного образования и науки РФ N 124 от 23.03.2015</a:t>
            </a:r>
            <a:br>
              <a:rPr lang="ru-RU" dirty="0" smtClean="0"/>
            </a:br>
            <a:r>
              <a:rPr lang="ru-RU" dirty="0" smtClean="0"/>
              <a:t>"О реализации права педагогических работников на дополнительное профессиональное образование"</a:t>
            </a:r>
            <a:br>
              <a:rPr lang="ru-RU" dirty="0" smtClean="0"/>
            </a:br>
            <a:r>
              <a:rPr lang="ru-RU" dirty="0" smtClean="0"/>
              <a:t>(вместе с "Разъяснениями по реализации права педагогических работников на дополнительное профессиональное образование») </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fontScale="92500" lnSpcReduction="20000"/>
          </a:bodyPr>
          <a:lstStyle/>
          <a:p>
            <a:pPr algn="ctr">
              <a:buNone/>
            </a:pPr>
            <a:r>
              <a:rPr lang="ru-RU" dirty="0" smtClean="0"/>
              <a:t>Право работников на подготовку и дополнительное профессиональное образование (далее - ДПО) установлено статьей 197 Трудового кодекса Российской Федерации (далее - ТК РФ).</a:t>
            </a:r>
          </a:p>
          <a:p>
            <a:pPr algn="ctr">
              <a:buNone/>
            </a:pPr>
            <a:r>
              <a:rPr lang="ru-RU" dirty="0" smtClean="0"/>
              <a:t>В отношении педагогических работников право на ДПО конкретизировано Федеральным законом от 29 декабря 2012 г. N 273-ФЗ "Об образовании в Российской Федерации" (далее - Федеральный закон N 273-ФЗ). Педагогические работники имеют право на ДПО по профилю педагогической деятельности не реже чем один раз в три года (пункт 2 части 5 статьи 47 Федерального закона N 273-ФЗ).</a:t>
            </a:r>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endParaRPr lang="ru-RU" dirty="0" smtClean="0"/>
          </a:p>
          <a:p>
            <a:pPr algn="ctr">
              <a:buNone/>
            </a:pPr>
            <a:r>
              <a:rPr lang="ru-RU" dirty="0" smtClean="0"/>
              <a:t>ДПО осуществляется посредством реализации дополнительных профессиональных программ (далее - ДПП): </a:t>
            </a:r>
            <a:r>
              <a:rPr lang="ru-RU" b="1" dirty="0" smtClean="0">
                <a:solidFill>
                  <a:srgbClr val="FF0000"/>
                </a:solidFill>
              </a:rPr>
              <a:t>программ повышения квалификации </a:t>
            </a:r>
            <a:r>
              <a:rPr lang="ru-RU" dirty="0" smtClean="0"/>
              <a:t>и </a:t>
            </a:r>
            <a:r>
              <a:rPr lang="ru-RU" b="1" dirty="0" smtClean="0">
                <a:solidFill>
                  <a:srgbClr val="7030A0"/>
                </a:solidFill>
              </a:rPr>
              <a:t>программ профессиональной переподготовки </a:t>
            </a:r>
            <a:r>
              <a:rPr lang="ru-RU" dirty="0" smtClean="0"/>
              <a:t>(часть 2 статьи 76 Федерального закона N 273-ФЗ).</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92500"/>
          </a:bodyPr>
          <a:lstStyle/>
          <a:p>
            <a:pPr algn="ctr">
              <a:buNone/>
            </a:pPr>
            <a:r>
              <a:rPr lang="ru-RU" dirty="0" smtClean="0"/>
              <a:t>Статья 2. Основные понятия, используемые в настоящем Федеральном законе</a:t>
            </a:r>
          </a:p>
          <a:p>
            <a:pPr algn="ctr">
              <a:buNone/>
            </a:pPr>
            <a:r>
              <a:rPr lang="ru-RU" dirty="0" smtClean="0"/>
              <a:t>31) </a:t>
            </a:r>
            <a:r>
              <a:rPr lang="ru-RU" b="1" dirty="0" smtClean="0"/>
              <a:t>участники образовательных отношений </a:t>
            </a:r>
            <a:r>
              <a:rPr lang="ru-RU" dirty="0" smtClean="0"/>
              <a:t>- обучающиеся, родители (законные представители) несовершеннолетних обучающихся, </a:t>
            </a:r>
            <a:r>
              <a:rPr lang="ru-RU" b="1" i="1" dirty="0" smtClean="0">
                <a:solidFill>
                  <a:srgbClr val="FF0000"/>
                </a:solidFill>
              </a:rPr>
              <a:t>педагогические работники </a:t>
            </a:r>
            <a:r>
              <a:rPr lang="ru-RU" dirty="0" smtClean="0"/>
              <a:t>и их представители, организации, осуществляющие образовательную деятельность;</a:t>
            </a:r>
          </a:p>
          <a:p>
            <a:pPr algn="ctr">
              <a:buNone/>
            </a:pPr>
            <a:r>
              <a:rPr lang="ru-RU" dirty="0" smtClean="0"/>
              <a:t>32) </a:t>
            </a:r>
            <a:r>
              <a:rPr lang="ru-RU" b="1" dirty="0" smtClean="0"/>
              <a:t>участники отношений в сфере образования </a:t>
            </a:r>
            <a:r>
              <a:rPr lang="ru-RU" dirty="0" smtClean="0"/>
              <a:t>- </a:t>
            </a:r>
            <a:r>
              <a:rPr lang="ru-RU" b="1" i="1" dirty="0" smtClean="0">
                <a:solidFill>
                  <a:srgbClr val="FF0000"/>
                </a:solidFill>
              </a:rPr>
              <a:t>участники образовательных отношений</a:t>
            </a:r>
            <a:r>
              <a:rPr lang="ru-RU" dirty="0" smtClean="0">
                <a:solidFill>
                  <a:srgbClr val="FF0000"/>
                </a:solidFill>
              </a:rPr>
              <a:t> </a:t>
            </a:r>
            <a:r>
              <a:rPr lang="ru-RU" dirty="0" smtClean="0"/>
              <a:t>и федеральные государственные органы, органы государственной власти субъектов Российской Федерации, органы местного самоуправления, работодатели и их объединения;</a:t>
            </a:r>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81000"/>
            <a:ext cx="8229600" cy="5745163"/>
          </a:xfrm>
        </p:spPr>
        <p:txBody>
          <a:bodyPr/>
          <a:lstStyle/>
          <a:p>
            <a:pPr algn="ctr">
              <a:buNone/>
            </a:pPr>
            <a:r>
              <a:rPr lang="ru-RU" dirty="0" smtClean="0"/>
              <a:t>в соответствии с частью 2 статьи 99 Федерального закона N 273-ФЗ обеспечение ДПО педагогических работников государственных (муниципальных) образовательных организаций осуществляется посредством доведения необходимых средств до соответствующих организаций в структуре нормативных затрат на оказание государственных (муниципальных) услуг в сфере образования.</a:t>
            </a:r>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81000"/>
            <a:ext cx="8229600" cy="5745163"/>
          </a:xfrm>
        </p:spPr>
        <p:txBody>
          <a:bodyPr>
            <a:normAutofit fontScale="92500"/>
          </a:bodyPr>
          <a:lstStyle/>
          <a:p>
            <a:pPr algn="ctr">
              <a:buNone/>
            </a:pPr>
            <a:r>
              <a:rPr lang="ru-RU" dirty="0" smtClean="0"/>
              <a:t>Порядок организации и осуществления образовательной деятельности по ДПП утвержден </a:t>
            </a:r>
            <a:r>
              <a:rPr lang="ru-RU" b="1" dirty="0" smtClean="0"/>
              <a:t>приказом </a:t>
            </a:r>
            <a:r>
              <a:rPr lang="ru-RU" b="1" dirty="0" err="1" smtClean="0"/>
              <a:t>Минобрнауки</a:t>
            </a:r>
            <a:r>
              <a:rPr lang="ru-RU" b="1" dirty="0" smtClean="0"/>
              <a:t> России от 1 июля 2013 г. N 499 </a:t>
            </a:r>
            <a:r>
              <a:rPr lang="ru-RU" dirty="0" smtClean="0"/>
              <a:t>(далее - Порядок организации ДПО) и является обязательным для организаций ДПО; образовательных организаций высшего образования, профессиональных образовательных организаций, организаций, осуществляющих обучение (научные организации или иные юридические лица) (пункт 2 Порядка организации ДПО).</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92500"/>
          </a:bodyPr>
          <a:lstStyle/>
          <a:p>
            <a:pPr algn="ctr">
              <a:buNone/>
            </a:pPr>
            <a:r>
              <a:rPr lang="ru-RU" b="1" dirty="0" smtClean="0"/>
              <a:t>Работодателю</a:t>
            </a:r>
            <a:r>
              <a:rPr lang="ru-RU" dirty="0" smtClean="0"/>
              <a:t> на условиях и в порядке, которые определяются коллективным договором, соглашениями, трудовым договором (статья 196 ТК РФ), </a:t>
            </a:r>
            <a:r>
              <a:rPr lang="ru-RU" b="1" dirty="0" smtClean="0"/>
              <a:t>предоставлено право определять необходимость ДПО работников для собственных нужд</a:t>
            </a:r>
            <a:r>
              <a:rPr lang="ru-RU" dirty="0" smtClean="0"/>
              <a:t>. Формы подготовки и ДПО работников, </a:t>
            </a:r>
            <a:r>
              <a:rPr lang="ru-RU" b="1" dirty="0" smtClean="0"/>
              <a:t>перечень необходимых профессий и специальностей определяются работодателем с учетом </a:t>
            </a:r>
            <a:r>
              <a:rPr lang="ru-RU" dirty="0" smtClean="0"/>
              <a:t>мнения представительного органа работников в порядке, установленном статьей 372 ТК РФ для принятия локальных нормативных актов.</a:t>
            </a:r>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endParaRPr lang="ru-RU" dirty="0" smtClean="0"/>
          </a:p>
          <a:p>
            <a:pPr algn="ctr">
              <a:buNone/>
            </a:pPr>
            <a:r>
              <a:rPr lang="ru-RU" dirty="0" smtClean="0"/>
              <a:t>Право работников, в том числе педагогических работников, работников из числа учебно-вспомогательного персонала, на ДПО реализуется путем заключения договора между работником и работодателем (часть 2 статьи 197 ТК РФ).</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lnSpcReduction="10000"/>
          </a:bodyPr>
          <a:lstStyle/>
          <a:p>
            <a:pPr algn="ctr">
              <a:buNone/>
            </a:pPr>
            <a:r>
              <a:rPr lang="ru-RU" dirty="0" smtClean="0"/>
              <a:t>Согласно статье 187 ТК РФ при направлении работодателем работника на профессиональное обучение или ДПО с отрывом от работы за ним сохраняются место работы (должность) и средняя заработная плата по основному месту работы. Работникам, направляемым на профессиональное обучение или ДПО с отрывом от работы в другую местность, производится оплата командировочных расходов в порядке и размерах, которые предусмотрены для лиц, направляемых в служебные командировки.</a:t>
            </a:r>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r>
              <a:rPr lang="ru-RU" dirty="0" smtClean="0"/>
              <a:t>При выполнении работодателем условий договора, связанного с ДПО, включая предоставление гарантий, работник не вправе без уважительных причин отказаться от получения ДПО, в том числе в случаях, когда ДПО осуществляется с применением формы организации образовательной деятельности, основанной на модульном принципе, в течение учебного года без отрыва от основной работы.</a:t>
            </a:r>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lnSpcReduction="10000"/>
          </a:bodyPr>
          <a:lstStyle/>
          <a:p>
            <a:pPr algn="ctr">
              <a:buNone/>
            </a:pPr>
            <a:r>
              <a:rPr lang="ru-RU" b="1" i="1" dirty="0" smtClean="0"/>
              <a:t>Отказ педагогического работника от прохождения ДПО </a:t>
            </a:r>
            <a:r>
              <a:rPr lang="ru-RU" dirty="0" smtClean="0"/>
              <a:t>в таких случаях </a:t>
            </a:r>
            <a:r>
              <a:rPr lang="ru-RU" b="1" i="1" dirty="0" smtClean="0"/>
              <a:t>будет являться дисциплинарным проступком</a:t>
            </a:r>
            <a:r>
              <a:rPr lang="ru-RU" dirty="0" smtClean="0"/>
              <a:t>, то есть неисполнением работником по его вине возложенных на него </a:t>
            </a:r>
            <a:r>
              <a:rPr lang="ru-RU" b="1" i="1" dirty="0" smtClean="0">
                <a:solidFill>
                  <a:srgbClr val="FF0000"/>
                </a:solidFill>
              </a:rPr>
              <a:t>в соответствии с трудовым договором</a:t>
            </a:r>
            <a:r>
              <a:rPr lang="ru-RU" dirty="0" smtClean="0">
                <a:solidFill>
                  <a:srgbClr val="FF0000"/>
                </a:solidFill>
              </a:rPr>
              <a:t> </a:t>
            </a:r>
            <a:r>
              <a:rPr lang="ru-RU" dirty="0" smtClean="0"/>
              <a:t>трудовых обязанностей. За совершение указанного проступка </a:t>
            </a:r>
            <a:r>
              <a:rPr lang="ru-RU" b="1" i="1" dirty="0" smtClean="0"/>
              <a:t>работодатель имеет право применить соответствующее дисциплинарное взыскание</a:t>
            </a:r>
            <a:r>
              <a:rPr lang="ru-RU" dirty="0" smtClean="0"/>
              <a:t>, предусмотренное статьей 192 ТК РФ.</a:t>
            </a:r>
          </a:p>
          <a:p>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endParaRPr lang="ru-RU" dirty="0" smtClean="0"/>
          </a:p>
          <a:p>
            <a:pPr algn="ctr">
              <a:buNone/>
            </a:pPr>
            <a:r>
              <a:rPr lang="ru-RU" dirty="0" smtClean="0"/>
              <a:t>В то же время при аттестации педагогических работников следует учитывать, что неполучение ими ДПО не может служить основанием для отказа в установлении педагогическим работникам квалификационной категории либо для признания их не соответствующими занимаемой должности.</a:t>
            </a:r>
          </a:p>
          <a:p>
            <a:pPr>
              <a:buNone/>
            </a:pPr>
            <a:r>
              <a:rPr lang="ru-RU" dirty="0" smtClean="0"/>
              <a:t> </a:t>
            </a:r>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77500" lnSpcReduction="20000"/>
          </a:bodyPr>
          <a:lstStyle/>
          <a:p>
            <a:pPr algn="ctr">
              <a:buNone/>
            </a:pPr>
            <a:r>
              <a:rPr lang="ru-RU" dirty="0" smtClean="0"/>
              <a:t>ФЗ «Об образовании в РФ»</a:t>
            </a:r>
          </a:p>
          <a:p>
            <a:pPr algn="ctr">
              <a:buNone/>
            </a:pPr>
            <a:r>
              <a:rPr lang="ru-RU" dirty="0" smtClean="0"/>
              <a:t>Статья 46. Право на занятие педагогической деятельностью</a:t>
            </a:r>
          </a:p>
          <a:p>
            <a:pPr algn="ctr">
              <a:buNone/>
            </a:pPr>
            <a:r>
              <a:rPr lang="ru-RU" dirty="0" smtClean="0"/>
              <a:t>3) право на ежегодный основной удлиненный оплачиваемый отпуск, </a:t>
            </a:r>
            <a:r>
              <a:rPr lang="ru-RU" u="sng" dirty="0" smtClean="0"/>
              <a:t>продолжительность</a:t>
            </a:r>
            <a:r>
              <a:rPr lang="ru-RU" dirty="0" smtClean="0"/>
              <a:t> которого определяется Правительством Российской Федерации;</a:t>
            </a:r>
          </a:p>
          <a:p>
            <a:pPr algn="ctr">
              <a:buNone/>
            </a:pPr>
            <a:r>
              <a:rPr lang="ru-RU" dirty="0" smtClean="0"/>
              <a:t>4) право на длительный отпуск сроком до одного года не реже чем через каждые десять лет непрерывной педагогической работы в </a:t>
            </a:r>
            <a:r>
              <a:rPr lang="ru-RU" u="sng" dirty="0" smtClean="0"/>
              <a:t>порядке</a:t>
            </a:r>
            <a:r>
              <a:rPr lang="ru-RU" dirty="0" smtClean="0"/>
              <a:t>, установленном федеральным органом исполнительной власти, осуществляющим функции по выработке государственной политики и нормативно-правовому регулированию в сфере образования;</a:t>
            </a:r>
          </a:p>
          <a:p>
            <a:pPr algn="ctr">
              <a:buNone/>
            </a:pPr>
            <a:r>
              <a:rPr lang="ru-RU" dirty="0" smtClean="0"/>
              <a:t>5) право на досрочное назначение страховой пенсии по старости в порядке, установленном </a:t>
            </a:r>
            <a:r>
              <a:rPr lang="ru-RU" u="sng" dirty="0" smtClean="0"/>
              <a:t>законодательством</a:t>
            </a:r>
            <a:r>
              <a:rPr lang="ru-RU" dirty="0" smtClean="0"/>
              <a:t> Российской Федерации</a:t>
            </a:r>
          </a:p>
          <a:p>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85000" lnSpcReduction="10000"/>
          </a:bodyPr>
          <a:lstStyle/>
          <a:p>
            <a:pPr algn="ctr">
              <a:buNone/>
            </a:pPr>
            <a:r>
              <a:rPr lang="ru-RU" dirty="0" smtClean="0"/>
              <a:t>6. В рабочее время педагогических работников в зависимости от занимаемой должности включается учебная (преподавательская), воспитательная работа, индивидуальная работа с обучающимися, научная, творческая и исследовательская работа, а также другая педагогическая работа, предусмотренная трудовыми (должностными) обязанностями и (или) индивидуальным планом, - методическая, подготовительная, организационная, диагностическая, работа по ведению мониторинга, работа, предусмотренная планами воспитательных, физкультурно-оздоровительных, спортивных, творческих и иных мероприятий, проводимых с обучающимися.</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r>
              <a:rPr lang="ru-RU" dirty="0" smtClean="0"/>
              <a:t>21) </a:t>
            </a:r>
            <a:r>
              <a:rPr lang="ru-RU" b="1" dirty="0" smtClean="0"/>
              <a:t>педагогический работник </a:t>
            </a:r>
            <a:r>
              <a:rPr lang="ru-RU" dirty="0" smtClean="0"/>
              <a:t>- физическое лицо, которое состоит </a:t>
            </a:r>
            <a:r>
              <a:rPr lang="ru-RU" b="1" i="1" dirty="0" smtClean="0">
                <a:solidFill>
                  <a:srgbClr val="FF0000"/>
                </a:solidFill>
              </a:rPr>
              <a:t>в трудовых</a:t>
            </a:r>
            <a:r>
              <a:rPr lang="ru-RU" dirty="0" smtClean="0"/>
              <a:t>, служебных отношениях с организацией, осуществляющей образовательную деятельность, и выполняет обязанности по обучению, воспитанию обучающихся и (или) организации образовательной деятельности;</a:t>
            </a:r>
          </a:p>
          <a:p>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fontScale="92500" lnSpcReduction="10000"/>
          </a:bodyPr>
          <a:lstStyle/>
          <a:p>
            <a:pPr algn="ctr">
              <a:buNone/>
            </a:pPr>
            <a:r>
              <a:rPr lang="ru-RU" dirty="0" smtClean="0"/>
              <a:t>Конкретные трудовые (должностные) обязанности педагогических работников определяются трудовыми договорами (служебными контрактами) и должностными инструкциями. Соотношение учебной (преподавательской) и другой педагогической работы в пределах рабочей недели или учебного года определяется соответствующим локальным нормативным актом организации, осуществляющей образовательную деятельность, с учетом количества часов по учебному плану, специальности и квалификации работника.</a:t>
            </a:r>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85000" lnSpcReduction="10000"/>
          </a:bodyPr>
          <a:lstStyle/>
          <a:p>
            <a:pPr algn="ctr">
              <a:buNone/>
            </a:pPr>
            <a:r>
              <a:rPr lang="ru-RU" dirty="0" smtClean="0"/>
              <a:t>7. Режим рабочего времени и времени отдыха педагогических работников организаций, осуществляющих образовательную деятельность, определяется коллективным договором, правилами внутреннего трудового распорядка, иными локальными нормативными актами организации, осуществляющей образовательную деятельность, трудовым договором, графиками работы и расписанием занятий в соответствии с требованиями трудового </a:t>
            </a:r>
            <a:r>
              <a:rPr lang="ru-RU" u="sng" dirty="0" smtClean="0"/>
              <a:t>законодательства</a:t>
            </a:r>
            <a:r>
              <a:rPr lang="ru-RU" dirty="0" smtClean="0"/>
              <a:t> и с учетом </a:t>
            </a:r>
            <a:r>
              <a:rPr lang="ru-RU" u="sng" dirty="0" smtClean="0"/>
              <a:t>особенностей</a:t>
            </a:r>
            <a:r>
              <a:rPr lang="ru-RU" dirty="0" smtClean="0"/>
              <a:t>, установленных федеральным органом исполнительной власти, осуществляющим функции по выработке государственной политики и нормативно-правовому регулированию в сфере образования.</a:t>
            </a:r>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81000"/>
            <a:ext cx="8229600" cy="5745163"/>
          </a:xfrm>
        </p:spPr>
        <p:txBody>
          <a:bodyPr>
            <a:normAutofit fontScale="70000" lnSpcReduction="20000"/>
          </a:bodyPr>
          <a:lstStyle/>
          <a:p>
            <a:pPr algn="ctr">
              <a:buNone/>
            </a:pPr>
            <a:r>
              <a:rPr lang="ru-RU" sz="3400" b="1" dirty="0" smtClean="0"/>
              <a:t>ТК РФ</a:t>
            </a:r>
            <a:r>
              <a:rPr lang="ru-RU" sz="3400" dirty="0" smtClean="0"/>
              <a:t> Статья 331.1. Особенности отстранения от работы педагогических работников</a:t>
            </a:r>
          </a:p>
          <a:p>
            <a:pPr algn="ctr">
              <a:buNone/>
            </a:pPr>
            <a:r>
              <a:rPr lang="ru-RU" sz="3400" dirty="0" smtClean="0"/>
              <a:t/>
            </a:r>
            <a:br>
              <a:rPr lang="ru-RU" sz="3400" dirty="0" smtClean="0"/>
            </a:br>
            <a:endParaRPr lang="ru-RU" sz="3400" dirty="0" smtClean="0"/>
          </a:p>
          <a:p>
            <a:pPr algn="ctr">
              <a:buNone/>
            </a:pPr>
            <a:r>
              <a:rPr lang="ru-RU" sz="3400" dirty="0" smtClean="0"/>
              <a:t>Наряду с указанными в </a:t>
            </a:r>
            <a:r>
              <a:rPr lang="ru-RU" sz="3400" u="sng" dirty="0" smtClean="0"/>
              <a:t>статье 76</a:t>
            </a:r>
            <a:r>
              <a:rPr lang="ru-RU" sz="3400" dirty="0" smtClean="0"/>
              <a:t> настоящего Кодекса случаями работодатель </a:t>
            </a:r>
            <a:r>
              <a:rPr lang="ru-RU" sz="3400" b="1" dirty="0" smtClean="0"/>
              <a:t>обязан отстранить </a:t>
            </a:r>
            <a:r>
              <a:rPr lang="ru-RU" sz="3400" dirty="0" smtClean="0"/>
              <a:t>от работы (не допускать к работе) педагогического работника при получении от правоохранительных органов сведений о том, что данный работник подвергается уголовному преследованию за преступления, указанные в </a:t>
            </a:r>
            <a:r>
              <a:rPr lang="ru-RU" sz="3400" u="sng" dirty="0" smtClean="0"/>
              <a:t>абзацах третьем</a:t>
            </a:r>
            <a:r>
              <a:rPr lang="ru-RU" sz="3400" dirty="0" smtClean="0"/>
              <a:t> и </a:t>
            </a:r>
            <a:r>
              <a:rPr lang="ru-RU" sz="3400" u="sng" dirty="0" smtClean="0"/>
              <a:t>четвертом части второй статьи 331</a:t>
            </a:r>
            <a:r>
              <a:rPr lang="ru-RU" sz="3400" dirty="0" smtClean="0"/>
              <a:t> настоящего Кодекса. Работодатель отстраняет от работы (не допускает к работе) педагогического работника </a:t>
            </a:r>
            <a:r>
              <a:rPr lang="ru-RU" sz="3400" b="1" dirty="0" smtClean="0"/>
              <a:t>на весь период производства по уголовному делу до его прекращения либо до вступления в силу приговора суда</a:t>
            </a:r>
            <a:r>
              <a:rPr lang="ru-RU" sz="3400" dirty="0" smtClean="0"/>
              <a:t>.</a:t>
            </a:r>
          </a:p>
          <a:p>
            <a:pPr algn="ctr">
              <a:buNone/>
            </a:pPr>
            <a:r>
              <a:rPr lang="ru-RU" dirty="0" smtClean="0"/>
              <a:t/>
            </a:r>
            <a:br>
              <a:rPr lang="ru-RU" dirty="0" smtClean="0"/>
            </a:br>
            <a:endParaRPr lang="ru-RU" dirty="0" smtClean="0"/>
          </a:p>
          <a:p>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57200"/>
            <a:ext cx="8229600" cy="5668963"/>
          </a:xfrm>
        </p:spPr>
        <p:txBody>
          <a:bodyPr/>
          <a:lstStyle/>
          <a:p>
            <a:pPr algn="ctr">
              <a:buNone/>
            </a:pPr>
            <a:r>
              <a:rPr lang="ru-RU" dirty="0" smtClean="0"/>
              <a:t>Статья 336. Дополнительные основания прекращения трудового договора с педагогическим работником</a:t>
            </a:r>
          </a:p>
          <a:p>
            <a:pPr algn="ctr">
              <a:buNone/>
            </a:pPr>
            <a:endParaRPr lang="ru-RU" dirty="0" smtClean="0"/>
          </a:p>
          <a:p>
            <a:pPr algn="ctr">
              <a:buNone/>
            </a:pPr>
            <a:r>
              <a:rPr lang="ru-RU" dirty="0" smtClean="0"/>
              <a:t>Помимо оснований, предусмотренных настоящим </a:t>
            </a:r>
            <a:r>
              <a:rPr lang="ru-RU" u="sng" dirty="0" smtClean="0"/>
              <a:t>Кодексом</a:t>
            </a:r>
            <a:r>
              <a:rPr lang="ru-RU" dirty="0" smtClean="0"/>
              <a:t> и иными федеральными законами, основаниями прекращения трудового договора с педагогическим работником являются:</a:t>
            </a:r>
          </a:p>
          <a:p>
            <a:pPr algn="ctr">
              <a:buNone/>
            </a:pP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57200"/>
            <a:ext cx="8229600" cy="5668963"/>
          </a:xfrm>
        </p:spPr>
        <p:txBody>
          <a:bodyPr/>
          <a:lstStyle/>
          <a:p>
            <a:pPr marL="514350" indent="-514350" algn="ctr">
              <a:buAutoNum type="arabicParenR"/>
            </a:pPr>
            <a:r>
              <a:rPr lang="ru-RU" dirty="0" smtClean="0"/>
              <a:t>повторное в течение одного года грубое нарушение </a:t>
            </a:r>
            <a:r>
              <a:rPr lang="ru-RU" b="1" dirty="0" smtClean="0"/>
              <a:t>устава</a:t>
            </a:r>
            <a:r>
              <a:rPr lang="ru-RU" dirty="0" smtClean="0"/>
              <a:t> организации, осуществляющей образовательную деятельность;</a:t>
            </a:r>
          </a:p>
          <a:p>
            <a:pPr marL="514350" indent="-514350" algn="ctr">
              <a:buAutoNum type="arabicParenR"/>
            </a:pPr>
            <a:endParaRPr lang="ru-RU" dirty="0" smtClean="0"/>
          </a:p>
          <a:p>
            <a:pPr algn="ctr">
              <a:buNone/>
            </a:pPr>
            <a:r>
              <a:rPr lang="ru-RU" dirty="0" smtClean="0"/>
              <a:t>2) </a:t>
            </a:r>
            <a:r>
              <a:rPr lang="ru-RU" b="1" dirty="0" smtClean="0"/>
              <a:t>применение</a:t>
            </a:r>
            <a:r>
              <a:rPr lang="ru-RU" dirty="0" smtClean="0"/>
              <a:t>, в том числе однократное, </a:t>
            </a:r>
            <a:r>
              <a:rPr lang="ru-RU" b="1" dirty="0" smtClean="0"/>
              <a:t>методов воспитания</a:t>
            </a:r>
            <a:r>
              <a:rPr lang="ru-RU" dirty="0" smtClean="0"/>
              <a:t>, связанных </a:t>
            </a:r>
            <a:r>
              <a:rPr lang="ru-RU" b="1" dirty="0" smtClean="0"/>
              <a:t>с физическим и (или) психическим насилием над личностью обучающегося, воспитанника</a:t>
            </a:r>
            <a:r>
              <a:rPr lang="ru-RU" dirty="0" smtClean="0"/>
              <a:t>;</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92500" lnSpcReduction="20000"/>
          </a:bodyPr>
          <a:lstStyle/>
          <a:p>
            <a:pPr algn="ctr">
              <a:buNone/>
            </a:pPr>
            <a:r>
              <a:rPr lang="ru-RU" b="1" dirty="0" smtClean="0"/>
              <a:t>Глава 5. ПЕДАГОГИЧЕСКИЕ, РУКОВОДЯЩИЕ И ИНЫЕ РАБОТНИКИ</a:t>
            </a:r>
          </a:p>
          <a:p>
            <a:pPr algn="ctr">
              <a:buNone/>
            </a:pPr>
            <a:r>
              <a:rPr lang="ru-RU" b="1" dirty="0" smtClean="0"/>
              <a:t>ОРГАНИЗАЦИЙ, ОСУЩЕСТВЛЯЮЩИХ ОБРАЗОВАТЕЛЬНУЮ ДЕЯТЕЛЬНОСТЬ</a:t>
            </a:r>
          </a:p>
          <a:p>
            <a:pPr algn="ctr">
              <a:buNone/>
            </a:pPr>
            <a:r>
              <a:rPr lang="ru-RU" dirty="0" smtClean="0"/>
              <a:t>Статья 46. Право на занятие педагогической деятельностью</a:t>
            </a:r>
          </a:p>
          <a:p>
            <a:pPr algn="ctr">
              <a:buNone/>
            </a:pPr>
            <a:r>
              <a:rPr lang="ru-RU" dirty="0" smtClean="0"/>
              <a:t/>
            </a:r>
            <a:br>
              <a:rPr lang="ru-RU" dirty="0" smtClean="0"/>
            </a:br>
            <a:endParaRPr lang="ru-RU" dirty="0" smtClean="0"/>
          </a:p>
          <a:p>
            <a:pPr algn="ctr">
              <a:buNone/>
            </a:pPr>
            <a:r>
              <a:rPr lang="ru-RU" dirty="0" smtClean="0"/>
              <a:t>1. Право на занятие педагогической деятельностью имеют лица, имеющие среднее профессиональное или высшее образование и отвечающие квалификационным требованиям, указанным в квалификационных справочниках, и (или) профессиональным стандартам.</a:t>
            </a:r>
          </a:p>
          <a:p>
            <a:pPr>
              <a:buNone/>
            </a:pPr>
            <a:r>
              <a:rPr lang="ru-RU" dirty="0" smtClean="0"/>
              <a:t/>
            </a:r>
            <a:br>
              <a:rPr lang="ru-RU" dirty="0" smtClean="0"/>
            </a:br>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r>
              <a:rPr lang="ru-RU" dirty="0" smtClean="0"/>
              <a:t>Постановление Правительства РФ от 08.08.2013 N 678</a:t>
            </a:r>
            <a:br>
              <a:rPr lang="ru-RU" dirty="0" smtClean="0"/>
            </a:br>
            <a:r>
              <a:rPr lang="ru-RU" dirty="0" smtClean="0"/>
              <a:t>"Об утверждении номенклатуры должностей педагогических работников организаций, осуществляющих образовательную деятельность, должностей руководителей образовательных организаций"</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5897563"/>
          </a:xfrm>
        </p:spPr>
        <p:txBody>
          <a:bodyPr>
            <a:normAutofit lnSpcReduction="10000"/>
          </a:bodyPr>
          <a:lstStyle/>
          <a:p>
            <a:pPr algn="ctr">
              <a:buNone/>
            </a:pPr>
            <a:r>
              <a:rPr lang="ru-RU" dirty="0" smtClean="0"/>
              <a:t>Статья 47. Правовой статус педагогических работников. Права и свободы педагогических работников, гарантии их реализации</a:t>
            </a:r>
          </a:p>
          <a:p>
            <a:pPr algn="ctr">
              <a:buNone/>
            </a:pPr>
            <a:r>
              <a:rPr lang="ru-RU" dirty="0" smtClean="0"/>
              <a:t/>
            </a:r>
            <a:br>
              <a:rPr lang="ru-RU" dirty="0" smtClean="0"/>
            </a:br>
            <a:endParaRPr lang="ru-RU" dirty="0" smtClean="0"/>
          </a:p>
          <a:p>
            <a:pPr algn="ctr">
              <a:buNone/>
            </a:pPr>
            <a:r>
              <a:rPr lang="ru-RU" dirty="0" smtClean="0"/>
              <a:t>1. Под правовым статусом педагогического работника понимается совокупность прав и свобод (в том числе академических прав и свобод), </a:t>
            </a:r>
            <a:r>
              <a:rPr lang="ru-RU" b="1" dirty="0" smtClean="0"/>
              <a:t>трудовых прав</a:t>
            </a:r>
            <a:r>
              <a:rPr lang="ru-RU" dirty="0" smtClean="0"/>
              <a:t>, социальных гарантий и компенсаций, ограничений, обязанностей и ответственности, которые установлены законодательством Российской Федерации и законодательством субъектов Российской Федерации.</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lstStyle/>
          <a:p>
            <a:pPr algn="ctr">
              <a:buNone/>
            </a:pPr>
            <a:r>
              <a:rPr lang="ru-RU" dirty="0" smtClean="0"/>
              <a:t>5. Педагогические работники имеют следующие </a:t>
            </a:r>
            <a:r>
              <a:rPr lang="ru-RU" b="1" i="1" dirty="0" smtClean="0"/>
              <a:t>трудовые права и социальные гарантии</a:t>
            </a:r>
            <a:r>
              <a:rPr lang="ru-RU" dirty="0" smtClean="0"/>
              <a:t>:</a:t>
            </a:r>
          </a:p>
          <a:p>
            <a:pPr algn="ctr">
              <a:buNone/>
            </a:pPr>
            <a:r>
              <a:rPr lang="ru-RU" dirty="0" smtClean="0"/>
              <a:t>1) право на сокращенную </a:t>
            </a:r>
            <a:r>
              <a:rPr lang="ru-RU" u="sng" dirty="0" smtClean="0"/>
              <a:t>продолжительность</a:t>
            </a:r>
            <a:r>
              <a:rPr lang="ru-RU" dirty="0" smtClean="0"/>
              <a:t> рабочего времени;</a:t>
            </a:r>
          </a:p>
          <a:p>
            <a:pPr algn="ctr">
              <a:buNone/>
            </a:pPr>
            <a:r>
              <a:rPr lang="ru-RU" dirty="0" smtClean="0"/>
              <a:t>2) право на дополнительное профессиональное образование по профилю педагогической деятельности не реже чем один раз в три года;</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5821363"/>
          </a:xfrm>
        </p:spPr>
        <p:txBody>
          <a:bodyPr>
            <a:normAutofit fontScale="70000" lnSpcReduction="20000"/>
          </a:bodyPr>
          <a:lstStyle/>
          <a:p>
            <a:pPr algn="ctr">
              <a:buNone/>
            </a:pPr>
            <a:r>
              <a:rPr lang="ru-RU" b="1" dirty="0" smtClean="0"/>
              <a:t>МИНИСТЕРСТВО ОБРАЗОВАНИЯ И НАУКИ РОССИЙСКОЙ ФЕДЕРАЦИИ</a:t>
            </a:r>
          </a:p>
          <a:p>
            <a:pPr algn="ctr">
              <a:buNone/>
            </a:pPr>
            <a:r>
              <a:rPr lang="ru-RU" b="1" dirty="0" smtClean="0"/>
              <a:t/>
            </a:r>
            <a:br>
              <a:rPr lang="ru-RU" b="1" dirty="0" smtClean="0"/>
            </a:br>
            <a:endParaRPr lang="ru-RU" b="1" dirty="0" smtClean="0"/>
          </a:p>
          <a:p>
            <a:pPr algn="ctr">
              <a:buNone/>
            </a:pPr>
            <a:r>
              <a:rPr lang="ru-RU" b="1" dirty="0" smtClean="0"/>
              <a:t>ПРИКАЗ</a:t>
            </a:r>
          </a:p>
          <a:p>
            <a:pPr algn="ctr">
              <a:buNone/>
            </a:pPr>
            <a:r>
              <a:rPr lang="ru-RU" b="1" dirty="0" smtClean="0"/>
              <a:t>от 22 декабря 2014 г. N 1601</a:t>
            </a:r>
          </a:p>
          <a:p>
            <a:pPr algn="ctr">
              <a:buNone/>
            </a:pPr>
            <a:r>
              <a:rPr lang="ru-RU" b="1" dirty="0" smtClean="0"/>
              <a:t/>
            </a:r>
            <a:br>
              <a:rPr lang="ru-RU" b="1" dirty="0" smtClean="0"/>
            </a:br>
            <a:endParaRPr lang="ru-RU" b="1" dirty="0" smtClean="0"/>
          </a:p>
          <a:p>
            <a:pPr algn="ctr">
              <a:buNone/>
            </a:pPr>
            <a:r>
              <a:rPr lang="ru-RU" b="1" dirty="0" smtClean="0"/>
              <a:t>О ПРОДОЛЖИТЕЛЬНОСТИ</a:t>
            </a:r>
          </a:p>
          <a:p>
            <a:pPr algn="ctr">
              <a:buNone/>
            </a:pPr>
            <a:r>
              <a:rPr lang="ru-RU" b="1" dirty="0" smtClean="0"/>
              <a:t>РАБОЧЕГО ВРЕМЕНИ (НОРМАХ ЧАСОВ ПЕДАГОГИЧЕСКОЙ РАБОТЫ</a:t>
            </a:r>
          </a:p>
          <a:p>
            <a:pPr algn="ctr">
              <a:buNone/>
            </a:pPr>
            <a:r>
              <a:rPr lang="ru-RU" b="1" dirty="0" smtClean="0"/>
              <a:t>ЗА СТАВКУ ЗАРАБОТНОЙ ПЛАТЫ) ПЕДАГОГИЧЕСКИХ РАБОТНИКОВ</a:t>
            </a:r>
          </a:p>
          <a:p>
            <a:pPr algn="ctr">
              <a:buNone/>
            </a:pPr>
            <a:r>
              <a:rPr lang="ru-RU" b="1" dirty="0" smtClean="0"/>
              <a:t>И О ПОРЯДКЕ ОПРЕДЕЛЕНИЯ УЧЕБНОЙ НАГРУЗКИ ПЕДАГОГИЧЕСКИХ</a:t>
            </a:r>
          </a:p>
          <a:p>
            <a:pPr algn="ctr">
              <a:buNone/>
            </a:pPr>
            <a:r>
              <a:rPr lang="ru-RU" b="1" dirty="0" smtClean="0"/>
              <a:t>РАБОТНИКОВ, </a:t>
            </a:r>
            <a:r>
              <a:rPr lang="ru-RU" b="1" i="1" dirty="0" smtClean="0">
                <a:solidFill>
                  <a:srgbClr val="FF0000"/>
                </a:solidFill>
              </a:rPr>
              <a:t>ОГОВАРИВАЕМОЙ В ТРУДОВОМ ДОГОВОРЕ</a:t>
            </a:r>
          </a:p>
          <a:p>
            <a:pPr algn="ctr">
              <a:buNone/>
            </a:pPr>
            <a:r>
              <a:rPr lang="ru-RU" dirty="0" smtClean="0"/>
              <a:t/>
            </a:r>
            <a:br>
              <a:rPr lang="ru-RU" dirty="0" smtClean="0"/>
            </a:br>
            <a:endParaRPr lang="ru-RU" dirty="0" smtClean="0"/>
          </a:p>
          <a:p>
            <a:pPr algn="ctr">
              <a:buNone/>
            </a:pP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145</TotalTime>
  <Words>2324</Words>
  <Application>Microsoft Office PowerPoint</Application>
  <PresentationFormat>Экран (4:3)</PresentationFormat>
  <Paragraphs>102</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Открытая</vt:lpstr>
      <vt:lpstr>Трудовые отношения с работниками сферы образования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Трудовые отношения с работниками сферы образования</dc:title>
  <dc:creator>Мама</dc:creator>
  <cp:lastModifiedBy>Кочергина</cp:lastModifiedBy>
  <cp:revision>17</cp:revision>
  <dcterms:created xsi:type="dcterms:W3CDTF">2015-05-17T05:32:31Z</dcterms:created>
  <dcterms:modified xsi:type="dcterms:W3CDTF">2015-06-04T03:33:29Z</dcterms:modified>
</cp:coreProperties>
</file>