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7" r:id="rId21"/>
    <p:sldId id="278" r:id="rId22"/>
    <p:sldId id="275" r:id="rId23"/>
    <p:sldId id="276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9" r:id="rId34"/>
    <p:sldId id="290" r:id="rId3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5/16/2015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5/16/2015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5/16/2015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5/16/2015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5/16/2015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5/16/2015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5/16/2015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5/16/2015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5/16/2015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5/16/2015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5/16/2015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5/16/2015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Трудовой договор с руководителем организации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Особенности заключения трудового договора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/>
              <a:t>ФЗ «Об образовании в РФ»</a:t>
            </a:r>
          </a:p>
          <a:p>
            <a:pPr algn="ctr">
              <a:buNone/>
            </a:pPr>
            <a:r>
              <a:rPr lang="ru-RU" dirty="0" smtClean="0"/>
              <a:t>Статья 46. Право на занятие педагогической деятельностью</a:t>
            </a:r>
          </a:p>
          <a:p>
            <a:pPr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algn="ctr">
              <a:buNone/>
            </a:pPr>
            <a:r>
              <a:rPr lang="ru-RU" dirty="0" smtClean="0"/>
              <a:t>1. Право на занятие педагогической деятельностью имеют лица, имеющие среднее профессиональное или высшее образование и отвечающие квалификационным требованиям, указанным в квалификационных справочниках, и (или) профессиональным стандартам.</a:t>
            </a:r>
          </a:p>
          <a:p>
            <a:pPr algn="ctr">
              <a:buNone/>
            </a:pPr>
            <a:r>
              <a:rPr lang="ru-RU" dirty="0" smtClean="0"/>
              <a:t>2. </a:t>
            </a:r>
            <a:r>
              <a:rPr lang="ru-RU" u="sng" dirty="0" smtClean="0"/>
              <a:t>Номенклатура</a:t>
            </a:r>
            <a:r>
              <a:rPr lang="ru-RU" dirty="0" smtClean="0"/>
              <a:t> должностей педагогических работников организаций, осуществляющих образовательную деятельность, должностей руководителей образовательных организаций утверждается Правительством Российской Федерации.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/>
              <a:t>ТК РФ</a:t>
            </a:r>
            <a:r>
              <a:rPr lang="ru-RU" dirty="0" smtClean="0"/>
              <a:t>: К педагогической деятельности </a:t>
            </a:r>
            <a:r>
              <a:rPr lang="ru-RU" b="1" dirty="0" smtClean="0"/>
              <a:t>не допускаются</a:t>
            </a:r>
            <a:r>
              <a:rPr lang="ru-RU" dirty="0" smtClean="0"/>
              <a:t> лица:</a:t>
            </a:r>
          </a:p>
          <a:p>
            <a:pPr algn="ctr">
              <a:buNone/>
            </a:pPr>
            <a:r>
              <a:rPr lang="ru-RU" dirty="0" smtClean="0"/>
              <a:t>лишенные права заниматься педагогической деятельностью в соответствии с вступившим в законную силу приговором суда;</a:t>
            </a:r>
          </a:p>
          <a:p>
            <a:pPr algn="ctr">
              <a:buNone/>
            </a:pPr>
            <a:r>
              <a:rPr lang="ru-RU" dirty="0" smtClean="0"/>
              <a:t>имеющие или имевшие судимость, подвергавшиеся уголовному преследованию (за исключением лиц, уголовное преследование в отношении которых прекращено по реабилитирующим основаниям) за преступления против жизни и здоровья, свободы, чести и достоинства личности; 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половой неприкосновенности и половой свободы личности, против семьи и несовершеннолетних, здоровья населения и общественной нравственности, основ конституционного строя и безопасности государства, а также против общественной безопасности, за исключением случаев, предусмотренных </a:t>
            </a:r>
            <a:r>
              <a:rPr lang="ru-RU" u="sng" dirty="0" smtClean="0"/>
              <a:t>частью третьей</a:t>
            </a:r>
            <a:r>
              <a:rPr lang="ru-RU" dirty="0" smtClean="0"/>
              <a:t> настоящей статьи;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имеющие неснятую или </a:t>
            </a:r>
            <a:r>
              <a:rPr lang="ru-RU" u="sng" dirty="0" smtClean="0"/>
              <a:t>непогашенную судимость</a:t>
            </a:r>
            <a:r>
              <a:rPr lang="ru-RU" dirty="0" smtClean="0"/>
              <a:t> за иные умышленные тяжкие и особо тяжкие преступления, не указанные в </a:t>
            </a:r>
            <a:r>
              <a:rPr lang="ru-RU" u="sng" dirty="0" smtClean="0"/>
              <a:t>абзаце третьем</a:t>
            </a:r>
            <a:r>
              <a:rPr lang="ru-RU" dirty="0" smtClean="0"/>
              <a:t> настоящей части;</a:t>
            </a:r>
          </a:p>
          <a:p>
            <a:pPr algn="ctr">
              <a:buNone/>
            </a:pPr>
            <a:r>
              <a:rPr lang="ru-RU" dirty="0" smtClean="0"/>
              <a:t>признанные недееспособными в установленном федеральным </a:t>
            </a:r>
            <a:r>
              <a:rPr lang="ru-RU" u="sng" dirty="0" smtClean="0"/>
              <a:t>законом</a:t>
            </a:r>
            <a:r>
              <a:rPr lang="ru-RU" dirty="0" smtClean="0"/>
              <a:t> порядке;</a:t>
            </a:r>
          </a:p>
          <a:p>
            <a:pPr algn="ctr">
              <a:buNone/>
            </a:pPr>
            <a:r>
              <a:rPr lang="ru-RU" dirty="0" smtClean="0"/>
              <a:t>имеющие заболевания, предусмотренные перечнем, утверждаемым федеральным органом исполнительной власти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Лица из числа указанных в абзаце третьем части второй настоящей статьи, имевшие судимость за совершение преступлений небольшой тяжести и преступлений средней тяжести против жизни и здоровья, свободы, чести и достоинства личности</a:t>
            </a:r>
          </a:p>
          <a:p>
            <a:pPr algn="ctr">
              <a:buNone/>
            </a:pPr>
            <a:r>
              <a:rPr lang="ru-RU" dirty="0" smtClean="0"/>
              <a:t>семьи и несовершеннолетних, здоровья населения и общественной нравственности, основ конституционного строя и безопасности государства, а также против общественной безопасности, и лица, уголовное преследование в отношении которых по обвинению в совершении этих преступлений прекращено по </a:t>
            </a:r>
            <a:r>
              <a:rPr lang="ru-RU" dirty="0" err="1" smtClean="0"/>
              <a:t>нереабилитирующим</a:t>
            </a:r>
            <a:r>
              <a:rPr lang="ru-RU" dirty="0" smtClean="0"/>
              <a:t> основаниям,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могут быть допущены </a:t>
            </a:r>
            <a:r>
              <a:rPr lang="ru-RU" dirty="0" smtClean="0"/>
              <a:t>к педагогической деятельности </a:t>
            </a:r>
            <a:r>
              <a:rPr lang="ru-RU" b="1" dirty="0" smtClean="0"/>
              <a:t>при наличии решения комиссии по делам несовершеннолетних и защите их прав</a:t>
            </a:r>
            <a:r>
              <a:rPr lang="ru-RU" dirty="0" smtClean="0"/>
              <a:t>, созданной высшим исполнительным органом государственной власти </a:t>
            </a:r>
            <a:r>
              <a:rPr lang="ru-RU" b="1" dirty="0" smtClean="0"/>
              <a:t>субъекта Российской Федерации</a:t>
            </a:r>
            <a:r>
              <a:rPr lang="ru-RU" dirty="0" smtClean="0"/>
              <a:t>, о допуске их к педагогической деятельности.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(См. также ФЗ «Об образовании в РФ</a:t>
            </a:r>
          </a:p>
          <a:p>
            <a:pPr algn="ctr">
              <a:buNone/>
            </a:pPr>
            <a:r>
              <a:rPr lang="ru-RU" dirty="0" smtClean="0"/>
              <a:t>Статья 51. Правовой статус руководителя образовательной организации. Президент образовательной организации высшего образования)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/>
              <a:t>Статья 277. Материальная ответственность руководителя организации</a:t>
            </a:r>
          </a:p>
          <a:p>
            <a:pPr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algn="ctr">
              <a:buNone/>
            </a:pPr>
            <a:r>
              <a:rPr lang="ru-RU" dirty="0" smtClean="0"/>
              <a:t>Руководитель организации несет полную материальную ответственность за прямой действительный ущерб, причиненный организации.</a:t>
            </a:r>
          </a:p>
          <a:p>
            <a:pPr algn="ctr">
              <a:buNone/>
            </a:pPr>
            <a:r>
              <a:rPr lang="ru-RU" dirty="0" smtClean="0"/>
              <a:t>В случаях, предусмотренных федеральными </a:t>
            </a:r>
            <a:r>
              <a:rPr lang="ru-RU" u="sng" dirty="0" smtClean="0"/>
              <a:t>законами</a:t>
            </a:r>
            <a:r>
              <a:rPr lang="ru-RU" dirty="0" smtClean="0"/>
              <a:t>, руководитель организации возмещает организации убытки, причиненные его виновными действиями. При этом расчет убытков осуществляется в соответствии с нормами, предусмотренными гражданским </a:t>
            </a:r>
            <a:r>
              <a:rPr lang="ru-RU" u="sng" dirty="0" smtClean="0"/>
              <a:t>законодательством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Статья 278. Дополнительные основания для прекращения трудового договора с руководителем организации</a:t>
            </a:r>
          </a:p>
          <a:p>
            <a:pPr algn="ctr">
              <a:buNone/>
            </a:pPr>
            <a:r>
              <a:rPr lang="ru-RU" dirty="0" smtClean="0"/>
              <a:t>Помимо оснований, предусмотренных настоящим </a:t>
            </a:r>
            <a:r>
              <a:rPr lang="ru-RU" u="sng" dirty="0" smtClean="0"/>
              <a:t>Кодексом</a:t>
            </a:r>
            <a:r>
              <a:rPr lang="ru-RU" dirty="0" smtClean="0"/>
              <a:t> и иными федеральными </a:t>
            </a:r>
            <a:r>
              <a:rPr lang="ru-RU" u="sng" dirty="0" smtClean="0"/>
              <a:t>законами</a:t>
            </a:r>
            <a:r>
              <a:rPr lang="ru-RU" dirty="0" smtClean="0"/>
              <a:t>, трудовой договор с руководителем организации прекращается по следующим основаниям: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/>
              <a:t>2) в связи с принятием уполномоченным органом юридического лица, либо собственником имущества организации, либо уполномоченным собственником лицом (органом) решения о прекращении трудового договора. Решение о прекращении трудового договора по указанному основанию в отношении руководителя унитарного предприятия принимается уполномоченным собственником унитарного предприятия органом в </a:t>
            </a:r>
            <a:r>
              <a:rPr lang="ru-RU" u="sng" dirty="0" smtClean="0"/>
              <a:t>порядке</a:t>
            </a:r>
            <a:r>
              <a:rPr lang="ru-RU" dirty="0" smtClean="0"/>
              <a:t>, установленном Правительством Российской Федерации</a:t>
            </a:r>
          </a:p>
          <a:p>
            <a:pPr algn="ctr">
              <a:buNone/>
            </a:pPr>
            <a:r>
              <a:rPr lang="ru-RU" dirty="0" smtClean="0"/>
              <a:t>3) по иным основаниям, предусмотренным трудовым договором.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ТК РФ</a:t>
            </a:r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Глава 43. ОСОБЕННОСТИ РЕГУЛИРОВАНИЯ ТРУДА</a:t>
            </a:r>
          </a:p>
          <a:p>
            <a:pPr algn="ctr">
              <a:buNone/>
            </a:pPr>
            <a:r>
              <a:rPr lang="ru-RU" b="1" dirty="0" smtClean="0"/>
              <a:t>РУКОВОДИТЕЛЯ ОРГАНИЗАЦИИ И ЧЛЕНОВ КОЛЛЕГИАЛЬНОГО</a:t>
            </a:r>
          </a:p>
          <a:p>
            <a:pPr algn="ctr">
              <a:buNone/>
            </a:pPr>
            <a:r>
              <a:rPr lang="ru-RU" b="1" dirty="0" smtClean="0"/>
              <a:t>ИСПОЛНИТЕЛЬНОГО ОРГАНА ОРГАНИЗАЦИИ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i="1" dirty="0" smtClean="0"/>
              <a:t>Постановление Правительства РФ от 16.03.2000 N 234 (ред. от 03.12.2014) "О порядке заключения трудовых договоров и аттестации руководителей федеральных государственных унитарных предприятий" (вместе с "Положением о проведении конкурса на замещение должности руководителя федерального государственного унитарного предприятия", "Положением о проведении аттестации руководителей федеральных государственных унитарных предприятий") </a:t>
            </a:r>
            <a:br>
              <a:rPr lang="ru-RU" i="1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Решение о расторжении трудового договора с руководителем унитарного предприятия в соответствии с пунктом 2 статьи 278 Трудового кодекса Российской Федерации принимается после предварительного одобрения его аттестационной комиссией.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59737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Статья 279. Гарантии руководителю организации в случае прекращения трудового договора</a:t>
            </a:r>
          </a:p>
          <a:p>
            <a:pPr algn="ctr">
              <a:buNone/>
            </a:pPr>
            <a:r>
              <a:rPr lang="ru-RU" dirty="0" smtClean="0"/>
              <a:t>В случае прекращения трудового договора с руководителем организации в соответствии с </a:t>
            </a:r>
            <a:r>
              <a:rPr lang="ru-RU" u="sng" dirty="0" smtClean="0"/>
              <a:t>пунктом 2 статьи 278</a:t>
            </a:r>
            <a:r>
              <a:rPr lang="ru-RU" dirty="0" smtClean="0"/>
              <a:t> настоящего Кодекса при отсутствии виновных действий (бездействия) руководителя ему выплачивается компенсация в размере, определяемом трудовым договором, но не ниже трехкратного </a:t>
            </a:r>
            <a:r>
              <a:rPr lang="ru-RU" u="sng" dirty="0" smtClean="0"/>
              <a:t>среднего месячного заработка</a:t>
            </a:r>
            <a:r>
              <a:rPr lang="ru-RU" dirty="0" smtClean="0"/>
              <a:t>, за исключением случаев, предусмотренных настоящим </a:t>
            </a:r>
            <a:r>
              <a:rPr lang="ru-RU" u="sng" dirty="0" smtClean="0"/>
              <a:t>Кодексом</a:t>
            </a:r>
            <a:r>
              <a:rPr lang="ru-RU" dirty="0" smtClean="0"/>
              <a:t>.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Статья 280. Досрочное расторжение трудового договора по инициативе руководителя организации</a:t>
            </a:r>
          </a:p>
          <a:p>
            <a:pPr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algn="ctr">
              <a:buNone/>
            </a:pPr>
            <a:r>
              <a:rPr lang="ru-RU" dirty="0" smtClean="0"/>
              <a:t>Руководитель организации имеет право досрочно расторгнуть трудовой договор, предупредив об этом работодателя (собственника имущества организации, его представителя) в письменной форме не позднее чем за один месяц.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Раздел </a:t>
            </a:r>
            <a:r>
              <a:rPr lang="en-US" b="1" dirty="0" smtClean="0"/>
              <a:t>IV. </a:t>
            </a:r>
            <a:r>
              <a:rPr lang="ru-RU" b="1" dirty="0" smtClean="0"/>
              <a:t>РАБОЧЕЕ ВРЕМЯ</a:t>
            </a:r>
          </a:p>
          <a:p>
            <a:pPr algn="ctr">
              <a:buNone/>
            </a:pPr>
            <a:r>
              <a:rPr lang="ru-RU" dirty="0" smtClean="0"/>
              <a:t>Статья 91. Понятие рабочего времени. Нормальная продолжительность рабочего времени</a:t>
            </a:r>
          </a:p>
          <a:p>
            <a:pPr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algn="ctr">
              <a:buNone/>
            </a:pPr>
            <a:r>
              <a:rPr lang="ru-RU" dirty="0" smtClean="0"/>
              <a:t>Нормальная продолжительность рабочего времени не может превышать </a:t>
            </a:r>
            <a:r>
              <a:rPr lang="ru-RU" b="1" dirty="0" smtClean="0"/>
              <a:t>40 часов в неделю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Статья 97. Работа за пределами установленной продолжительности рабочего времени</a:t>
            </a:r>
          </a:p>
          <a:p>
            <a:pPr algn="ctr">
              <a:buNone/>
            </a:pPr>
            <a:r>
              <a:rPr lang="ru-RU" dirty="0" smtClean="0"/>
              <a:t>Работодатель имеет право в порядке, установленном настоящим Кодексом, привлекать работника к работе за пределами продолжительности рабочего времени, установленной для данного работника в соответствии с настоящим Кодексом, другими федеральными законами и иными нормативными правовыми актами Российской Федерации, коллективным договором, соглашениями, локальными нормативными актами, трудовым договором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для сверхурочной работы </a:t>
            </a:r>
            <a:r>
              <a:rPr lang="ru-RU" u="sng" dirty="0" smtClean="0"/>
              <a:t>(статья 99</a:t>
            </a:r>
            <a:r>
              <a:rPr lang="ru-RU" dirty="0" smtClean="0"/>
              <a:t> настоящего Кодекса);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если работник работает на условиях ненормированного рабочего дня </a:t>
            </a:r>
            <a:r>
              <a:rPr lang="ru-RU" u="sng" dirty="0" smtClean="0"/>
              <a:t>(статья 101</a:t>
            </a:r>
            <a:r>
              <a:rPr lang="ru-RU" dirty="0" smtClean="0"/>
              <a:t> настоящего Кодекса).</a:t>
            </a: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Привлечение работодателем работника к сверхурочной работе допускается с его письменного согласия</a:t>
            </a:r>
          </a:p>
          <a:p>
            <a:pPr algn="ctr">
              <a:buNone/>
            </a:pPr>
            <a:r>
              <a:rPr lang="ru-RU" dirty="0" smtClean="0"/>
              <a:t>Продолжительность сверхурочной работы не должна превышать для каждого работника 4 часов в течение двух дней подряд и 120 часов в год.</a:t>
            </a:r>
          </a:p>
          <a:p>
            <a:pPr algn="ctr">
              <a:buNone/>
            </a:pPr>
            <a:r>
              <a:rPr lang="ru-RU" dirty="0" smtClean="0"/>
              <a:t>Работодатель обязан обеспечить точный учет продолжительности сверхурочной работы каждого работника.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Ненормированный рабочий день - особый режим работы, в соответствии с которым отдельные работники могут по распоряжению работодателя </a:t>
            </a:r>
            <a:r>
              <a:rPr lang="ru-RU" b="1" dirty="0" smtClean="0"/>
              <a:t>при необходимости эпизодически</a:t>
            </a:r>
            <a:r>
              <a:rPr lang="ru-RU" dirty="0" smtClean="0"/>
              <a:t> привлекаться к выполнению своих трудовых функций за пределами установленной для них продолжительности рабочего времени. Перечень должностей работников с ненормированным рабочим днем устанавливается коллективным договором, соглашениями или локальным нормативным актом, принимаемым с учетом мнения представительного органа работников.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Статья 119. Ежегодный дополнительный оплачиваемый отпуск работникам с ненормированным рабочим днем</a:t>
            </a:r>
          </a:p>
          <a:p>
            <a:pPr algn="ctr">
              <a:buNone/>
            </a:pPr>
            <a:r>
              <a:rPr lang="ru-RU" dirty="0" smtClean="0"/>
              <a:t>Работникам с ненормированным рабочим днем предоставляется ежегодный дополнительный оплачиваемый отпуск, продолжительность которого определяется коллективным договором или правилами внутреннего трудового распорядка и который </a:t>
            </a:r>
            <a:r>
              <a:rPr lang="ru-RU" b="1" dirty="0" smtClean="0"/>
              <a:t>не может быть менее трех календарных дней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Статья 59. Срочный трудовой договор</a:t>
            </a:r>
          </a:p>
          <a:p>
            <a:pPr algn="ctr">
              <a:buNone/>
            </a:pPr>
            <a:r>
              <a:rPr lang="ru-RU" b="1" dirty="0" smtClean="0"/>
              <a:t>По соглашению сторон </a:t>
            </a:r>
            <a:r>
              <a:rPr lang="ru-RU" dirty="0" smtClean="0"/>
              <a:t>срочный трудовой договор может заключаться:</a:t>
            </a:r>
          </a:p>
          <a:p>
            <a:pPr algn="ctr">
              <a:buNone/>
            </a:pPr>
            <a:r>
              <a:rPr lang="ru-RU" dirty="0" smtClean="0"/>
              <a:t>с лицами, избранными </a:t>
            </a:r>
            <a:r>
              <a:rPr lang="ru-RU" b="1" dirty="0" smtClean="0"/>
              <a:t>по конкурсу </a:t>
            </a:r>
            <a:r>
              <a:rPr lang="ru-RU" dirty="0" smtClean="0"/>
              <a:t>на замещение соответствующей должности, проведенному в порядке, установленном трудовым законодательством и иными нормативными правовыми актами, содержащими нормы трудового права;</a:t>
            </a:r>
          </a:p>
          <a:p>
            <a:pPr algn="ctr">
              <a:buNone/>
            </a:pPr>
            <a:r>
              <a:rPr lang="ru-RU" b="1" dirty="0" smtClean="0"/>
              <a:t>с руководителями, заместителями руководителей и главными бухгалтерами </a:t>
            </a:r>
            <a:r>
              <a:rPr lang="ru-RU" dirty="0" smtClean="0"/>
              <a:t>организаций, независимо от их организационно-правовых форм и форм собственности;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u="sng" dirty="0" smtClean="0"/>
          </a:p>
          <a:p>
            <a:pPr algn="ctr">
              <a:buNone/>
            </a:pPr>
            <a:r>
              <a:rPr lang="ru-RU" u="sng" dirty="0" smtClean="0"/>
              <a:t>Порядок</a:t>
            </a:r>
            <a:r>
              <a:rPr lang="ru-RU" dirty="0" smtClean="0"/>
              <a:t> и условия предоставления ежегодного дополнительного оплачиваемого отпуска работникам с ненормированным рабочим днем устанавливаются в муниципальных учреждениях нормативными правовыми актами органов местного самоуправления.</a:t>
            </a: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Статья 123. Очередность предоставления ежегодных оплачиваемых отпусков</a:t>
            </a:r>
          </a:p>
          <a:p>
            <a:pPr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algn="ctr">
              <a:buNone/>
            </a:pPr>
            <a:r>
              <a:rPr lang="ru-RU" dirty="0" smtClean="0"/>
              <a:t>Очередность предоставления оплачиваемых отпусков определяется ежегодно в соответствии с </a:t>
            </a:r>
            <a:r>
              <a:rPr lang="ru-RU" u="sng" dirty="0" smtClean="0"/>
              <a:t>графиком</a:t>
            </a:r>
            <a:r>
              <a:rPr lang="ru-RU" dirty="0" smtClean="0"/>
              <a:t> отпусков, утверждаемым работодателем с учетом мнения выборного органа первичной профсоюзной организации не позднее чем за две недели до наступления календарного года в порядке, установленном </a:t>
            </a:r>
            <a:r>
              <a:rPr lang="ru-RU" u="sng" dirty="0" smtClean="0"/>
              <a:t>статьей 372</a:t>
            </a:r>
            <a:r>
              <a:rPr lang="ru-RU" dirty="0" smtClean="0"/>
              <a:t> настоящего Кодекса для принятия локальных нормативных актов.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График отпусков обязателен как для работодателя, так и для работника.</a:t>
            </a:r>
          </a:p>
          <a:p>
            <a:pPr algn="ctr">
              <a:buNone/>
            </a:pPr>
            <a:r>
              <a:rPr lang="ru-RU" dirty="0" smtClean="0"/>
              <a:t>О времени начала отпуска работник должен быть извещен под роспись не позднее чем за две недели до его начала.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Запрещается </a:t>
            </a:r>
            <a:r>
              <a:rPr lang="ru-RU" dirty="0" err="1" smtClean="0"/>
              <a:t>непредоставление</a:t>
            </a:r>
            <a:r>
              <a:rPr lang="ru-RU" dirty="0" smtClean="0"/>
              <a:t> ежегодного оплачиваемого отпуска в течение двух лет подряд</a:t>
            </a:r>
          </a:p>
          <a:p>
            <a:pPr algn="ctr"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Постановление Правительства РФ от 01.10.2002 N 724</a:t>
            </a:r>
            <a:br>
              <a:rPr lang="ru-RU" dirty="0" smtClean="0"/>
            </a:br>
            <a:r>
              <a:rPr lang="ru-RU" dirty="0" smtClean="0"/>
              <a:t>(ред. от 23.06.2014)</a:t>
            </a:r>
            <a:br>
              <a:rPr lang="ru-RU" dirty="0" smtClean="0"/>
            </a:br>
            <a:r>
              <a:rPr lang="ru-RU" dirty="0" smtClean="0"/>
              <a:t>"О продолжительности ежегодного основного удлиненного оплачиваемого отпуска, предоставляемого педагогическим работникам"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Статья 125. Разделение ежегодного оплачиваемого отпуска на части. Отзыв из отпуска</a:t>
            </a:r>
          </a:p>
          <a:p>
            <a:pPr algn="ctr">
              <a:buNone/>
            </a:pPr>
            <a:r>
              <a:rPr lang="ru-RU" dirty="0" smtClean="0"/>
              <a:t>По соглашению между работником и работодателем ежегодный оплачиваемый отпуск может быть разделен на части. При этом хотя бы одна из частей этого отпуска должна быть не менее 14 календарных дней.</a:t>
            </a:r>
          </a:p>
          <a:p>
            <a:pPr algn="ctr">
              <a:buNone/>
            </a:pPr>
            <a:r>
              <a:rPr lang="ru-RU" dirty="0" smtClean="0"/>
              <a:t>Отзыв работника из отпуска допускается только с его согласия.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Статья 275. Заключение трудового договора с руководителем организации</a:t>
            </a:r>
          </a:p>
          <a:p>
            <a:pPr algn="ctr">
              <a:buNone/>
            </a:pPr>
            <a:r>
              <a:rPr lang="ru-RU" dirty="0" smtClean="0"/>
              <a:t>В случае, когда в соответствии с частью второй </a:t>
            </a:r>
            <a:r>
              <a:rPr lang="ru-RU" u="sng" dirty="0" smtClean="0"/>
              <a:t>статьи 59</a:t>
            </a:r>
            <a:r>
              <a:rPr lang="ru-RU" dirty="0" smtClean="0"/>
              <a:t> настоящего Кодекса с руководителем организации заключается срочный трудовой договор, </a:t>
            </a:r>
            <a:r>
              <a:rPr lang="ru-RU" b="1" dirty="0" smtClean="0"/>
              <a:t>срок действия этого трудового договора определяется учредительными документами организации или соглашением сторон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Трудовым законодательством и иными нормативными правовыми актами, содержащими нормы трудового права, или учредительными документами организации </a:t>
            </a:r>
            <a:r>
              <a:rPr lang="ru-RU" b="1" dirty="0" smtClean="0"/>
              <a:t>могут быть установлены </a:t>
            </a:r>
            <a:r>
              <a:rPr lang="ru-RU" dirty="0" smtClean="0"/>
              <a:t>процедуры, предшествующие заключению трудового договора с руководителем организации (</a:t>
            </a:r>
            <a:r>
              <a:rPr lang="ru-RU" b="1" dirty="0" smtClean="0"/>
              <a:t>проведение конкурса, избрание или назначение на должность и другое</a:t>
            </a:r>
            <a:r>
              <a:rPr lang="ru-RU" dirty="0" smtClean="0"/>
              <a:t>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Трудовой договор с руководителем государственного (муниципального) учреждения заключается на основе </a:t>
            </a:r>
            <a:r>
              <a:rPr lang="ru-RU" b="1" dirty="0" smtClean="0"/>
              <a:t>типовой </a:t>
            </a:r>
            <a:r>
              <a:rPr lang="ru-RU" b="1" u="sng" dirty="0" smtClean="0"/>
              <a:t>формы</a:t>
            </a:r>
            <a:r>
              <a:rPr lang="ru-RU" b="1" dirty="0" smtClean="0"/>
              <a:t> </a:t>
            </a:r>
            <a:r>
              <a:rPr lang="ru-RU" dirty="0" smtClean="0"/>
              <a:t>трудового договора, утверждаемой Правительством Российской Федерации с учетом мнения Российской трехсторонней комиссии по регулированию социально-трудовых отношений.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Постановление Правительства РФ от 12.04.2013 N 329</a:t>
            </a:r>
            <a:br>
              <a:rPr lang="ru-RU" dirty="0" smtClean="0"/>
            </a:br>
            <a:r>
              <a:rPr lang="ru-RU" dirty="0" smtClean="0"/>
              <a:t>"О типовой форме трудового договора с руководителем государственного (муниципального) учреждения"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Лицо, поступающее на должность руководителя государственного (муниципального) учреждения (при поступлении на работу), и руководитель государственного (муниципального) учреждения (ежегодно) обязаны представлять </a:t>
            </a:r>
            <a:r>
              <a:rPr lang="ru-RU" b="1" dirty="0" smtClean="0"/>
              <a:t>сведения о своих доходах, об имуществе и обязательствах имущественного характера, а также о доходах, об имуществе и обязательствах имущественного характера своих супруга (супруги) и несовершеннолетних детей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Статья 331. Право на занятие педагогической деятельностью</a:t>
            </a:r>
          </a:p>
          <a:p>
            <a:pPr algn="ctr">
              <a:buNone/>
            </a:pPr>
            <a:r>
              <a:rPr lang="ru-RU" dirty="0" smtClean="0"/>
              <a:t>К педагогической деятельности допускаются лица, имеющие образовательный ценз, который определяется в порядке, установленном </a:t>
            </a:r>
            <a:r>
              <a:rPr lang="ru-RU" u="sng" dirty="0" smtClean="0"/>
              <a:t>законодательством</a:t>
            </a:r>
            <a:r>
              <a:rPr lang="ru-RU" dirty="0" smtClean="0"/>
              <a:t> Российской Федерации в сфере образования.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99</TotalTime>
  <Words>1244</Words>
  <Application>Microsoft Office PowerPoint</Application>
  <PresentationFormat>Экран (4:3)</PresentationFormat>
  <Paragraphs>97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Аспект</vt:lpstr>
      <vt:lpstr>Трудовой договор с руководителем организации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Трудовой договор с руководителем организации</dc:title>
  <dc:creator>Мама</dc:creator>
  <cp:lastModifiedBy>Кочергина</cp:lastModifiedBy>
  <cp:revision>11</cp:revision>
  <dcterms:created xsi:type="dcterms:W3CDTF">2015-05-16T06:30:24Z</dcterms:created>
  <dcterms:modified xsi:type="dcterms:W3CDTF">2015-05-16T12:22:29Z</dcterms:modified>
</cp:coreProperties>
</file>