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</p:sldMasterIdLst>
  <p:notesMasterIdLst>
    <p:notesMasterId r:id="rId26"/>
  </p:notesMasterIdLst>
  <p:handoutMasterIdLst>
    <p:handoutMasterId r:id="rId27"/>
  </p:handoutMasterIdLst>
  <p:sldIdLst>
    <p:sldId id="686" r:id="rId5"/>
    <p:sldId id="724" r:id="rId6"/>
    <p:sldId id="725" r:id="rId7"/>
    <p:sldId id="726" r:id="rId8"/>
    <p:sldId id="729" r:id="rId9"/>
    <p:sldId id="727" r:id="rId10"/>
    <p:sldId id="728" r:id="rId11"/>
    <p:sldId id="742" r:id="rId12"/>
    <p:sldId id="740" r:id="rId13"/>
    <p:sldId id="734" r:id="rId14"/>
    <p:sldId id="723" r:id="rId15"/>
    <p:sldId id="731" r:id="rId16"/>
    <p:sldId id="732" r:id="rId17"/>
    <p:sldId id="738" r:id="rId18"/>
    <p:sldId id="730" r:id="rId19"/>
    <p:sldId id="733" r:id="rId20"/>
    <p:sldId id="737" r:id="rId21"/>
    <p:sldId id="741" r:id="rId22"/>
    <p:sldId id="743" r:id="rId23"/>
    <p:sldId id="739" r:id="rId24"/>
    <p:sldId id="722" r:id="rId25"/>
  </p:sldIdLst>
  <p:sldSz cx="9144000" cy="5143500" type="screen16x9"/>
  <p:notesSz cx="6797675" cy="9928225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53808B"/>
    <a:srgbClr val="B5CD8F"/>
    <a:srgbClr val="55829D"/>
    <a:srgbClr val="5A9485"/>
    <a:srgbClr val="6B8537"/>
    <a:srgbClr val="5C928F"/>
    <a:srgbClr val="598295"/>
    <a:srgbClr val="0F4E06"/>
    <a:srgbClr val="16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8224" autoAdjust="0"/>
  </p:normalViewPr>
  <p:slideViewPr>
    <p:cSldViewPr snapToGrid="0">
      <p:cViewPr varScale="1">
        <p:scale>
          <a:sx n="47" d="100"/>
          <a:sy n="47" d="100"/>
        </p:scale>
        <p:origin x="-86" y="-1152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декабрь 2017г.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E10-4FA5-A51D-36D9302062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публикаций организации в РИНЦ </c:v>
                </c:pt>
                <c:pt idx="1">
                  <c:v>суммарное число цитирований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748</c:v>
                </c:pt>
                <c:pt idx="1">
                  <c:v>1255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10-4FA5-A51D-36D9302062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 2018г.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публикаций организации в РИНЦ </c:v>
                </c:pt>
                <c:pt idx="1">
                  <c:v>суммарное число цитирований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1001</c:v>
                </c:pt>
                <c:pt idx="1">
                  <c:v>1861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10-4FA5-A51D-36D9302062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июнь 2019г.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публикаций организации в РИНЦ </c:v>
                </c:pt>
                <c:pt idx="1">
                  <c:v>суммарное число цитирований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1068</c:v>
                </c:pt>
                <c:pt idx="1">
                  <c:v>2151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10-4FA5-A51D-36D9302062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2064"/>
        <c:axId val="187271424"/>
      </c:barChart>
      <c:catAx>
        <c:axId val="11023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271424"/>
        <c:crosses val="autoZero"/>
        <c:auto val="1"/>
        <c:lblAlgn val="ctr"/>
        <c:lblOffset val="100"/>
        <c:noMultiLvlLbl val="0"/>
      </c:catAx>
      <c:valAx>
        <c:axId val="1872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23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декабрь 2017г.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индекс ХИРША организации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E-45DD-AAE1-6C18B7A509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 2018г.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индекс ХИРША организации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BE-45DD-AAE1-6C18B7A509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июнь 2019г.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индекс ХИРША организации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BE-45DD-AAE1-6C18B7A50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19104"/>
        <c:axId val="187273152"/>
      </c:barChart>
      <c:catAx>
        <c:axId val="1103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273152"/>
        <c:crosses val="autoZero"/>
        <c:auto val="1"/>
        <c:lblAlgn val="ctr"/>
        <c:lblOffset val="100"/>
        <c:noMultiLvlLbl val="0"/>
      </c:catAx>
      <c:valAx>
        <c:axId val="1872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1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454E5-D80C-41BE-8F42-7B2EC02E4CE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814379-BA94-4023-9F5A-AB56F815A5A0}">
      <dgm:prSet phldrT="[Текст]" custT="1"/>
      <dgm:spPr/>
      <dgm:t>
        <a:bodyPr/>
        <a:lstStyle/>
        <a:p>
          <a:r>
            <a:rPr lang="ru-RU" sz="1600" b="1" dirty="0" smtClean="0"/>
            <a:t>Конкурсы профессионального и методического мастерства</a:t>
          </a:r>
          <a:endParaRPr lang="ru-RU" sz="1600" b="1" dirty="0"/>
        </a:p>
      </dgm:t>
    </dgm:pt>
    <dgm:pt modelId="{2EA98886-51EF-40D1-BAC6-54A5943E2838}" type="parTrans" cxnId="{0D760897-D4FA-4EC3-AE7A-8F7EB9B8C158}">
      <dgm:prSet/>
      <dgm:spPr/>
      <dgm:t>
        <a:bodyPr/>
        <a:lstStyle/>
        <a:p>
          <a:endParaRPr lang="ru-RU" sz="2000" b="1"/>
        </a:p>
      </dgm:t>
    </dgm:pt>
    <dgm:pt modelId="{889CE67C-5A04-4D8D-BBCF-82B5CE095C1B}" type="sibTrans" cxnId="{0D760897-D4FA-4EC3-AE7A-8F7EB9B8C158}">
      <dgm:prSet/>
      <dgm:spPr/>
      <dgm:t>
        <a:bodyPr/>
        <a:lstStyle/>
        <a:p>
          <a:endParaRPr lang="ru-RU" sz="2000" b="1"/>
        </a:p>
      </dgm:t>
    </dgm:pt>
    <dgm:pt modelId="{6BAF2088-A78D-491E-B297-901F32D8F630}">
      <dgm:prSet phldrT="[Текст]" custT="1"/>
      <dgm:spPr/>
      <dgm:t>
        <a:bodyPr/>
        <a:lstStyle/>
        <a:p>
          <a:r>
            <a:rPr lang="ru-RU" sz="1600" b="1" dirty="0" err="1" smtClean="0"/>
            <a:t>Тьюторское</a:t>
          </a:r>
          <a:r>
            <a:rPr lang="ru-RU" sz="1600" b="1" dirty="0" smtClean="0"/>
            <a:t> и  методическое сопровождение педагогов</a:t>
          </a:r>
          <a:endParaRPr lang="ru-RU" sz="1600" b="1" dirty="0"/>
        </a:p>
      </dgm:t>
    </dgm:pt>
    <dgm:pt modelId="{C1509C23-4041-4507-9B7B-3F1712BF60E4}" type="parTrans" cxnId="{5F518A34-FBC1-4409-A1E7-34A99A7A3ECB}">
      <dgm:prSet/>
      <dgm:spPr/>
      <dgm:t>
        <a:bodyPr/>
        <a:lstStyle/>
        <a:p>
          <a:endParaRPr lang="ru-RU" sz="2000" b="1"/>
        </a:p>
      </dgm:t>
    </dgm:pt>
    <dgm:pt modelId="{6E53DE87-F469-4BA4-830C-C2993D4CEDA8}" type="sibTrans" cxnId="{5F518A34-FBC1-4409-A1E7-34A99A7A3ECB}">
      <dgm:prSet/>
      <dgm:spPr/>
      <dgm:t>
        <a:bodyPr/>
        <a:lstStyle/>
        <a:p>
          <a:endParaRPr lang="ru-RU" sz="2000" b="1"/>
        </a:p>
      </dgm:t>
    </dgm:pt>
    <dgm:pt modelId="{53F36EE3-E691-4375-97FC-C6BE6549304A}">
      <dgm:prSet phldrT="[Текст]" custT="1"/>
      <dgm:spPr/>
      <dgm:t>
        <a:bodyPr/>
        <a:lstStyle/>
        <a:p>
          <a:r>
            <a:rPr lang="ru-RU" sz="1600" b="1" dirty="0" smtClean="0"/>
            <a:t>Внутриорганизационные формы профессионального развития</a:t>
          </a:r>
          <a:endParaRPr lang="ru-RU" sz="1600" b="1" dirty="0"/>
        </a:p>
      </dgm:t>
    </dgm:pt>
    <dgm:pt modelId="{D9ADD537-6270-47C2-AE48-31532BCA3AB7}" type="parTrans" cxnId="{5A1ACB08-7328-45E1-B710-BBF9ADA0C4BD}">
      <dgm:prSet/>
      <dgm:spPr/>
      <dgm:t>
        <a:bodyPr/>
        <a:lstStyle/>
        <a:p>
          <a:endParaRPr lang="ru-RU" sz="2000" b="1"/>
        </a:p>
      </dgm:t>
    </dgm:pt>
    <dgm:pt modelId="{52D4AD67-B295-4514-A8D3-2305DB31A861}" type="sibTrans" cxnId="{5A1ACB08-7328-45E1-B710-BBF9ADA0C4BD}">
      <dgm:prSet/>
      <dgm:spPr/>
      <dgm:t>
        <a:bodyPr/>
        <a:lstStyle/>
        <a:p>
          <a:endParaRPr lang="ru-RU" sz="2000" b="1"/>
        </a:p>
      </dgm:t>
    </dgm:pt>
    <dgm:pt modelId="{E12EB57B-6970-49F2-A547-B79FC2DABC5C}" type="pres">
      <dgm:prSet presAssocID="{DAC454E5-D80C-41BE-8F42-7B2EC02E4CE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0EC544-7088-41F9-98AA-0271D2957038}" type="pres">
      <dgm:prSet presAssocID="{DAC454E5-D80C-41BE-8F42-7B2EC02E4CE9}" presName="arrow" presStyleLbl="bgShp" presStyleIdx="0" presStyleCnt="1" custScaleX="151099"/>
      <dgm:spPr/>
    </dgm:pt>
    <dgm:pt modelId="{50D7D49F-94E9-4F4E-9CE7-F5B3D84A016A}" type="pres">
      <dgm:prSet presAssocID="{DAC454E5-D80C-41BE-8F42-7B2EC02E4CE9}" presName="arrowDiagram3" presStyleCnt="0"/>
      <dgm:spPr/>
    </dgm:pt>
    <dgm:pt modelId="{A75039C8-B492-4132-B60F-D41607106B5E}" type="pres">
      <dgm:prSet presAssocID="{93814379-BA94-4023-9F5A-AB56F815A5A0}" presName="bullet3a" presStyleLbl="node1" presStyleIdx="0" presStyleCnt="3" custLinFactX="-100000" custLinFactY="-100000" custLinFactNeighborX="-111454" custLinFactNeighborY="-141862"/>
      <dgm:spPr/>
    </dgm:pt>
    <dgm:pt modelId="{F42F7C0F-FB67-475B-B326-1A98C0B2E588}" type="pres">
      <dgm:prSet presAssocID="{93814379-BA94-4023-9F5A-AB56F815A5A0}" presName="textBox3a" presStyleLbl="revTx" presStyleIdx="0" presStyleCnt="3" custScaleX="279183" custScaleY="45603" custLinFactY="-28500" custLinFactNeighborX="-68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149D9-6967-43D8-81D4-C933EFD9ACE8}" type="pres">
      <dgm:prSet presAssocID="{6BAF2088-A78D-491E-B297-901F32D8F630}" presName="bullet3b" presStyleLbl="node1" presStyleIdx="1" presStyleCnt="3"/>
      <dgm:spPr/>
    </dgm:pt>
    <dgm:pt modelId="{05AFBB3B-4DA2-4EAF-8819-04180ADF6EBD}" type="pres">
      <dgm:prSet presAssocID="{6BAF2088-A78D-491E-B297-901F32D8F630}" presName="textBox3b" presStyleLbl="revTx" presStyleIdx="1" presStyleCnt="3" custScaleX="248418" custScaleY="25449" custLinFactNeighborX="52144" custLinFactNeighborY="-28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93E85-1F70-41D5-A0ED-CDFAB75DB71C}" type="pres">
      <dgm:prSet presAssocID="{53F36EE3-E691-4375-97FC-C6BE6549304A}" presName="bullet3c" presStyleLbl="node1" presStyleIdx="2" presStyleCnt="3" custLinFactNeighborX="42931" custLinFactNeighborY="39127"/>
      <dgm:spPr/>
    </dgm:pt>
    <dgm:pt modelId="{D6E85447-889B-4F5B-9394-356C75A96046}" type="pres">
      <dgm:prSet presAssocID="{53F36EE3-E691-4375-97FC-C6BE6549304A}" presName="textBox3c" presStyleLbl="revTx" presStyleIdx="2" presStyleCnt="3" custScaleX="241201" custScaleY="29632" custLinFactNeighborX="73979" custLinFactNeighborY="-2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18A34-FBC1-4409-A1E7-34A99A7A3ECB}" srcId="{DAC454E5-D80C-41BE-8F42-7B2EC02E4CE9}" destId="{6BAF2088-A78D-491E-B297-901F32D8F630}" srcOrd="1" destOrd="0" parTransId="{C1509C23-4041-4507-9B7B-3F1712BF60E4}" sibTransId="{6E53DE87-F469-4BA4-830C-C2993D4CEDA8}"/>
    <dgm:cxn modelId="{C266E7BF-BB18-46DF-9F30-ADE2F327BFC9}" type="presOf" srcId="{93814379-BA94-4023-9F5A-AB56F815A5A0}" destId="{F42F7C0F-FB67-475B-B326-1A98C0B2E588}" srcOrd="0" destOrd="0" presId="urn:microsoft.com/office/officeart/2005/8/layout/arrow2"/>
    <dgm:cxn modelId="{E2990C18-2446-4AE2-864F-1D7055B52053}" type="presOf" srcId="{6BAF2088-A78D-491E-B297-901F32D8F630}" destId="{05AFBB3B-4DA2-4EAF-8819-04180ADF6EBD}" srcOrd="0" destOrd="0" presId="urn:microsoft.com/office/officeart/2005/8/layout/arrow2"/>
    <dgm:cxn modelId="{0D760897-D4FA-4EC3-AE7A-8F7EB9B8C158}" srcId="{DAC454E5-D80C-41BE-8F42-7B2EC02E4CE9}" destId="{93814379-BA94-4023-9F5A-AB56F815A5A0}" srcOrd="0" destOrd="0" parTransId="{2EA98886-51EF-40D1-BAC6-54A5943E2838}" sibTransId="{889CE67C-5A04-4D8D-BBCF-82B5CE095C1B}"/>
    <dgm:cxn modelId="{5A1ACB08-7328-45E1-B710-BBF9ADA0C4BD}" srcId="{DAC454E5-D80C-41BE-8F42-7B2EC02E4CE9}" destId="{53F36EE3-E691-4375-97FC-C6BE6549304A}" srcOrd="2" destOrd="0" parTransId="{D9ADD537-6270-47C2-AE48-31532BCA3AB7}" sibTransId="{52D4AD67-B295-4514-A8D3-2305DB31A861}"/>
    <dgm:cxn modelId="{35180AD4-6BA7-48DC-8E93-FC32E21B5828}" type="presOf" srcId="{53F36EE3-E691-4375-97FC-C6BE6549304A}" destId="{D6E85447-889B-4F5B-9394-356C75A96046}" srcOrd="0" destOrd="0" presId="urn:microsoft.com/office/officeart/2005/8/layout/arrow2"/>
    <dgm:cxn modelId="{0816AB37-AF3B-46E7-8AFF-758D7C4AAC63}" type="presOf" srcId="{DAC454E5-D80C-41BE-8F42-7B2EC02E4CE9}" destId="{E12EB57B-6970-49F2-A547-B79FC2DABC5C}" srcOrd="0" destOrd="0" presId="urn:microsoft.com/office/officeart/2005/8/layout/arrow2"/>
    <dgm:cxn modelId="{6504FA99-C66D-4743-B24D-91E9D8A3CEE2}" type="presParOf" srcId="{E12EB57B-6970-49F2-A547-B79FC2DABC5C}" destId="{D70EC544-7088-41F9-98AA-0271D2957038}" srcOrd="0" destOrd="0" presId="urn:microsoft.com/office/officeart/2005/8/layout/arrow2"/>
    <dgm:cxn modelId="{1E905A09-AC6F-4DC8-9A16-8001F9CA0055}" type="presParOf" srcId="{E12EB57B-6970-49F2-A547-B79FC2DABC5C}" destId="{50D7D49F-94E9-4F4E-9CE7-F5B3D84A016A}" srcOrd="1" destOrd="0" presId="urn:microsoft.com/office/officeart/2005/8/layout/arrow2"/>
    <dgm:cxn modelId="{18800A7A-4056-4A49-BF94-1E6280E20A93}" type="presParOf" srcId="{50D7D49F-94E9-4F4E-9CE7-F5B3D84A016A}" destId="{A75039C8-B492-4132-B60F-D41607106B5E}" srcOrd="0" destOrd="0" presId="urn:microsoft.com/office/officeart/2005/8/layout/arrow2"/>
    <dgm:cxn modelId="{FB9A5EDE-369D-4BFE-9B74-B103C411FCB2}" type="presParOf" srcId="{50D7D49F-94E9-4F4E-9CE7-F5B3D84A016A}" destId="{F42F7C0F-FB67-475B-B326-1A98C0B2E588}" srcOrd="1" destOrd="0" presId="urn:microsoft.com/office/officeart/2005/8/layout/arrow2"/>
    <dgm:cxn modelId="{FCB3AB7E-9083-4885-A5AE-7F6D16231ABC}" type="presParOf" srcId="{50D7D49F-94E9-4F4E-9CE7-F5B3D84A016A}" destId="{E35149D9-6967-43D8-81D4-C933EFD9ACE8}" srcOrd="2" destOrd="0" presId="urn:microsoft.com/office/officeart/2005/8/layout/arrow2"/>
    <dgm:cxn modelId="{F88A6561-C7DD-4570-A73D-CA2E29205B7F}" type="presParOf" srcId="{50D7D49F-94E9-4F4E-9CE7-F5B3D84A016A}" destId="{05AFBB3B-4DA2-4EAF-8819-04180ADF6EBD}" srcOrd="3" destOrd="0" presId="urn:microsoft.com/office/officeart/2005/8/layout/arrow2"/>
    <dgm:cxn modelId="{2AF088CE-6302-4784-939B-45DBC6A7B53A}" type="presParOf" srcId="{50D7D49F-94E9-4F4E-9CE7-F5B3D84A016A}" destId="{29693E85-1F70-41D5-A0ED-CDFAB75DB71C}" srcOrd="4" destOrd="0" presId="urn:microsoft.com/office/officeart/2005/8/layout/arrow2"/>
    <dgm:cxn modelId="{A50D53F8-4B69-4393-ABF3-2946D2AB9067}" type="presParOf" srcId="{50D7D49F-94E9-4F4E-9CE7-F5B3D84A016A}" destId="{D6E85447-889B-4F5B-9394-356C75A9604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EC544-7088-41F9-98AA-0271D2957038}">
      <dsp:nvSpPr>
        <dsp:cNvPr id="0" name=""/>
        <dsp:cNvSpPr/>
      </dsp:nvSpPr>
      <dsp:spPr>
        <a:xfrm>
          <a:off x="-143198" y="0"/>
          <a:ext cx="9232504" cy="381889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039C8-B492-4132-B60F-D41607106B5E}">
      <dsp:nvSpPr>
        <dsp:cNvPr id="0" name=""/>
        <dsp:cNvSpPr/>
      </dsp:nvSpPr>
      <dsp:spPr>
        <a:xfrm>
          <a:off x="1858007" y="2251565"/>
          <a:ext cx="158866" cy="158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7C0F-FB67-475B-B326-1A98C0B2E588}">
      <dsp:nvSpPr>
        <dsp:cNvPr id="0" name=""/>
        <dsp:cNvSpPr/>
      </dsp:nvSpPr>
      <dsp:spPr>
        <a:xfrm>
          <a:off x="22017" y="1597210"/>
          <a:ext cx="3974685" cy="50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8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Конкурсы профессионального и методического мастерства</a:t>
          </a:r>
          <a:endParaRPr lang="ru-RU" sz="1600" b="1" kern="1200" dirty="0"/>
        </a:p>
      </dsp:txBody>
      <dsp:txXfrm>
        <a:off x="22017" y="1597210"/>
        <a:ext cx="3974685" cy="503302"/>
      </dsp:txXfrm>
    </dsp:sp>
    <dsp:sp modelId="{E35149D9-6967-43D8-81D4-C933EFD9ACE8}">
      <dsp:nvSpPr>
        <dsp:cNvPr id="0" name=""/>
        <dsp:cNvSpPr/>
      </dsp:nvSpPr>
      <dsp:spPr>
        <a:xfrm>
          <a:off x="3596234" y="1597826"/>
          <a:ext cx="287181" cy="287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FBB3B-4DA2-4EAF-8819-04180ADF6EBD}">
      <dsp:nvSpPr>
        <dsp:cNvPr id="0" name=""/>
        <dsp:cNvSpPr/>
      </dsp:nvSpPr>
      <dsp:spPr>
        <a:xfrm>
          <a:off x="3416251" y="1932867"/>
          <a:ext cx="3642941" cy="528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Тьюторское</a:t>
          </a:r>
          <a:r>
            <a:rPr lang="ru-RU" sz="1600" b="1" kern="1200" dirty="0" smtClean="0"/>
            <a:t> и  методическое сопровождение педагогов</a:t>
          </a:r>
          <a:endParaRPr lang="ru-RU" sz="1600" b="1" kern="1200" dirty="0"/>
        </a:p>
      </dsp:txBody>
      <dsp:txXfrm>
        <a:off x="3416251" y="1932867"/>
        <a:ext cx="3642941" cy="528697"/>
      </dsp:txXfrm>
    </dsp:sp>
    <dsp:sp modelId="{29693E85-1F70-41D5-A0ED-CDFAB75DB71C}">
      <dsp:nvSpPr>
        <dsp:cNvPr id="0" name=""/>
        <dsp:cNvSpPr/>
      </dsp:nvSpPr>
      <dsp:spPr>
        <a:xfrm>
          <a:off x="5453166" y="1121579"/>
          <a:ext cx="397165" cy="397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85447-889B-4F5B-9394-356C75A96046}">
      <dsp:nvSpPr>
        <dsp:cNvPr id="0" name=""/>
        <dsp:cNvSpPr/>
      </dsp:nvSpPr>
      <dsp:spPr>
        <a:xfrm>
          <a:off x="5408999" y="1498812"/>
          <a:ext cx="3537107" cy="78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5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Внутриорганизационные формы профессионального развития</a:t>
          </a:r>
          <a:endParaRPr lang="ru-RU" sz="1600" b="1" kern="1200" dirty="0"/>
        </a:p>
      </dsp:txBody>
      <dsp:txXfrm>
        <a:off x="5408999" y="1498812"/>
        <a:ext cx="3537107" cy="78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766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6" y="1"/>
            <a:ext cx="2945766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14.06.2019</a:t>
            </a: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123"/>
            <a:ext cx="2945766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6" y="9430123"/>
            <a:ext cx="2945766" cy="4964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5766" cy="4964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0286" y="1"/>
            <a:ext cx="2945766" cy="4964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14.06.2019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4" tIns="46518" rIns="93034" bIns="465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8802" y="4716674"/>
            <a:ext cx="5440089" cy="44668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430123"/>
            <a:ext cx="2945766" cy="4964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0286" y="9430123"/>
            <a:ext cx="2945766" cy="49649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defTabSz="914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14.06.2019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C3EFF-7877-4651-8F28-BE8CD2704860}" type="slidenum">
              <a:rPr lang="ru-RU" smtClean="0"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14.06.2019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9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5347-10E6-4DDB-AB9C-2F7AB57C0825}" type="slidenum">
              <a:rPr lang="ru-RU" smtClean="0"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14.06.2019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.yar.ru/index.php?id=3412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.yar.ru/fileadmin/iro/crii/2018/V-let-school/Razumova_AB.pdf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0606"/>
            <a:ext cx="9071930" cy="1092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773" y="3966324"/>
            <a:ext cx="773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Золотарева Ангелина Викторовна, </a:t>
            </a:r>
          </a:p>
          <a:p>
            <a:pPr algn="ctr"/>
            <a:r>
              <a:rPr lang="ru-RU" sz="1600" b="1" dirty="0" smtClean="0">
                <a:latin typeface="+mn-lt"/>
              </a:rPr>
              <a:t>ректор ГАУ ДПО ЯО Институт развития образования, </a:t>
            </a:r>
            <a:r>
              <a:rPr lang="ru-RU" sz="1600" b="1" dirty="0" err="1" smtClean="0">
                <a:latin typeface="+mn-lt"/>
              </a:rPr>
              <a:t>д.п.н</a:t>
            </a:r>
            <a:r>
              <a:rPr lang="ru-RU" sz="1600" b="1" dirty="0" smtClean="0">
                <a:latin typeface="+mn-lt"/>
              </a:rPr>
              <a:t>., профессор</a:t>
            </a:r>
            <a:endParaRPr lang="ru-RU" sz="1600" b="1" dirty="0"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1318" y="1131590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9548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Департамент образования Ярославской области 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1" y="195401"/>
            <a:ext cx="6012097" cy="792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70765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развитии кадрового потенциала ИРО: результаты и перспективы </a:t>
            </a:r>
          </a:p>
        </p:txBody>
      </p:sp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5962" y="307427"/>
            <a:ext cx="8229600" cy="46692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публикаций в зарубежных журналах и журналах из перечня ВАК </a:t>
            </a:r>
            <a:r>
              <a:rPr lang="ru-RU" sz="20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/>
              <a:t> </a:t>
            </a:r>
            <a:r>
              <a:rPr lang="ru-RU" sz="1600" b="1" dirty="0" smtClean="0"/>
              <a:t>Показатели </a:t>
            </a:r>
            <a:r>
              <a:rPr lang="ru-RU" sz="1600" b="1" dirty="0"/>
              <a:t>рассчитываются по публикациям </a:t>
            </a:r>
            <a:r>
              <a:rPr lang="ru-RU" sz="1600" b="1" dirty="0" smtClean="0"/>
              <a:t>СП ИРО </a:t>
            </a:r>
            <a:r>
              <a:rPr lang="ru-RU" sz="1600" b="1" dirty="0"/>
              <a:t>за 5 лет (2014-2018)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3" y="930166"/>
            <a:ext cx="7196958" cy="400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4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76540"/>
              </p:ext>
            </p:extLst>
          </p:nvPr>
        </p:nvGraphicFramePr>
        <p:xfrm>
          <a:off x="330740" y="539750"/>
          <a:ext cx="8625192" cy="426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49">
                  <a:extLst>
                    <a:ext uri="{9D8B030D-6E8A-4147-A177-3AD203B41FA5}">
                      <a16:colId xmlns:a16="http://schemas.microsoft.com/office/drawing/2014/main" xmlns="" val="1307922194"/>
                    </a:ext>
                  </a:extLst>
                </a:gridCol>
                <a:gridCol w="2457856">
                  <a:extLst>
                    <a:ext uri="{9D8B030D-6E8A-4147-A177-3AD203B41FA5}">
                      <a16:colId xmlns:a16="http://schemas.microsoft.com/office/drawing/2014/main" xmlns="" val="475011516"/>
                    </a:ext>
                  </a:extLst>
                </a:gridCol>
                <a:gridCol w="3009089">
                  <a:extLst>
                    <a:ext uri="{9D8B030D-6E8A-4147-A177-3AD203B41FA5}">
                      <a16:colId xmlns:a16="http://schemas.microsoft.com/office/drawing/2014/main" xmlns="" val="2725838958"/>
                    </a:ext>
                  </a:extLst>
                </a:gridCol>
                <a:gridCol w="2613498">
                  <a:extLst>
                    <a:ext uri="{9D8B030D-6E8A-4147-A177-3AD203B41FA5}">
                      <a16:colId xmlns:a16="http://schemas.microsoft.com/office/drawing/2014/main" xmlns="" val="3009554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0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108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КГД</a:t>
                      </a:r>
                      <a:endParaRPr lang="ru-RU" sz="10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</a:t>
                      </a: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«Иностранный язык для будущего» 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«Имя поэта, писателя в культурной жизни Ярославской области», направление «Региональное содержание филологического образования»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«Иностранный язык для будущего» </a:t>
                      </a:r>
                    </a:p>
                    <a:p>
                      <a:pPr marL="285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«Иностранный язык для будущего» (2017-2020) (Урывчикова Н.В.) </a:t>
                      </a:r>
                      <a:endParaRPr lang="ru-RU" sz="10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61615"/>
                  </a:ext>
                </a:extLst>
              </a:tr>
              <a:tr h="30731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КДО</a:t>
                      </a:r>
                      <a:endParaRPr lang="ru-RU" sz="10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федеральном проекте 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Лонгитюдное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исследование качества дошкольного образования» </a:t>
                      </a:r>
                      <a:endParaRPr lang="ru-RU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Участие в федеральном проекте 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Лонгитюдное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исследование качества дошкольного образования» </a:t>
                      </a:r>
                      <a:endParaRPr lang="ru-RU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Участие в федеральном проекте </a:t>
                      </a:r>
                      <a:endParaRPr lang="ru-R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Лонгитюдное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исследование качества дошкольного образования» </a:t>
                      </a:r>
                      <a:endParaRPr lang="ru-RU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901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КЕМД</a:t>
                      </a:r>
                      <a:endParaRPr lang="ru-RU" sz="10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 Региональный проект «Школа открытий.76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»</a:t>
                      </a:r>
                      <a:endParaRPr lang="ru-RU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«Школа открытий.76</a:t>
                      </a:r>
                      <a:r>
                        <a:rPr lang="ru-RU" sz="1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897879"/>
                  </a:ext>
                </a:extLst>
              </a:tr>
              <a:tr h="3230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КИО</a:t>
                      </a:r>
                      <a:endParaRPr lang="ru-RU" sz="10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  <a:tab pos="2387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485323"/>
                  </a:ext>
                </a:extLst>
              </a:tr>
              <a:tr h="2474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КНО</a:t>
                      </a:r>
                      <a:endParaRPr lang="ru-RU" sz="10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«</a:t>
                      </a:r>
                      <a:r>
                        <a:rPr lang="ru-RU" sz="100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Тьюторский</a:t>
                      </a: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 для учителей начальных классов» </a:t>
                      </a: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(Тихомирова О.В.)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3537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КОПиП</a:t>
                      </a:r>
                      <a:endParaRPr lang="ru-RU" sz="100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«Родительская академия «Родитель+» (2016-2018) </a:t>
                      </a:r>
                    </a:p>
                    <a:p>
                      <a:pPr marL="342900" marR="71755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«Развитие служб медиации в образовательных организациях Ярославской области (2015–2017)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53975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Родительская академия «Родитель+»; </a:t>
                      </a:r>
                    </a:p>
                    <a:p>
                      <a:pPr marL="342900" marR="53975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дружбы и взаимопонимания или </a:t>
                      </a: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</a:t>
                      </a:r>
                      <a:r>
                        <a:rPr lang="ru-RU" sz="1000" u="none" kern="1200" spc="-5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Мультикультурность</a:t>
                      </a:r>
                      <a:r>
                        <a:rPr lang="ru-RU" sz="1000" u="none" kern="1200" spc="-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компетентность современного человека»</a:t>
                      </a:r>
                      <a:endParaRPr lang="ru-RU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53975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«Медиация: распространение восстановительной практики в работе с несовершеннолетними в Ярославской области»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</a:t>
                      </a:r>
                      <a:r>
                        <a:rPr lang="ru-RU" sz="100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Мультикуль-турность:компетентность</a:t>
                      </a:r>
                      <a:r>
                        <a:rPr lang="ru-RU" sz="10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современного человека»  (2018-2020) (Медведева С.А.) </a:t>
                      </a:r>
                      <a:endParaRPr lang="ru-RU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«Медиация: распространение восстановительной практики в работе с несовершеннолетними в ЯО» (2018-2020) (Назарова И.Г.)</a:t>
                      </a:r>
                      <a:endParaRPr lang="ru-RU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376118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6919" y="0"/>
            <a:ext cx="577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СП ИРО региональных проектов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94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69827"/>
              </p:ext>
            </p:extLst>
          </p:nvPr>
        </p:nvGraphicFramePr>
        <p:xfrm>
          <a:off x="278859" y="423018"/>
          <a:ext cx="8625192" cy="464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660">
                  <a:extLst>
                    <a:ext uri="{9D8B030D-6E8A-4147-A177-3AD203B41FA5}">
                      <a16:colId xmlns:a16="http://schemas.microsoft.com/office/drawing/2014/main" xmlns="" val="1307922194"/>
                    </a:ext>
                  </a:extLst>
                </a:gridCol>
                <a:gridCol w="2626468">
                  <a:extLst>
                    <a:ext uri="{9D8B030D-6E8A-4147-A177-3AD203B41FA5}">
                      <a16:colId xmlns:a16="http://schemas.microsoft.com/office/drawing/2014/main" xmlns="" val="475011516"/>
                    </a:ext>
                  </a:extLst>
                </a:gridCol>
                <a:gridCol w="2639438">
                  <a:extLst>
                    <a:ext uri="{9D8B030D-6E8A-4147-A177-3AD203B41FA5}">
                      <a16:colId xmlns:a16="http://schemas.microsoft.com/office/drawing/2014/main" xmlns="" val="2725838958"/>
                    </a:ext>
                  </a:extLst>
                </a:gridCol>
                <a:gridCol w="2775626">
                  <a:extLst>
                    <a:ext uri="{9D8B030D-6E8A-4147-A177-3AD203B41FA5}">
                      <a16:colId xmlns:a16="http://schemas.microsoft.com/office/drawing/2014/main" xmlns="" val="3009554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0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108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КПО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9017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«Проектирование комплекта учебно-методических материалов для обеспечения перехода в профессиональных образовательных организациях Ярославской области к реализации основных профессиональных образовательных программ СПО с одновременным получением среднего общего образования на основе ФГОС СОО нового поколения» (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2019-2021 г.) (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Харавинина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Л.Н.)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61615"/>
                  </a:ext>
                </a:extLst>
              </a:tr>
              <a:tr h="9843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КФКиБЖ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3937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«Разработка и внедрение организационно-педагогической модели культур-но-досуговой деятельности детей на основе массовых видов спорта» 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«Лига школьных спортивных клубов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Ярославии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«Профилактика распространения идеологии экстремизма и терроризма в образовательной сфере»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«Школьный спорт.76» (Щербак А.П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9017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«Профилактика распространения идеологии экстремизма и терроризма в образовательной сфере»  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(Щербак А.П.)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(2018-2020) 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9017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Региональ-ный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 «Школьный спорт.76» (Щербак А.П.) (2018 -2019)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1758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ИЦ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«Преображение» совместно с фондом развития интернет-инициатив (2018-1921)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8034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7780" algn="l"/>
                          <a:tab pos="200660" algn="l"/>
                          <a:tab pos="630555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«Преобразование» с Фондом развития интернет-инициатив (ФРИИ) (2018-1921)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6951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РМЦ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Федеральная инновационная площадка Министерства образования и науки Российской Федерации 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Обновление содержания и технологий дополнительного образования детей средствами сетевых программ и проектов неформального и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информального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</a:t>
                      </a:r>
                      <a:r>
                        <a:rPr lang="ru-RU" sz="100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«Доступное дополнительное образование для детей»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0025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п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роект «Успех каждого ребенка»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90177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76919" y="0"/>
            <a:ext cx="577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СП ИРО региональных проектов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99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714479"/>
              </p:ext>
            </p:extLst>
          </p:nvPr>
        </p:nvGraphicFramePr>
        <p:xfrm>
          <a:off x="175098" y="246380"/>
          <a:ext cx="8839199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265">
                  <a:extLst>
                    <a:ext uri="{9D8B030D-6E8A-4147-A177-3AD203B41FA5}">
                      <a16:colId xmlns:a16="http://schemas.microsoft.com/office/drawing/2014/main" xmlns="" val="1307922194"/>
                    </a:ext>
                  </a:extLst>
                </a:gridCol>
                <a:gridCol w="2372627">
                  <a:extLst>
                    <a:ext uri="{9D8B030D-6E8A-4147-A177-3AD203B41FA5}">
                      <a16:colId xmlns:a16="http://schemas.microsoft.com/office/drawing/2014/main" xmlns="" val="475011516"/>
                    </a:ext>
                  </a:extLst>
                </a:gridCol>
                <a:gridCol w="2250708">
                  <a:extLst>
                    <a:ext uri="{9D8B030D-6E8A-4147-A177-3AD203B41FA5}">
                      <a16:colId xmlns:a16="http://schemas.microsoft.com/office/drawing/2014/main" xmlns="" val="2725838958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xmlns="" val="3009554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0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u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00" u="none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108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ЦОМ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«Развитие кадрового потенциала системы образования Ярославской области»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«Развитие кадрового потенциала системы образования Ярославской области»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0025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«Современная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школа»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61615"/>
                  </a:ext>
                </a:extLst>
              </a:tr>
              <a:tr h="8170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ЦРИИ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381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«Региональная стратегия поддержки школ, работающих в неблагоприятных социальных условиях при переходе в эффективный режим работы»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27635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«Региональная стратегия поддержки школ, работающих в неблагоприятных социальных условиях»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Регионалоьный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роект 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«Региональная стратегия поддержки школ, работающих в неблагоприятных социальных условиях» (2018-2020)(Полищук С.М.)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7780" algn="l"/>
                          <a:tab pos="200660" algn="l"/>
                          <a:tab pos="33528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«Создание единой методической службы РСО» (2019-2021) (Полищук С.М.)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901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ЦРПО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marR="381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27635" lvl="0" indent="-3429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разработка комплекта учебно-методических материалов по реализации программ основного общего образования (в том числе с возможностью профессионального обучения) в профессиональных образовательных организациях Ярославской области» (2018–2020 гг.)</a:t>
                      </a:r>
                      <a:endParaRPr lang="ru-RU" sz="1000" b="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«Проектирование и разработка комплекта учебно-методических материалов по реализации программ основного общего образования (в том числе с возможностью профессионального обучения) в профессиональных образовательных организациях Ярославской области» (2018-2020) (руководитель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Выборнов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В.Ю.)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«Создание сетевых объединений профессиональных образовательных организаций и работодателей по приоритетным направлениям подготовки кадров в Ярославской области» (2019-2021) 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(руководитель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Выборнов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В.Ю.)</a:t>
                      </a:r>
                    </a:p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«Стажировка руководящих работников профессиональных образовательных учреждений в профильных организациях по инновационным направлениям деятельности» 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(2019-2021)? (руководитель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Выборнов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В.Ю.)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89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ЦСП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" marR="381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«Реализация комплексной программы по развитию личностного потенциала» </a:t>
                      </a: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(совместно с благотворительным фондом </a:t>
                      </a: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бербанка России) (2018-2022)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3335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06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комплексной программы по развитию личностного потенциала» 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(совместно с благотворительным фондом </a:t>
                      </a: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бербанка</a:t>
                      </a: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России) (2018-2022) (Кораблева А.А.)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48532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8851" y="-58366"/>
            <a:ext cx="595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СП ИРО региональных проектов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41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51" y="86710"/>
            <a:ext cx="4390697" cy="55179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сотрудниками ИРО Региональных инновационных площадок</a:t>
            </a:r>
            <a:endParaRPr lang="ru-RU" sz="1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80230"/>
              </p:ext>
            </p:extLst>
          </p:nvPr>
        </p:nvGraphicFramePr>
        <p:xfrm>
          <a:off x="291662" y="706865"/>
          <a:ext cx="3775841" cy="37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7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1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 ИРО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РИП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Ректорат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РМЦ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КОПиП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4/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КГД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2/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КЕМД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3/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КДО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6/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КПО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2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ЦПО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7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ЦРИИ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4007" y="4578491"/>
            <a:ext cx="4572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ЦРИИ  осуществляет методическое, консультационное, организационное сопровождение всех РИП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06007" y="63062"/>
            <a:ext cx="4296111" cy="5912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78870" tIns="39435" rIns="78870" bIns="39435" rtlCol="0" anchor="ctr">
            <a:noAutofit/>
          </a:bodyPr>
          <a:lstStyle>
            <a:lvl1pPr algn="ctr" defTabSz="788703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сотрудников ИРО в профессиональных сообществах</a:t>
            </a:r>
            <a:endParaRPr lang="ru-RU" sz="18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14388"/>
              </p:ext>
            </p:extLst>
          </p:nvPr>
        </p:nvGraphicFramePr>
        <p:xfrm>
          <a:off x="4863662" y="715747"/>
          <a:ext cx="3775841" cy="403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7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 ИРО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ПС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КЕМД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0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КГД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КНО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КДО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4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КОПиП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КФиБЖ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ЦОМ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0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РМЦ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ЦРИИ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ЦРПО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ИЦ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6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КПО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0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824260" y="147346"/>
            <a:ext cx="7971503" cy="457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Тьюторский центр непрерывного дополнительного профессионального образования учителей начальной школы</a:t>
            </a:r>
          </a:p>
        </p:txBody>
      </p:sp>
      <p:pic>
        <p:nvPicPr>
          <p:cNvPr id="1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98922" cy="79892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9259" r="24810" b="2525"/>
          <a:stretch/>
        </p:blipFill>
        <p:spPr>
          <a:xfrm>
            <a:off x="121444" y="819807"/>
            <a:ext cx="4114800" cy="415067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286250" y="902981"/>
            <a:ext cx="4686300" cy="370875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A52D36"/>
                </a:solidFill>
              </a:rPr>
              <a:t>Кадры Тьюторского центра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A52D36"/>
                </a:solidFill>
              </a:rPr>
              <a:t>Тихомирова О.В. </a:t>
            </a:r>
            <a:r>
              <a:rPr lang="ru-RU" sz="1700" dirty="0">
                <a:latin typeface="+mj-lt"/>
                <a:ea typeface="+mj-ea"/>
                <a:cs typeface="+mj-cs"/>
              </a:rPr>
              <a:t>– главный специалист,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тьютор</a:t>
            </a:r>
            <a:r>
              <a:rPr lang="ru-RU" sz="1700" dirty="0">
                <a:latin typeface="+mj-lt"/>
                <a:ea typeface="+mj-ea"/>
                <a:cs typeface="+mj-cs"/>
              </a:rPr>
              <a:t>, член МТА, автор программы ДПО и пособий по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тьюторскому</a:t>
            </a:r>
            <a:r>
              <a:rPr lang="ru-RU" sz="1700" dirty="0">
                <a:latin typeface="+mj-lt"/>
                <a:ea typeface="+mj-ea"/>
                <a:cs typeface="+mj-cs"/>
              </a:rPr>
              <a:t> сопровождению профессионального развития педагога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A52D36"/>
                </a:solidFill>
              </a:rPr>
              <a:t>Бородкина Н.В. </a:t>
            </a:r>
            <a:r>
              <a:rPr lang="ru-RU" sz="1700" dirty="0">
                <a:latin typeface="+mj-lt"/>
                <a:ea typeface="+mj-ea"/>
                <a:cs typeface="+mj-cs"/>
              </a:rPr>
              <a:t>–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тьютор</a:t>
            </a:r>
            <a:r>
              <a:rPr lang="ru-RU" sz="1700" dirty="0">
                <a:latin typeface="+mj-lt"/>
                <a:ea typeface="+mj-ea"/>
                <a:cs typeface="+mj-cs"/>
              </a:rPr>
              <a:t> «горячей линии», член МТА, автор пособия </a:t>
            </a:r>
            <a:r>
              <a:rPr lang="ru-RU" sz="1700" dirty="0"/>
              <a:t>по </a:t>
            </a:r>
            <a:r>
              <a:rPr lang="ru-RU" sz="1700" dirty="0" err="1"/>
              <a:t>тьюторскому</a:t>
            </a:r>
            <a:r>
              <a:rPr lang="ru-RU" sz="1700" dirty="0"/>
              <a:t> сопровождению профессионального развития педагога</a:t>
            </a:r>
            <a:endParaRPr lang="ru-RU" sz="17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A52D36"/>
                </a:solidFill>
              </a:rPr>
              <a:t>Соловьев Я.С</a:t>
            </a:r>
            <a:r>
              <a:rPr lang="ru-RU" sz="1700" dirty="0">
                <a:latin typeface="+mj-lt"/>
                <a:ea typeface="+mj-ea"/>
                <a:cs typeface="+mj-cs"/>
              </a:rPr>
              <a:t>. – координатор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тьюторской</a:t>
            </a:r>
            <a:r>
              <a:rPr lang="ru-RU" sz="1700" dirty="0">
                <a:latin typeface="+mj-lt"/>
                <a:ea typeface="+mj-ea"/>
                <a:cs typeface="+mj-cs"/>
              </a:rPr>
              <a:t> сети,  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A52D36"/>
                </a:solidFill>
              </a:rPr>
              <a:t>Сысуева Л.Ю.</a:t>
            </a:r>
            <a:r>
              <a:rPr lang="ru-RU" sz="1700" dirty="0">
                <a:latin typeface="+mj-lt"/>
                <a:ea typeface="+mj-ea"/>
                <a:cs typeface="+mj-cs"/>
              </a:rPr>
              <a:t> – координатор муниципальных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тьюторских</a:t>
            </a:r>
            <a:r>
              <a:rPr lang="ru-RU" sz="1700" dirty="0">
                <a:latin typeface="+mj-lt"/>
                <a:ea typeface="+mj-ea"/>
                <a:cs typeface="+mj-cs"/>
              </a:rPr>
              <a:t> команд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A52D36"/>
                </a:solidFill>
              </a:rPr>
              <a:t>Алферова А.Б</a:t>
            </a:r>
            <a:r>
              <a:rPr lang="ru-RU" sz="1700" dirty="0">
                <a:latin typeface="+mj-lt"/>
                <a:ea typeface="+mj-ea"/>
                <a:cs typeface="+mj-cs"/>
              </a:rPr>
              <a:t>. – </a:t>
            </a:r>
            <a:r>
              <a:rPr lang="ru-RU" sz="1700" dirty="0" err="1">
                <a:latin typeface="+mj-lt"/>
                <a:ea typeface="+mj-ea"/>
                <a:cs typeface="+mj-cs"/>
              </a:rPr>
              <a:t>тьютор</a:t>
            </a:r>
            <a:r>
              <a:rPr lang="ru-RU" sz="1700" dirty="0">
                <a:latin typeface="+mj-lt"/>
                <a:ea typeface="+mj-ea"/>
                <a:cs typeface="+mj-cs"/>
              </a:rPr>
              <a:t> (магистрант), исследование потребностей учителей </a:t>
            </a:r>
          </a:p>
          <a:p>
            <a:pPr marL="0" indent="0">
              <a:buNone/>
            </a:pPr>
            <a:endParaRPr lang="ru-RU" b="1" dirty="0" smtClean="0">
              <a:solidFill>
                <a:srgbClr val="A52D36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A52D36"/>
                </a:solidFill>
              </a:rPr>
              <a:t>Став </a:t>
            </a:r>
            <a:r>
              <a:rPr lang="ru-RU" b="1" dirty="0" err="1">
                <a:solidFill>
                  <a:srgbClr val="A52D36"/>
                </a:solidFill>
              </a:rPr>
              <a:t>тьютором</a:t>
            </a:r>
            <a:r>
              <a:rPr lang="ru-RU" b="1" dirty="0">
                <a:solidFill>
                  <a:srgbClr val="A52D36"/>
                </a:solidFill>
              </a:rPr>
              <a:t> ты обречен на </a:t>
            </a:r>
            <a:r>
              <a:rPr lang="ru-RU" b="1" dirty="0" smtClean="0">
                <a:solidFill>
                  <a:srgbClr val="A52D36"/>
                </a:solidFill>
              </a:rPr>
              <a:t>развитие!</a:t>
            </a:r>
            <a:endParaRPr lang="ru-RU" b="1" dirty="0">
              <a:solidFill>
                <a:srgbClr val="A52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15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 СП ИРО – </a:t>
            </a:r>
            <a:r>
              <a:rPr lang="ru-RU" sz="2000" b="1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тьюторы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профессионального развития кадров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8" y="479898"/>
            <a:ext cx="8229600" cy="4114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I</a:t>
            </a:r>
            <a:r>
              <a:rPr lang="ru-RU" sz="2000" b="1" dirty="0"/>
              <a:t>.</a:t>
            </a:r>
            <a:r>
              <a:rPr lang="ru-RU" sz="2000" dirty="0"/>
              <a:t> Специалисты ИРО,  подготовленные  по программе  дополнительного профессионального образования «Использование электронных сценариев  учебных занятий в рамках РЭШ» на базе ФГАОУ «Центр реализации государственной образовательной политики  и информационных технологий» (г. Москва) в 2018 году:</a:t>
            </a:r>
          </a:p>
          <a:p>
            <a:pPr lvl="0"/>
            <a:r>
              <a:rPr lang="ru-RU" sz="2000" dirty="0"/>
              <a:t>Киселева Н.В.</a:t>
            </a:r>
          </a:p>
          <a:p>
            <a:pPr lvl="0"/>
            <a:r>
              <a:rPr lang="ru-RU" sz="2000" dirty="0"/>
              <a:t>Кувакина Е.В.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err="1"/>
              <a:t>Лейнганг</a:t>
            </a:r>
            <a:r>
              <a:rPr lang="ru-RU" sz="2000" dirty="0"/>
              <a:t> Т.А.</a:t>
            </a:r>
          </a:p>
          <a:p>
            <a:pPr lvl="0"/>
            <a:r>
              <a:rPr lang="ru-RU" sz="2000" dirty="0" err="1"/>
              <a:t>Редченкова</a:t>
            </a:r>
            <a:r>
              <a:rPr lang="ru-RU" sz="2000" dirty="0"/>
              <a:t> Г.Д.</a:t>
            </a:r>
          </a:p>
          <a:p>
            <a:pPr lvl="0"/>
            <a:r>
              <a:rPr lang="ru-RU" sz="2000" dirty="0"/>
              <a:t>Смирнова А.Н.</a:t>
            </a:r>
          </a:p>
          <a:p>
            <a:pPr lvl="0"/>
            <a:r>
              <a:rPr lang="ru-RU" sz="2000" dirty="0"/>
              <a:t>Соловьев Я.С.</a:t>
            </a:r>
          </a:p>
          <a:p>
            <a:pPr lvl="0"/>
            <a:r>
              <a:rPr lang="ru-RU" sz="2000" dirty="0" err="1"/>
              <a:t>Цамуталина</a:t>
            </a:r>
            <a:r>
              <a:rPr lang="ru-RU" sz="2000" dirty="0"/>
              <a:t> Е.Е.</a:t>
            </a:r>
          </a:p>
          <a:p>
            <a:pPr marL="0" indent="0">
              <a:buNone/>
            </a:pPr>
            <a:r>
              <a:rPr lang="en-US" sz="2000" b="1" dirty="0" smtClean="0"/>
              <a:t>II</a:t>
            </a:r>
            <a:r>
              <a:rPr lang="ru-RU" sz="2000" dirty="0"/>
              <a:t>. Кувакина Е.В. – </a:t>
            </a:r>
            <a:r>
              <a:rPr lang="ru-RU" sz="2000" dirty="0" err="1"/>
              <a:t>тьютор</a:t>
            </a:r>
            <a:r>
              <a:rPr lang="ru-RU" sz="2000" dirty="0"/>
              <a:t>  по программе  «Проектная деятельность в информационно-образовательной среде </a:t>
            </a:r>
            <a:r>
              <a:rPr lang="en-US" sz="2000" dirty="0"/>
              <a:t>XXI </a:t>
            </a:r>
            <a:r>
              <a:rPr lang="ru-RU" sz="2000" dirty="0"/>
              <a:t>века»  с  2016 года (новая редакция). 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88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655" y="92129"/>
            <a:ext cx="872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конкурсного движения СП ИРО (2018-2019 учебный год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9" name="ЯО" descr="C:\Users\nnn\Documents\Data\__Для ректората\19-02-2019-старт-конкурсы\карта-голубая-без-границ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8" y="861274"/>
            <a:ext cx="3502797" cy="40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герб" descr="C:\Users\nnn\Documents\Data\__Для ректората\19-02-2019-старт-конкурсы\gerb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13027" r="19068" b="13477"/>
          <a:stretch/>
        </p:blipFill>
        <p:spPr bwMode="auto">
          <a:xfrm>
            <a:off x="1473804" y="1968794"/>
            <a:ext cx="847404" cy="14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дефектолог" descr="C:\Users\nnn\Documents\Data\__Для ректората\19-02-2019-старт-конкурсы\1902-дефектоло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61506"/>
            <a:ext cx="866080" cy="8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педдебют" descr="C:\Users\nnn\Documents\Data\__Для ректората\19-02-2019-старт-конкурсы\1902-педдебю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94" y="1569551"/>
            <a:ext cx="720261" cy="72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ердце" descr="C:\Users\nnn\Documents\Data\__Для ректората\19-02-2019-старт-конкурсы\1902-сердце-кру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08" y="2599917"/>
            <a:ext cx="774845" cy="7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учитель" descr="C:\Users\nnn\Documents\Data\__Для ректората\19-02-2019-старт-конкурсы\1902-учител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88" y="3635326"/>
            <a:ext cx="963086" cy="6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Психолог"/>
          <p:cNvGrpSpPr/>
          <p:nvPr/>
        </p:nvGrpSpPr>
        <p:grpSpPr>
          <a:xfrm>
            <a:off x="611560" y="2501650"/>
            <a:ext cx="720080" cy="730282"/>
            <a:chOff x="2045547" y="3528113"/>
            <a:chExt cx="936104" cy="936104"/>
          </a:xfrm>
        </p:grpSpPr>
        <p:sp>
          <p:nvSpPr>
            <p:cNvPr id="16" name="Овал 15"/>
            <p:cNvSpPr/>
            <p:nvPr/>
          </p:nvSpPr>
          <p:spPr>
            <a:xfrm>
              <a:off x="2045547" y="3528113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C:\Users\nnn\Documents\Data\__Для ректората\19-02-2019-старт-конкурсы\лого\1902-психолог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175" y="3547897"/>
              <a:ext cx="880848" cy="896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воспитатель" descr="C:\Users\nnn\Documents\Data\__Для ректората\19-02-2019-старт-конкурсы\1902-воспитатель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0111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84178" y="439330"/>
            <a:ext cx="56204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cs typeface="Arial" pitchFamily="34" charset="0"/>
              </a:rPr>
              <a:t>ОРГАНИЗАЦИЯ И ПРОВЕДЕНИЕ:</a:t>
            </a:r>
          </a:p>
          <a:p>
            <a:pPr algn="just"/>
            <a:r>
              <a:rPr lang="ru-RU" sz="1000" b="1" dirty="0" smtClean="0">
                <a:solidFill>
                  <a:srgbClr val="C00000"/>
                </a:solidFill>
                <a:cs typeface="Arial" pitchFamily="34" charset="0"/>
              </a:rPr>
              <a:t>1. Конкурсы профессионального мастерства - 6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>
                <a:cs typeface="Arial" pitchFamily="34" charset="0"/>
              </a:rPr>
              <a:t>Областной этап Всероссийского конкурса </a:t>
            </a:r>
            <a:r>
              <a:rPr lang="ru-RU" sz="1000" b="1" dirty="0" smtClean="0">
                <a:cs typeface="Arial" pitchFamily="34" charset="0"/>
              </a:rPr>
              <a:t>«Учитель года России»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>
                <a:cs typeface="Arial" pitchFamily="34" charset="0"/>
              </a:rPr>
              <a:t>Региональный этап Всероссийского профессионального конкурса «</a:t>
            </a:r>
            <a:r>
              <a:rPr lang="ru-RU" sz="1000" b="1" dirty="0" smtClean="0">
                <a:cs typeface="Arial" pitchFamily="34" charset="0"/>
              </a:rPr>
              <a:t>Воспитатель года России</a:t>
            </a:r>
            <a:r>
              <a:rPr lang="ru-RU" sz="1000" dirty="0" smtClean="0">
                <a:cs typeface="Arial" pitchFamily="34" charset="0"/>
              </a:rPr>
              <a:t>»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>
                <a:cs typeface="Arial" pitchFamily="34" charset="0"/>
              </a:rPr>
              <a:t>Региональный этап Всероссийского конкурса </a:t>
            </a:r>
            <a:r>
              <a:rPr lang="ru-RU" sz="1000" b="1" dirty="0" smtClean="0">
                <a:cs typeface="Arial" pitchFamily="34" charset="0"/>
              </a:rPr>
              <a:t>«За нравственный подвиг учителя»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>
                <a:ea typeface="Calibri" pitchFamily="34" charset="0"/>
                <a:cs typeface="Arial" pitchFamily="34" charset="0"/>
              </a:rPr>
              <a:t>Областной этап конкурса работников сферы дополнительного образования </a:t>
            </a:r>
            <a:r>
              <a:rPr lang="ru-RU" sz="1000" b="1" dirty="0" smtClean="0">
                <a:ea typeface="Calibri"/>
                <a:cs typeface="Arial" pitchFamily="34" charset="0"/>
              </a:rPr>
              <a:t>«Сердце отдаю детям» </a:t>
            </a:r>
          </a:p>
          <a:p>
            <a:pPr marL="285750" indent="-285750" algn="just"/>
            <a:r>
              <a:rPr lang="ru-RU" sz="1000" b="1" i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Впервые реализованы: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>
                <a:cs typeface="Arial" pitchFamily="34" charset="0"/>
              </a:rPr>
              <a:t>Региональный этап Всероссийского конкурса  </a:t>
            </a:r>
            <a:r>
              <a:rPr lang="ru-RU" sz="1000" b="1" dirty="0" smtClean="0">
                <a:cs typeface="Arial" pitchFamily="34" charset="0"/>
              </a:rPr>
              <a:t>«Педагогический  дебют»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>
                <a:ea typeface="Calibri" pitchFamily="34" charset="0"/>
                <a:cs typeface="Arial" pitchFamily="34" charset="0"/>
              </a:rPr>
              <a:t>Региональный этап </a:t>
            </a:r>
            <a:r>
              <a:rPr lang="ru-RU" sz="1000" dirty="0" smtClean="0">
                <a:cs typeface="Arial" pitchFamily="34" charset="0"/>
              </a:rPr>
              <a:t>Всероссийского конкурса </a:t>
            </a:r>
            <a:r>
              <a:rPr lang="ru-RU" sz="1000" b="1" dirty="0" smtClean="0">
                <a:cs typeface="Arial" pitchFamily="34" charset="0"/>
              </a:rPr>
              <a:t>"Учитель-дефектолог России" </a:t>
            </a:r>
          </a:p>
          <a:p>
            <a:pPr marL="285750" indent="-285750" algn="just"/>
            <a:r>
              <a:rPr lang="ru-RU" sz="1000" b="1" dirty="0" smtClean="0">
                <a:solidFill>
                  <a:srgbClr val="C00000"/>
                </a:solidFill>
                <a:cs typeface="Arial" pitchFamily="34" charset="0"/>
              </a:rPr>
              <a:t>2. </a:t>
            </a:r>
            <a:r>
              <a:rPr lang="ru-RU" sz="1000" b="1" dirty="0" smtClean="0">
                <a:solidFill>
                  <a:srgbClr val="C00000"/>
                </a:solidFill>
              </a:rPr>
              <a:t>Конкурсы  образовательных  учреждений  -7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/>
              <a:t>Региональный конкурс «Детский сад года»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/>
              <a:t>Региональный этап Всероссийского конкурса   профессионального мастерства «Лучшая инклюзивная школа России – 2019»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/>
              <a:t>Региональный этап Всероссийского конкурса   профессионального мастерства «Школа — Территория здоровья» – 2019» для  организаций, осуществляющих образовательную деятельность по адаптированным основным общеобразовательным программам.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/>
              <a:t>Конкурс на лучшую учебно-материальную базу по курсу «Основы безопасности жизнедеятельности» среди образовательных организаций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000" dirty="0" smtClean="0"/>
              <a:t>Конкурс команд образовательных учреждений «Лучшие практики методического сопровождения конкурсов профессионального мастерства, олимпиад, чемпионатов в профессиональной образовательной организации»</a:t>
            </a:r>
          </a:p>
          <a:p>
            <a:pPr marL="285750" indent="-285750" algn="just"/>
            <a:r>
              <a:rPr lang="ru-RU" sz="1000" b="1" dirty="0" smtClean="0">
                <a:solidFill>
                  <a:srgbClr val="C00000"/>
                </a:solidFill>
              </a:rPr>
              <a:t>3. Региональные конкурсы по номинациям- 19</a:t>
            </a:r>
            <a:endParaRPr lang="ru-RU" sz="1000" dirty="0" smtClean="0"/>
          </a:p>
          <a:p>
            <a:pPr algn="just"/>
            <a:r>
              <a:rPr lang="ru-RU" sz="1000" dirty="0" smtClean="0"/>
              <a:t>Выбор конкурсов по двум основаниям: в соответствии с приоритетными направлениями системы образования  РФ или профессиональными дефицитами.</a:t>
            </a:r>
          </a:p>
          <a:p>
            <a:pPr algn="just"/>
            <a:endParaRPr lang="ru-RU" sz="1000" dirty="0" smtClean="0"/>
          </a:p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ПОДГОТОВКА И СОПРОВОЖДЕНИЕ УЧАСТНИКОВ НА РАЗЛИЧНЫЕ КОНКУРСЫ  МЕЖРЕГИОНАЛЬНОГО И ВСЕРОССИЙСКОГО УРОВНЕЙ</a:t>
            </a:r>
          </a:p>
          <a:p>
            <a:pPr marL="285750" indent="-285750" algn="just"/>
            <a:endParaRPr lang="en-US" sz="1000" dirty="0" smtClean="0"/>
          </a:p>
          <a:p>
            <a:pPr algn="ctr"/>
            <a:endParaRPr lang="en-US" sz="1000" b="1" dirty="0" smtClean="0"/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2247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50681"/>
              </p:ext>
            </p:extLst>
          </p:nvPr>
        </p:nvGraphicFramePr>
        <p:xfrm>
          <a:off x="611560" y="691718"/>
          <a:ext cx="8064896" cy="3979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10631068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42896345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405898150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Конкурсы </a:t>
                      </a:r>
                      <a:b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</a:b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профессионального мастерства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FF00"/>
                          </a:solidFill>
                          <a:effectLst/>
                        </a:rPr>
                        <a:t>Организаторы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solidFill>
                            <a:srgbClr val="FFFF00"/>
                          </a:solidFill>
                          <a:effectLst/>
                        </a:rPr>
                        <a:t>Соорганизаторы</a:t>
                      </a:r>
                      <a:endParaRPr lang="ru-RU" sz="15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8170094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Областной этап Всероссийского конкурса «Учитель года России»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ЦСОЗМ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5215116"/>
                  </a:ext>
                </a:extLst>
              </a:tr>
              <a:tr h="432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Региональный этап Всероссийского профессионального конкурса «Воспитатель года России»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ЦСОЗМ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КДО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16179846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Региональный этап ежегодного Всероссийского конкурса в области педагогики, воспитания и работы с детьми школьного возраста и молодежью до 20 лет «За нравственный подвиг учителя»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ЦСОЗМ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КГД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6302510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Областной этап конкурса профессионального мастерства работников сферы дополнительного образования «Сердце отдаю детям»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МРЦ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ЦСОЗМ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42448866"/>
                  </a:ext>
                </a:extLst>
              </a:tr>
              <a:tr h="286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Региональный конкурс «Лучший учитель-дефектолог»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КИО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ЦСОЗМ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505973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Региональный этап Всероссийского конкурса  «Педагогический дебют»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ЦСОЗМ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0179139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Региональный этап Всероссийского конкурса  «Педагог-психолог года»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Центр «Ресурс»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ЦСОЗМ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2169099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256218"/>
            <a:ext cx="87484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7655" y="92129"/>
            <a:ext cx="872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конкурсного движения СП ИРО (2018-2019 учебный год</a:t>
            </a:r>
            <a:r>
              <a:rPr lang="ru-RU" sz="16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604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0"/>
            <a:ext cx="8229600" cy="6821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сотрудников ИРО в профессиональных и методических конкурсах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12" y="481114"/>
            <a:ext cx="8229591" cy="4529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Назарова И.Г., Боярова Е.С., </a:t>
            </a:r>
            <a:r>
              <a:rPr lang="ru-RU" sz="1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Чиркун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О.В., Яковлева </a:t>
            </a: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Т.Д. Лауреаты 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Премии Губернатора в сфере образования за 2016 год – Комплект методических и практических пособий для образовательных учреждений и программ повышения квалификации и переподготовки «Профилактика правонарушений несовершеннолетних: межведомственный подход»</a:t>
            </a:r>
          </a:p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Назарова И.Г., Боярова Е.С. Диплом </a:t>
            </a:r>
            <a:r>
              <a:rPr lang="en-US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место, Номинация «Учебно-методические материалы», Выставка-конкурс «Психологические ресурсы образования», Ярославль -2017- за методические рекомендации «Специфика работы педагога – психолога в инклюзивном образовательном пространстве»</a:t>
            </a:r>
          </a:p>
          <a:p>
            <a:pPr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Сысуева Л.Ю. - лауреат премии Губернатора ЯО – 2017</a:t>
            </a: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Золотарева А.В. Диплом 1 степени «Лучшие инновационные практики</a:t>
            </a:r>
            <a:r>
              <a:rPr lang="en-US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постдипломного педагогического образования - 2017 г.</a:t>
            </a:r>
          </a:p>
          <a:p>
            <a:pPr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Тихомирова О.В.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Диплом 1 степени «Лучшие инновационные практики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постдипломного педагогического образования - 2017 г.</a:t>
            </a:r>
          </a:p>
          <a:p>
            <a:pPr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Тихомирова 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О.В. – лауреат премии Губернатора ЯО – 2018.</a:t>
            </a:r>
          </a:p>
          <a:p>
            <a:pPr lvl="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Щербак 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А.П., Вербицкая Ю.П., </a:t>
            </a:r>
            <a:r>
              <a:rPr lang="ru-RU" sz="1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Иерусалимцева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О.В. – лауреаты всероссийского конкурса «Школа здоровья» - </a:t>
            </a:r>
            <a:r>
              <a:rPr lang="ru-RU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</a:p>
          <a:p>
            <a:pPr lvl="0" indent="-342900" algn="just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n-lt"/>
              </a:rPr>
              <a:t>Щербак </a:t>
            </a:r>
            <a:r>
              <a:rPr lang="ru-RU" sz="1400" dirty="0">
                <a:latin typeface="+mn-lt"/>
              </a:rPr>
              <a:t>А.П., Вербицкая Ю.П., </a:t>
            </a:r>
            <a:r>
              <a:rPr lang="ru-RU" sz="1400" dirty="0" err="1">
                <a:latin typeface="+mn-lt"/>
              </a:rPr>
              <a:t>Иерусалимцева</a:t>
            </a:r>
            <a:r>
              <a:rPr lang="ru-RU" sz="1400" dirty="0">
                <a:latin typeface="+mn-lt"/>
              </a:rPr>
              <a:t> О.В. – лауреаты всероссийского конкурса «Школа здоровья – 2019» в номинации «методические рекомендации по </a:t>
            </a:r>
            <a:r>
              <a:rPr lang="ru-RU" sz="1400" dirty="0" err="1">
                <a:latin typeface="+mn-lt"/>
              </a:rPr>
              <a:t>здоровьесбережению</a:t>
            </a:r>
            <a:r>
              <a:rPr lang="ru-RU" sz="1400" dirty="0">
                <a:latin typeface="+mn-lt"/>
              </a:rPr>
              <a:t> участников образовательного процесса», награждены медаль «За отличные успехи в области </a:t>
            </a:r>
            <a:r>
              <a:rPr lang="ru-RU" sz="1400" dirty="0" err="1">
                <a:latin typeface="+mn-lt"/>
              </a:rPr>
              <a:t>здоровьесбережения</a:t>
            </a:r>
            <a:r>
              <a:rPr lang="ru-RU" sz="1400" dirty="0">
                <a:latin typeface="+mn-lt"/>
              </a:rPr>
              <a:t> участников образовательного процесса».</a:t>
            </a:r>
            <a:endParaRPr lang="ru-RU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5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451" y="64852"/>
            <a:ext cx="6313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Организационная структура ГАУ ДПО ЯО ИРО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85086"/>
              </p:ext>
            </p:extLst>
          </p:nvPr>
        </p:nvGraphicFramePr>
        <p:xfrm>
          <a:off x="520705" y="599660"/>
          <a:ext cx="7887203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1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Показатель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2016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2017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2018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Количеств</a:t>
                      </a:r>
                      <a:r>
                        <a:rPr lang="ru-RU" sz="1500" baseline="0" dirty="0" smtClean="0"/>
                        <a:t>о штатных единиц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178,6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Б 154,65 /</a:t>
                      </a:r>
                      <a:r>
                        <a:rPr lang="ru-RU" sz="1500" baseline="0" dirty="0" smtClean="0"/>
                        <a:t> ВБ 23,95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176,35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Б 151,4  / ВБ 24,95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170,8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Б 145,85 /ВБ 24,95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Структурные</a:t>
                      </a:r>
                      <a:r>
                        <a:rPr lang="ru-RU" sz="1500" baseline="0" dirty="0" smtClean="0"/>
                        <a:t> подразделения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ректорат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ректорат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ректорат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9 кафедр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10 кафедр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8 кафедр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7 центров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7 центров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11 центров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3 отдела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3 отдела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3 отдела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43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Бухгалтерия, столовая, общежитие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Бухгалтерия, столовая, общежитие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500" dirty="0" smtClean="0"/>
                        <a:t>Бухгалтерия, столовая, общежитие 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92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89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внутрифирменных семинаров</a:t>
            </a:r>
            <a:r>
              <a:rPr lang="en-US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сотрудниками ИРО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0245"/>
              </p:ext>
            </p:extLst>
          </p:nvPr>
        </p:nvGraphicFramePr>
        <p:xfrm>
          <a:off x="204951" y="415542"/>
          <a:ext cx="3176753" cy="476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Кол-во ВФС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Спикеры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1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Золотарева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Смирнова А.Н.,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Константинова В.Г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Корнев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Зуева М.Л.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Редченкова Г.Д.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Новикова Н.Н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Рощина Г.О.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6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Золотарева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Смирнова А.Н.,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Корнев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Назарова И.Г.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Уланова Г.А.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Редченкова Г.Д.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6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Золотарева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Уланова Г.А.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Головлева С.М.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Киселева Н.В.,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Тихомирова О.В.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Назарова И.Г.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Коточигова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Е.В.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Корнев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Кардакова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Куприянова Г.В.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70434" y="488732"/>
            <a:ext cx="5100143" cy="4493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Тематика ВФС: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ФГОС среднего общего образования: проблемы, опыт, </a:t>
            </a:r>
            <a:r>
              <a:rPr lang="ru-RU" sz="1100" dirty="0" smtClean="0"/>
              <a:t>реализации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Современные образовательные технологии в учебном процессе в рамках реализации ФГОС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Инструменты экспертизы и мониторинга в образовании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Роль ИРО в реализации концепции развития региональной сети школьных </a:t>
            </a:r>
            <a:r>
              <a:rPr lang="ru-RU" sz="1100" dirty="0" smtClean="0"/>
              <a:t>ИБЦ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10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 smtClean="0"/>
              <a:t>Нормативно-правовое </a:t>
            </a:r>
            <a:r>
              <a:rPr lang="ru-RU" sz="1100" dirty="0"/>
              <a:t>и учебно-методическое сопровождение </a:t>
            </a:r>
            <a:r>
              <a:rPr lang="ru-RU" sz="1100" dirty="0" smtClean="0"/>
              <a:t>ДПО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Особенности разработки модульных программ, основанных на </a:t>
            </a:r>
            <a:r>
              <a:rPr lang="ru-RU" sz="1100" dirty="0" smtClean="0"/>
              <a:t>компетенциях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 smtClean="0"/>
              <a:t>Особенности дистанционных программ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Стажировка как форма </a:t>
            </a:r>
            <a:r>
              <a:rPr lang="ru-RU" sz="1100" dirty="0" smtClean="0"/>
              <a:t>ДПО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Формирование и оценка </a:t>
            </a:r>
            <a:r>
              <a:rPr lang="ru-RU" sz="1100" dirty="0" err="1"/>
              <a:t>метапредметных</a:t>
            </a:r>
            <a:r>
              <a:rPr lang="ru-RU" sz="1100" dirty="0"/>
              <a:t> компетенций </a:t>
            </a:r>
            <a:r>
              <a:rPr lang="ru-RU" sz="1100" dirty="0" smtClean="0"/>
              <a:t>педагогов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Представление лучших практик выявления и устранения профессиональных дефицитов педагогов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Школа молодых педагогов: региональная </a:t>
            </a:r>
            <a:r>
              <a:rPr lang="ru-RU" sz="1100" dirty="0" smtClean="0"/>
              <a:t>модель</a:t>
            </a:r>
          </a:p>
          <a:p>
            <a:pPr marL="171450" indent="-171450">
              <a:buFont typeface="Wingdings" pitchFamily="2" charset="2"/>
              <a:buChar char="§"/>
            </a:pPr>
            <a:endParaRPr lang="ru-RU" sz="11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 smtClean="0"/>
              <a:t>Оценка </a:t>
            </a:r>
            <a:r>
              <a:rPr lang="ru-RU" sz="1100" dirty="0"/>
              <a:t>результатов деятельности ИРО за 2018 год и определение проблем и путей их </a:t>
            </a:r>
            <a:r>
              <a:rPr lang="ru-RU" sz="1100" dirty="0" smtClean="0"/>
              <a:t>решений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Обновление аналитического инструментария оценки деятельности</a:t>
            </a:r>
            <a:endParaRPr lang="ru-RU" sz="110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 smtClean="0"/>
              <a:t>Развитие </a:t>
            </a:r>
            <a:r>
              <a:rPr lang="ru-RU" sz="1100" dirty="0"/>
              <a:t>социально-психологических характеристик коллектива </a:t>
            </a:r>
            <a:endParaRPr lang="ru-RU" sz="110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 smtClean="0"/>
              <a:t>Обучение </a:t>
            </a:r>
            <a:r>
              <a:rPr lang="ru-RU" sz="1100" dirty="0"/>
              <a:t>сотрудников по вопросам охраны </a:t>
            </a:r>
            <a:r>
              <a:rPr lang="ru-RU" sz="1100" dirty="0" smtClean="0"/>
              <a:t>труда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Защита информации по работе с персональными </a:t>
            </a:r>
            <a:r>
              <a:rPr lang="ru-RU" sz="1100" dirty="0" smtClean="0"/>
              <a:t>данными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100" dirty="0"/>
              <a:t>Подходы и стили управления: мифы и </a:t>
            </a:r>
            <a:r>
              <a:rPr lang="ru-RU" sz="1100" dirty="0" smtClean="0"/>
              <a:t>реалии</a:t>
            </a:r>
          </a:p>
        </p:txBody>
      </p:sp>
    </p:spTree>
    <p:extLst>
      <p:ext uri="{BB962C8B-B14F-4D97-AF65-F5344CB8AC3E}">
        <p14:creationId xmlns:p14="http://schemas.microsoft.com/office/powerpoint/2010/main" val="165762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677" y="1142065"/>
            <a:ext cx="5084323" cy="1886371"/>
          </a:xfrm>
          <a:effectLst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051" y="3028436"/>
            <a:ext cx="4684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Контактная информация:</a:t>
            </a:r>
          </a:p>
          <a:p>
            <a:r>
              <a:rPr lang="ru-RU" sz="1800" dirty="0"/>
              <a:t>Россия г. Ярославль, ул. Богдановича, 16 </a:t>
            </a:r>
          </a:p>
          <a:p>
            <a:r>
              <a:rPr lang="ru-RU" sz="1800" dirty="0"/>
              <a:t>Тел.: +7 (4852) </a:t>
            </a:r>
            <a:r>
              <a:rPr lang="ru-RU" sz="1800" dirty="0" smtClean="0"/>
              <a:t>23-06-82 </a:t>
            </a:r>
            <a:endParaRPr lang="ru-RU" sz="1800" dirty="0"/>
          </a:p>
          <a:p>
            <a:r>
              <a:rPr lang="ru-RU" sz="1800" dirty="0"/>
              <a:t>Сайт: www.iro.yar.ru</a:t>
            </a:r>
          </a:p>
          <a:p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</a:t>
            </a:r>
            <a:r>
              <a:rPr lang="en-US" sz="1800" dirty="0" err="1" smtClean="0"/>
              <a:t>zolotareva</a:t>
            </a:r>
            <a:r>
              <a:rPr lang="ru-RU" sz="1800" dirty="0" smtClean="0"/>
              <a:t>@iro.yar.ru</a:t>
            </a:r>
            <a:endParaRPr lang="ru-RU" sz="18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45548" y="990827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550"/>
            <a:ext cx="420446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99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468"/>
            <a:ext cx="6858000" cy="594066"/>
          </a:xfrm>
        </p:spPr>
        <p:txBody>
          <a:bodyPr>
            <a:noAutofit/>
          </a:bodyPr>
          <a:lstStyle/>
          <a:p>
            <a:pPr algn="ctr"/>
            <a:r>
              <a:rPr lang="ru-RU" sz="1575" b="1" dirty="0">
                <a:solidFill>
                  <a:srgbClr val="990000"/>
                </a:solidFill>
                <a:latin typeface="+mn-lt"/>
              </a:rPr>
              <a:t>Кадровый состав Института развития образования </a:t>
            </a:r>
            <a:r>
              <a:rPr lang="ru-RU" sz="1350" b="1" dirty="0">
                <a:solidFill>
                  <a:srgbClr val="990000"/>
                </a:solidFill>
              </a:rPr>
              <a:t/>
            </a:r>
            <a:br>
              <a:rPr lang="ru-RU" sz="1350" b="1" dirty="0">
                <a:solidFill>
                  <a:srgbClr val="990000"/>
                </a:solidFill>
              </a:rPr>
            </a:br>
            <a:endParaRPr lang="ru-RU" sz="135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14325" y="371650"/>
          <a:ext cx="8052435" cy="296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2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7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Кадровый состав Института развития образования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всего сотрудников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179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171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171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доктор наук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кандидат наук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профессор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доцент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Заслуженный учитель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Почетный работник образования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Отличник народного просвещения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Почетные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грамоты Министерства образования  и науки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Медаль «За заслуги перед Отечеством»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12544"/>
              </p:ext>
            </p:extLst>
          </p:nvPr>
        </p:nvGraphicFramePr>
        <p:xfrm>
          <a:off x="314326" y="3674218"/>
          <a:ext cx="8052435" cy="525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9013">
                  <a:extLst>
                    <a:ext uri="{9D8B030D-6E8A-4147-A177-3AD203B41FA5}">
                      <a16:colId xmlns:a16="http://schemas.microsoft.com/office/drawing/2014/main" xmlns="" val="3562790564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xmlns="" val="15090622"/>
                    </a:ext>
                  </a:extLst>
                </a:gridCol>
                <a:gridCol w="849299">
                  <a:extLst>
                    <a:ext uri="{9D8B030D-6E8A-4147-A177-3AD203B41FA5}">
                      <a16:colId xmlns:a16="http://schemas.microsoft.com/office/drawing/2014/main" xmlns="" val="900609576"/>
                    </a:ext>
                  </a:extLst>
                </a:gridCol>
                <a:gridCol w="849299">
                  <a:extLst>
                    <a:ext uri="{9D8B030D-6E8A-4147-A177-3AD203B41FA5}">
                      <a16:colId xmlns:a16="http://schemas.microsoft.com/office/drawing/2014/main" xmlns="" val="3902593161"/>
                    </a:ext>
                  </a:extLst>
                </a:gridCol>
                <a:gridCol w="849299">
                  <a:extLst>
                    <a:ext uri="{9D8B030D-6E8A-4147-A177-3AD203B41FA5}">
                      <a16:colId xmlns:a16="http://schemas.microsoft.com/office/drawing/2014/main" xmlns="" val="1411115334"/>
                    </a:ext>
                  </a:extLst>
                </a:gridCol>
                <a:gridCol w="849299">
                  <a:extLst>
                    <a:ext uri="{9D8B030D-6E8A-4147-A177-3AD203B41FA5}">
                      <a16:colId xmlns:a16="http://schemas.microsoft.com/office/drawing/2014/main" xmlns="" val="2162630891"/>
                    </a:ext>
                  </a:extLst>
                </a:gridCol>
              </a:tblGrid>
              <a:tr h="1443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Средний возраст штатных научно-педагогических работников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ИРО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лет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6828886"/>
                  </a:ext>
                </a:extLst>
              </a:tr>
              <a:tr h="342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47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59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32110"/>
              </p:ext>
            </p:extLst>
          </p:nvPr>
        </p:nvGraphicFramePr>
        <p:xfrm>
          <a:off x="65313" y="365761"/>
          <a:ext cx="8921933" cy="4666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8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2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35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27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17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21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№ п/п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indent="-469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2016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2017</a:t>
                      </a:r>
                      <a:endParaRPr lang="ru-RU" sz="10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indent="-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-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2018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indent="-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40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69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Численность, 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чел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.</a:t>
                      </a:r>
                      <a:endParaRPr lang="en-US" sz="1000" b="1" dirty="0" smtClean="0">
                        <a:effectLst/>
                        <a:latin typeface="+mn-lt"/>
                      </a:endParaRPr>
                    </a:p>
                    <a:p>
                      <a:pPr indent="-469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осн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совм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-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Значение, %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-469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Численность, 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чел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.</a:t>
                      </a:r>
                      <a:endParaRPr lang="en-US" sz="1000" b="1" dirty="0" smtClean="0">
                        <a:effectLst/>
                        <a:latin typeface="+mn-lt"/>
                      </a:endParaRPr>
                    </a:p>
                    <a:p>
                      <a:pPr indent="-469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осн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совм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-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Значение, %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-469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Численность, 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чел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.</a:t>
                      </a:r>
                      <a:endParaRPr lang="en-US" sz="1000" b="1" dirty="0" smtClean="0">
                        <a:effectLst/>
                        <a:latin typeface="+mn-lt"/>
                      </a:endParaRPr>
                    </a:p>
                    <a:p>
                      <a:pPr indent="-469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осн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совм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-82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Значение, %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1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Общая численность штатных сотрудников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института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(167/10)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171(158/13)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171 (159/12)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 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Из них: докторов наук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кандидатов наук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en-US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000" b="1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65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2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 По группам должностей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</a:rPr>
                        <a:t>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96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2.1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административно-управленческого персонала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(ректор, проректоры, руководители центров, заведующие отделами,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заместители 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рук-лей, советник, помощник,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гл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. бух., зам. гл. бух.)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15,82%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17,5%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1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2.2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профессорско-преподавательский состав (зав. кафедрой, профессор, доцент, старший преподаватель, ассистент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)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59 (56/3)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33,33%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(50/6)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32,8%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(44/6)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29,2%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0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2.3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учебно-методический персонал (старшие методисты, методисты)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8,47%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2.4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учебно-вспомогательный персонал (главный специалист, специалист, редактор,  библиотекарь, библиограф, дизайнер, консультант)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18,64%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19,9%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2.5 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административно-хозяйственный персонал (секретарь, юрисконсульт, бухгалтер, экономист, архивариус)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7,34%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5,9%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6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2.6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Иной персонал 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16,4%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15,8%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 </a:t>
                      </a:r>
                      <a:endParaRPr lang="ru-RU" sz="10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Количество штатных преподавателей, имеющих ученые степени кандидатов 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наук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 (18/2) 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34%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22(18/4)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39%</a:t>
                      </a: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630555" algn="l"/>
                        </a:tabLst>
                      </a:pP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(17/4)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42%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9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 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Количество штатных преподавателей, имеющих ученые звания 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доцентов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10,16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17,85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b="1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(7/1)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16%</a:t>
                      </a:r>
                      <a:endParaRPr lang="ru-RU" sz="10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61633" y="-34349"/>
            <a:ext cx="5890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990000"/>
                </a:solidFill>
                <a:latin typeface="+mn-lt"/>
              </a:rPr>
              <a:t>Кадровый состав Института развития образования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27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69" y="206056"/>
            <a:ext cx="7740650" cy="7572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Перспективы развития содержания и форм повышения профессионального мастерства педагогических работников ИРО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921866"/>
              </p:ext>
            </p:extLst>
          </p:nvPr>
        </p:nvGraphicFramePr>
        <p:xfrm>
          <a:off x="63919" y="1193260"/>
          <a:ext cx="8946107" cy="381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47638" y="4158559"/>
            <a:ext cx="20526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/>
              <a:t>Курсы ДПО 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984585" y="3772223"/>
            <a:ext cx="2992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/>
              <a:t>Стажировка и наставничество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4403995" y="1739107"/>
            <a:ext cx="21605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/>
              <a:t>Самообразование</a:t>
            </a:r>
          </a:p>
        </p:txBody>
      </p:sp>
      <p:grpSp>
        <p:nvGrpSpPr>
          <p:cNvPr id="5127" name="Group 4"/>
          <p:cNvGrpSpPr>
            <a:grpSpLocks/>
          </p:cNvGrpSpPr>
          <p:nvPr/>
        </p:nvGrpSpPr>
        <p:grpSpPr bwMode="auto">
          <a:xfrm>
            <a:off x="7123113" y="3289300"/>
            <a:ext cx="1849437" cy="1854200"/>
            <a:chOff x="1824" y="633"/>
            <a:chExt cx="2834" cy="2849"/>
          </a:xfrm>
        </p:grpSpPr>
        <p:sp>
          <p:nvSpPr>
            <p:cNvPr id="513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8" name="WordArt 3"/>
          <p:cNvSpPr>
            <a:spLocks noChangeArrowheads="1" noChangeShapeType="1" noTextEdit="1"/>
          </p:cNvSpPr>
          <p:nvPr/>
        </p:nvSpPr>
        <p:spPr bwMode="auto">
          <a:xfrm>
            <a:off x="444500" y="1608138"/>
            <a:ext cx="768350" cy="893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310"/>
              </a:avLst>
            </a:prstTxWarp>
          </a:bodyPr>
          <a:lstStyle/>
          <a:p>
            <a:pPr algn="ctr"/>
            <a:r>
              <a:rPr lang="ru-RU" sz="2700" kern="10">
                <a:solidFill>
                  <a:srgbClr val="376092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Плюс 16"/>
          <p:cNvSpPr/>
          <p:nvPr/>
        </p:nvSpPr>
        <p:spPr>
          <a:xfrm>
            <a:off x="147638" y="1811338"/>
            <a:ext cx="296862" cy="3000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0" name="TextBox 17"/>
          <p:cNvSpPr txBox="1">
            <a:spLocks noChangeArrowheads="1"/>
          </p:cNvSpPr>
          <p:nvPr/>
        </p:nvSpPr>
        <p:spPr bwMode="auto">
          <a:xfrm>
            <a:off x="1280806" y="1894321"/>
            <a:ext cx="33099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/>
              <a:t>Участие в профессиональных педагогических сообществах</a:t>
            </a:r>
          </a:p>
        </p:txBody>
      </p:sp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-15875"/>
            <a:ext cx="9477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59249"/>
              </p:ext>
            </p:extLst>
          </p:nvPr>
        </p:nvGraphicFramePr>
        <p:xfrm>
          <a:off x="406321" y="640080"/>
          <a:ext cx="8255996" cy="450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4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0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9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21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9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9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43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598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165860"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Структурное</a:t>
                      </a:r>
                      <a:r>
                        <a:rPr lang="ru-RU" sz="1200" b="1" baseline="0" dirty="0" smtClean="0"/>
                        <a:t> подразделение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 smtClean="0"/>
                        <a:t>Прошли обучение по ДПП ПК в ИРО</a:t>
                      </a:r>
                    </a:p>
                    <a:p>
                      <a:endParaRPr lang="ru-RU" sz="1200" b="1" dirty="0" smtClean="0"/>
                    </a:p>
                    <a:p>
                      <a:r>
                        <a:rPr lang="ru-RU" sz="1100" b="1" i="1" dirty="0" smtClean="0"/>
                        <a:t>КОЛЛИЧЕСТВО КУРСОВ/ЧЕЛОВЕК</a:t>
                      </a:r>
                      <a:r>
                        <a:rPr lang="ru-RU" sz="1100" b="1" i="1" baseline="0" dirty="0" smtClean="0"/>
                        <a:t> </a:t>
                      </a:r>
                      <a:endParaRPr lang="ru-RU" sz="1100" b="1" i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 smtClean="0"/>
                        <a:t>Прошли обучение по ДПП ПП в ИРО </a:t>
                      </a:r>
                    </a:p>
                    <a:p>
                      <a:endParaRPr lang="ru-RU" sz="12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КОЛЛИЧЕСТВО КУРСОВ/ЧЕЛОВЕК</a:t>
                      </a:r>
                      <a:r>
                        <a:rPr lang="ru-RU" sz="1100" b="1" i="1" baseline="0" dirty="0" smtClean="0"/>
                        <a:t> </a:t>
                      </a:r>
                      <a:endParaRPr lang="ru-RU" sz="1100" b="1" i="1" dirty="0" smtClean="0"/>
                    </a:p>
                    <a:p>
                      <a:endParaRPr lang="ru-RU" sz="12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 smtClean="0"/>
                        <a:t>Прошли обучение по ДПП ПК/ПП в других</a:t>
                      </a:r>
                      <a:r>
                        <a:rPr lang="ru-RU" sz="1200" b="1" baseline="0" dirty="0" smtClean="0"/>
                        <a:t> учреждениях (</a:t>
                      </a:r>
                      <a:r>
                        <a:rPr lang="ru-RU" sz="1200" b="1" i="1" baseline="0" dirty="0" smtClean="0"/>
                        <a:t>командировки</a:t>
                      </a:r>
                      <a:r>
                        <a:rPr lang="ru-RU" sz="1200" b="1" baseline="0" dirty="0" smtClean="0"/>
                        <a:t>)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b="1" dirty="0" smtClean="0"/>
                        <a:t>Посещения</a:t>
                      </a:r>
                      <a:r>
                        <a:rPr lang="ru-RU" sz="1200" b="1" baseline="0" dirty="0" smtClean="0"/>
                        <a:t> семинаров, конференций, съездов, форумов, круглых столов   (</a:t>
                      </a:r>
                      <a:r>
                        <a:rPr lang="ru-RU" sz="1200" b="1" i="1" baseline="0" dirty="0" smtClean="0"/>
                        <a:t>командировки</a:t>
                      </a:r>
                      <a:r>
                        <a:rPr lang="ru-RU" sz="1200" b="1" baseline="0" dirty="0" smtClean="0"/>
                        <a:t>)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2016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2017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2018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2016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2017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2018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2016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2017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2018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2016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2017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2018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КОПиП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КФК и БЖ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КГД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14/7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4/3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КИО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7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КЕМД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КПО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КНО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1/1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7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КДО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15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РМЦ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3/2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ЦОМ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3/2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ЦРИИ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0/1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321" y="-77488"/>
            <a:ext cx="835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990000"/>
                </a:solidFill>
                <a:latin typeface="+mn-lt"/>
              </a:rPr>
              <a:t>Повышение квалификации/профессиональная переподготовка  в ИРО </a:t>
            </a:r>
            <a:endParaRPr lang="ru-RU" sz="1800" b="1" dirty="0" smtClean="0">
              <a:solidFill>
                <a:srgbClr val="990000"/>
              </a:solidFill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rgbClr val="990000"/>
                </a:solidFill>
                <a:latin typeface="+mn-lt"/>
              </a:rPr>
              <a:t>и </a:t>
            </a:r>
            <a:r>
              <a:rPr lang="ru-RU" sz="1800" b="1" dirty="0">
                <a:solidFill>
                  <a:srgbClr val="990000"/>
                </a:solidFill>
                <a:latin typeface="+mn-lt"/>
              </a:rPr>
              <a:t>в других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290316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55" y="4674375"/>
            <a:ext cx="407999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 настоящее время:</a:t>
            </a:r>
            <a:r>
              <a:rPr lang="en-US" sz="1200" dirty="0"/>
              <a:t> </a:t>
            </a:r>
            <a:r>
              <a:rPr lang="ru-RU" sz="1200" dirty="0"/>
              <a:t>6 педагогических работников обучаются в магистратуре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3285" y="391917"/>
          <a:ext cx="8787589" cy="421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3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2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81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34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51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85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60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61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244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1722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Структурное</a:t>
                      </a:r>
                      <a:r>
                        <a:rPr lang="ru-RU" sz="1200" baseline="0" dirty="0" smtClean="0"/>
                        <a:t> подразделение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Прошли обучение по ДПП ПК/ПП в других</a:t>
                      </a:r>
                      <a:r>
                        <a:rPr lang="ru-RU" sz="1200" baseline="0" dirty="0" smtClean="0"/>
                        <a:t> учреждениях (</a:t>
                      </a:r>
                      <a:r>
                        <a:rPr lang="ru-RU" sz="1200" b="0" i="1" baseline="0" dirty="0" smtClean="0"/>
                        <a:t>командировки</a:t>
                      </a:r>
                      <a:r>
                        <a:rPr lang="ru-RU" sz="1200" baseline="0" dirty="0" smtClean="0"/>
                        <a:t>)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sz="1200" dirty="0" smtClean="0"/>
                        <a:t>Посещения</a:t>
                      </a:r>
                      <a:r>
                        <a:rPr lang="ru-RU" sz="1200" baseline="0" dirty="0" smtClean="0"/>
                        <a:t> семинаров, конференций, съездов, форумов, круглых столов   (</a:t>
                      </a:r>
                      <a:r>
                        <a:rPr lang="ru-RU" sz="1200" b="0" i="1" baseline="0" dirty="0" smtClean="0"/>
                        <a:t>командировки</a:t>
                      </a:r>
                      <a:r>
                        <a:rPr lang="ru-RU" sz="1200" baseline="0" dirty="0" smtClean="0"/>
                        <a:t>) в 2018 году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Средства ИРО</a:t>
                      </a:r>
                      <a:endParaRPr lang="ru-RU" sz="10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i="1" dirty="0" smtClean="0"/>
                        <a:t>Субсидия </a:t>
                      </a:r>
                      <a:endParaRPr lang="ru-RU" sz="8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/>
                        <a:t>Всего </a:t>
                      </a:r>
                      <a:endParaRPr lang="ru-RU" sz="1100" b="1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Средства ИРО</a:t>
                      </a:r>
                      <a:endParaRPr lang="ru-RU" sz="10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Субсидия </a:t>
                      </a:r>
                      <a:endParaRPr lang="ru-RU" sz="10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i="1" dirty="0" err="1" smtClean="0"/>
                        <a:t>Внебюджет</a:t>
                      </a:r>
                      <a:r>
                        <a:rPr lang="ru-RU" sz="1000" i="1" baseline="0" dirty="0" smtClean="0"/>
                        <a:t> </a:t>
                      </a:r>
                      <a:r>
                        <a:rPr lang="ru-RU" sz="1000" i="1" dirty="0" smtClean="0"/>
                        <a:t>СП </a:t>
                      </a:r>
                      <a:endParaRPr lang="ru-RU" sz="10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Принимающая сторона </a:t>
                      </a:r>
                      <a:endParaRPr lang="ru-RU" sz="10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Без оплаты </a:t>
                      </a:r>
                      <a:endParaRPr lang="ru-RU" sz="10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ИРО +</a:t>
                      </a:r>
                      <a:r>
                        <a:rPr lang="ru-RU" sz="1000" i="1" dirty="0" err="1" smtClean="0"/>
                        <a:t>приним</a:t>
                      </a:r>
                      <a:r>
                        <a:rPr lang="ru-RU" sz="1000" i="1" dirty="0" smtClean="0"/>
                        <a:t>.</a:t>
                      </a:r>
                      <a:r>
                        <a:rPr lang="ru-RU" sz="1000" i="1" baseline="0" dirty="0" smtClean="0"/>
                        <a:t> сторона</a:t>
                      </a:r>
                      <a:endParaRPr lang="ru-RU" sz="10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КОПиП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7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КФК и БЖ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4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КГД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 КПК</a:t>
                      </a:r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КИО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КЕМД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 КПК</a:t>
                      </a:r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КПО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КНО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1/1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КДО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10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5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РМЦ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3/2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 ПП</a:t>
                      </a:r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 КПК</a:t>
                      </a:r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6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</a:t>
                      </a:r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ЦОМ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ЦРИИ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0/1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 ПП</a:t>
                      </a:r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455" y="33442"/>
            <a:ext cx="877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990000"/>
                </a:solidFill>
              </a:rPr>
              <a:t>Повышение квалификации/профессиональная переподготовка  в ИРО и в других организациях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8221" y="4674375"/>
            <a:ext cx="4682358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В 2018 году сотрудники ИРО выехали в 144 командировки за пределы Ярославской области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1455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6089"/>
            <a:ext cx="7886700" cy="613263"/>
          </a:xfrm>
        </p:spPr>
        <p:txBody>
          <a:bodyPr>
            <a:normAutofit/>
          </a:bodyPr>
          <a:lstStyle/>
          <a:p>
            <a:pPr algn="ctr"/>
            <a:r>
              <a:rPr lang="ru-RU" sz="16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 организации (ИРО)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50" y="136921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9150" y="136921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2" descr="http://www.iro.yar.ru/fileadmin/iro/shabl/images/iro__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2088" y="263693"/>
            <a:ext cx="666207" cy="6215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063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A40000"/>
                </a:solidFill>
              </a:rPr>
              <a:t>                    </a:t>
            </a:r>
            <a:r>
              <a:rPr lang="ru-RU" sz="21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Публикационная активность</a:t>
            </a:r>
            <a:br>
              <a:rPr lang="ru-RU" sz="21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сотрудников ИРО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297" y="1118982"/>
            <a:ext cx="3868340" cy="5525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01 июня 2019г.)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439" y="1828225"/>
            <a:ext cx="4040188" cy="1734782"/>
          </a:xfrm>
        </p:spPr>
        <p:txBody>
          <a:bodyPr numCol="2">
            <a:noAutofit/>
          </a:bodyPr>
          <a:lstStyle/>
          <a:p>
            <a:r>
              <a:rPr lang="ru-RU" sz="1400" dirty="0"/>
              <a:t>Золотарёва А.В.   14</a:t>
            </a:r>
          </a:p>
          <a:p>
            <a:r>
              <a:rPr lang="ru-RU" sz="1400" dirty="0"/>
              <a:t>Томчук С.А.             7</a:t>
            </a:r>
          </a:p>
          <a:p>
            <a:r>
              <a:rPr lang="ru-RU" sz="1400" dirty="0"/>
              <a:t>Посысоев О.Н.        6</a:t>
            </a:r>
          </a:p>
          <a:p>
            <a:r>
              <a:rPr lang="ru-RU" sz="1400" dirty="0" err="1"/>
              <a:t>Коточигова</a:t>
            </a:r>
            <a:r>
              <a:rPr lang="ru-RU" sz="1400" dirty="0"/>
              <a:t> Е.В.      5 </a:t>
            </a:r>
          </a:p>
          <a:p>
            <a:r>
              <a:rPr lang="ru-RU" sz="1400" dirty="0"/>
              <a:t>Гайнутдинов Р.М.   4 </a:t>
            </a:r>
          </a:p>
          <a:p>
            <a:r>
              <a:rPr lang="ru-RU" sz="1400" dirty="0"/>
              <a:t>Тихомирова О.В.    4</a:t>
            </a:r>
          </a:p>
          <a:p>
            <a:r>
              <a:rPr lang="ru-RU" sz="1400" dirty="0"/>
              <a:t>Кораблева А.А.       4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Смирнова </a:t>
            </a:r>
            <a:r>
              <a:rPr lang="ru-RU" sz="1400" dirty="0"/>
              <a:t>А.Н.        4</a:t>
            </a:r>
          </a:p>
          <a:p>
            <a:r>
              <a:rPr lang="ru-RU" sz="1400" dirty="0"/>
              <a:t>Куприянова Г.В.      4</a:t>
            </a:r>
          </a:p>
          <a:p>
            <a:r>
              <a:rPr lang="ru-RU" sz="1400" dirty="0"/>
              <a:t>Харавинина Л.Н.    3</a:t>
            </a:r>
          </a:p>
          <a:p>
            <a:r>
              <a:rPr lang="ru-RU" sz="1400" dirty="0"/>
              <a:t>Головлева С.М.       3</a:t>
            </a:r>
          </a:p>
          <a:p>
            <a:r>
              <a:rPr lang="ru-RU" sz="1400" dirty="0"/>
              <a:t>Захарова Т.Н.           3</a:t>
            </a:r>
          </a:p>
          <a:p>
            <a:r>
              <a:rPr lang="ru-RU" sz="1400" dirty="0"/>
              <a:t>Кувакина Е.В.           3</a:t>
            </a:r>
          </a:p>
          <a:p>
            <a:r>
              <a:rPr lang="ru-RU" sz="1400" dirty="0"/>
              <a:t>Щербак А.П.            3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915" y="1142630"/>
            <a:ext cx="3887391" cy="45839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публикаций </a:t>
            </a:r>
          </a:p>
          <a:p>
            <a:pPr algn="ctr"/>
            <a:r>
              <a:rPr lang="ru-RU" sz="1700" dirty="0"/>
              <a:t>(за пять лет (2014-2018), по данным  </a:t>
            </a:r>
            <a:r>
              <a:rPr lang="en-US" sz="1700" dirty="0"/>
              <a:t>Elibrary.ru)</a:t>
            </a:r>
            <a:endParaRPr lang="ru-RU" sz="17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6769" y="1719263"/>
            <a:ext cx="3889772" cy="287536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Золотарёва </a:t>
            </a:r>
            <a:r>
              <a:rPr lang="ru-RU" sz="1400" dirty="0"/>
              <a:t>А.В.         141 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err="1"/>
              <a:t>Посысоев</a:t>
            </a:r>
            <a:r>
              <a:rPr lang="ru-RU" sz="1400" dirty="0"/>
              <a:t> О.Н.           36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err="1"/>
              <a:t>Гайнутдинов</a:t>
            </a:r>
            <a:r>
              <a:rPr lang="ru-RU" sz="1400" dirty="0"/>
              <a:t> Р.М.      29 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Тихомирова </a:t>
            </a:r>
            <a:r>
              <a:rPr lang="ru-RU" sz="1400" dirty="0"/>
              <a:t>О.В.       28 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smtClean="0"/>
              <a:t>Щербак  </a:t>
            </a:r>
            <a:r>
              <a:rPr lang="ru-RU" sz="1400" dirty="0"/>
              <a:t>А.П.              28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/>
              <a:t>Назарова И.Г.             27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 err="1"/>
              <a:t>Коточигова</a:t>
            </a:r>
            <a:r>
              <a:rPr lang="ru-RU" sz="1400" dirty="0"/>
              <a:t> Е.В.          25 </a:t>
            </a:r>
          </a:p>
          <a:p>
            <a:pPr lvl="1">
              <a:buFont typeface="Arial" pitchFamily="34" charset="0"/>
              <a:buChar char="•"/>
            </a:pPr>
            <a:r>
              <a:rPr lang="ru-RU" sz="1400" dirty="0"/>
              <a:t>Бородкина Н.В.         24</a:t>
            </a:r>
          </a:p>
        </p:txBody>
      </p:sp>
      <p:pic>
        <p:nvPicPr>
          <p:cNvPr id="7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0" y="339329"/>
            <a:ext cx="621506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B1BB5-2DF2-4415-8137-D1E4E72ACE1F}">
  <ds:schemaRefs>
    <ds:schemaRef ds:uri="bf387998-361a-4211-8acf-65231cde5cba"/>
    <ds:schemaRef ds:uri="f07adec3-9edc-4ba9-a947-c557adee0635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52972</TotalTime>
  <Words>2490</Words>
  <Application>Microsoft Office PowerPoint</Application>
  <PresentationFormat>Экран (16:9)</PresentationFormat>
  <Paragraphs>719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3_Тема Office</vt:lpstr>
      <vt:lpstr>Презентация PowerPoint</vt:lpstr>
      <vt:lpstr>Презентация PowerPoint</vt:lpstr>
      <vt:lpstr>Кадровый состав Института развития образования  </vt:lpstr>
      <vt:lpstr>Презентация PowerPoint</vt:lpstr>
      <vt:lpstr>Перспективы развития содержания и форм повышения профессионального мастерства педагогических работников ИРО</vt:lpstr>
      <vt:lpstr>Презентация PowerPoint</vt:lpstr>
      <vt:lpstr>Презентация PowerPoint</vt:lpstr>
      <vt:lpstr>Публикационная активность организации (ИРО) </vt:lpstr>
      <vt:lpstr>                    Публикационная активность                                   сотрудников ИРО</vt:lpstr>
      <vt:lpstr>Число публикаций в зарубежных журналах и журналах из перечня ВАК   Показатели рассчитываются по публикациям СП ИРО за 5 лет (2014-2018) </vt:lpstr>
      <vt:lpstr>Презентация PowerPoint</vt:lpstr>
      <vt:lpstr>Презентация PowerPoint</vt:lpstr>
      <vt:lpstr>Презентация PowerPoint</vt:lpstr>
      <vt:lpstr>Сопровождение сотрудниками ИРО Региональных инновационных площадок</vt:lpstr>
      <vt:lpstr>Презентация PowerPoint</vt:lpstr>
      <vt:lpstr>Сотрудники СП ИРО – тьюторы профессионального развития кадров</vt:lpstr>
      <vt:lpstr>Презентация PowerPoint</vt:lpstr>
      <vt:lpstr>Презентация PowerPoint</vt:lpstr>
      <vt:lpstr>Победы сотрудников ИРО в профессиональных и методических конкурсах</vt:lpstr>
      <vt:lpstr>Проведение внутрифирменных семинаров сотрудниками ИРО</vt:lpstr>
      <vt:lpstr>Спасибо за внимание!</vt:lpstr>
    </vt:vector>
  </TitlesOfParts>
  <Company>adm.local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Галина Валентиновна Куприянова</cp:lastModifiedBy>
  <cp:revision>2200</cp:revision>
  <cp:lastPrinted>2019-06-17T10:32:13Z</cp:lastPrinted>
  <dcterms:created xsi:type="dcterms:W3CDTF">2012-02-06T06:39:19Z</dcterms:created>
  <dcterms:modified xsi:type="dcterms:W3CDTF">2019-06-17T10:33:01Z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