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72" r:id="rId5"/>
    <p:sldId id="269" r:id="rId6"/>
    <p:sldId id="267" r:id="rId7"/>
    <p:sldId id="268" r:id="rId8"/>
    <p:sldId id="270" r:id="rId9"/>
    <p:sldId id="271" r:id="rId10"/>
    <p:sldId id="261" r:id="rId11"/>
    <p:sldId id="262" r:id="rId12"/>
    <p:sldId id="263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4" r:id="rId23"/>
    <p:sldId id="258" r:id="rId24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ferova\Documents\2015.11.13%20&#1059;&#1095;&#1077;&#1085;&#1099;&#1081;%20&#1089;&#1086;&#1074;&#1077;&#1090;\&#1052;&#1052;&#1057;%20-%20&#1048;&#1056;&#1054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okina\Desktop\&#1076;&#1083;&#1103;%20&#1059;&#1057;%20&#1054;&#1057;&#1053;&#1054;&#1042;&#1053;&#1054;&#1045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okina\Desktop\&#1076;&#1083;&#1103;%20&#1059;&#1057;%20&#1054;&#1057;&#1053;&#1054;&#1042;&#1053;&#1054;&#1045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okina\Desktop\&#1076;&#1083;&#1103;%20&#1059;&#1057;%20&#1054;&#1057;&#1053;&#1054;&#1042;&#1053;&#1054;&#1045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\cath\&#1062;&#1077;&#1085;&#1090;&#1088;%20&#1088;&#1072;&#1079;&#1074;&#1080;&#1090;&#1080;&#1103;%20&#1080;&#1085;&#1085;&#1086;&#1074;&#1072;&#1094;&#1080;&#1086;&#1085;&#1085;&#1086;&#1081;%20&#1080;&#1085;&#1092;&#1088;&#1072;&#1089;&#1090;&#1088;&#1091;&#1082;&#1090;&#1091;&#1088;&#1099;\&#1045;_&#1040;_&#1055;&#1072;&#1090;&#1086;&#1082;&#1080;&#1085;&#1072;\&#1044;&#1083;&#1103;%20&#1055;&#1086;&#1083;&#1080;&#1097;&#1091;&#1082;%20&#1057;&#1052;\&#1082;%20&#1059;&#1057;\&#1076;&#1083;&#1103;%20&#1059;&#1057;%20&#1054;&#1057;&#1053;&#1054;&#1042;&#1053;&#1054;&#104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ferova\Documents\2014.09.17-19%20&#1064;&#1082;&#1086;&#1083;&#1072;%20&#1084;&#1077;&#1090;&#1086;&#1076;&#1080;&#1089;&#1090;&#1072;\&#1072;&#1085;&#1072;&#1083;&#1080;&#1079;%20&#1101;&#1092;&#1092;&#1077;&#1082;&#1090;&#1080;&#1074;&#1085;&#1086;&#1089;&#1090;&#1080;%20&#1076;&#1077;&#1103;&#1090;&#1077;&#1083;&#1100;&#1085;&#1086;&#1089;&#1090;&#1080;%20&#1052;&#1057;\&#1084;&#1077;&#1090;&#1086;&#1076;&#1080;&#1095;&#1077;&#1089;&#1082;&#1072;&#1103;%20&#1089;&#1083;&#1091;&#1078;&#1073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ferova\Documents\2014.09.17-19%20&#1064;&#1082;&#1086;&#1083;&#1072;%20&#1084;&#1077;&#1090;&#1086;&#1076;&#1080;&#1089;&#1090;&#1072;\&#1072;&#1085;&#1072;&#1083;&#1080;&#1079;%20&#1101;&#1092;&#1092;&#1077;&#1082;&#1090;&#1080;&#1074;&#1085;&#1086;&#1089;&#1090;&#1080;%20&#1076;&#1077;&#1103;&#1090;&#1077;&#1083;&#1100;&#1085;&#1086;&#1089;&#1090;&#1080;%20&#1052;&#1057;\&#1084;&#1077;&#1090;&#1086;&#1076;&#1080;&#1095;&#1077;&#1089;&#1082;&#1072;&#1103;%20&#1089;&#1083;&#1091;&#1078;&#1073;&#107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okina\Desktop\&#1076;&#1083;&#1103;%20&#1059;&#1057;%20&#1054;&#1057;&#1053;&#1054;&#1042;&#1053;&#1054;&#104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okina\Desktop\&#1076;&#1083;&#1103;%20&#1059;&#1057;%20&#1054;&#1057;&#1053;&#1054;&#1042;&#1053;&#1054;&#104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\cath\&#1062;&#1077;&#1085;&#1090;&#1088;%20&#1088;&#1072;&#1079;&#1074;&#1080;&#1090;&#1080;&#1103;%20&#1080;&#1085;&#1085;&#1086;&#1074;&#1072;&#1094;&#1080;&#1086;&#1085;&#1085;&#1086;&#1081;%20&#1080;&#1085;&#1092;&#1088;&#1072;&#1089;&#1090;&#1088;&#1091;&#1082;&#1090;&#1091;&#1088;&#1099;\&#1045;_&#1040;_&#1055;&#1072;&#1090;&#1086;&#1082;&#1080;&#1085;&#1072;\&#1044;&#1083;&#1103;%20&#1055;&#1086;&#1083;&#1080;&#1097;&#1091;&#1082;%20&#1057;&#1052;\&#1082;%20&#1059;&#1057;\&#1076;&#1083;&#1103;%20&#1059;&#1057;%20&#1054;&#1057;&#1053;&#1054;&#1042;&#1053;&#1054;&#104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okina\Desktop\&#1076;&#1083;&#1103;%20&#1059;&#1057;%20&#1054;&#1057;&#1053;&#1054;&#1042;&#1053;&#1054;&#104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okina\Desktop\&#1076;&#1083;&#1103;%20&#1059;&#1057;%20&#1054;&#1057;&#1053;&#1054;&#1042;&#1053;&#1054;&#104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3200" dirty="0" smtClean="0"/>
              <a:t>Статус</a:t>
            </a:r>
            <a:r>
              <a:rPr lang="ru-RU" sz="3200" baseline="0" dirty="0" smtClean="0"/>
              <a:t> </a:t>
            </a:r>
            <a:r>
              <a:rPr lang="ru-RU" sz="3200" baseline="0" dirty="0"/>
              <a:t>ММС</a:t>
            </a:r>
            <a:endParaRPr lang="ru-RU" sz="3200" dirty="0"/>
          </a:p>
        </c:rich>
      </c:tx>
      <c:layout>
        <c:manualLayout>
          <c:xMode val="edge"/>
          <c:yMode val="edge"/>
          <c:x val="0.36099820326477133"/>
          <c:y val="7.403579895734856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2333663117891121"/>
                  <c:y val="0.114316700660094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630117726382896E-3"/>
                  <c:y val="-0.192372493203061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3085322895157238E-2"/>
                  <c:y val="0.1041081913330384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Лист4!$I$2:$I$4</c:f>
              <c:strCache>
                <c:ptCount val="3"/>
                <c:pt idx="0">
                  <c:v>не являются самостоятельной структурой</c:v>
                </c:pt>
                <c:pt idx="1">
                  <c:v>имеют статус самостоятельного юридического лица</c:v>
                </c:pt>
                <c:pt idx="2">
                  <c:v>нет ММС</c:v>
                </c:pt>
              </c:strCache>
            </c:strRef>
          </c:cat>
          <c:val>
            <c:numRef>
              <c:f>Лист4!$J$2:$J$4</c:f>
              <c:numCache>
                <c:formatCode>General</c:formatCode>
                <c:ptCount val="3"/>
                <c:pt idx="0">
                  <c:v>4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252642426703548"/>
          <c:y val="0.26571051853777256"/>
          <c:w val="0.40974589988085613"/>
          <c:h val="0.68226512567785969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002060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Соотношение запрошенных ММС</a:t>
            </a:r>
          </a:p>
          <a:p>
            <a:pPr>
              <a:defRPr/>
            </a:pPr>
            <a:r>
              <a:rPr lang="ru-RU" dirty="0" smtClean="0"/>
              <a:t>и направлений</a:t>
            </a:r>
            <a:r>
              <a:rPr lang="ru-RU" baseline="0" dirty="0" smtClean="0"/>
              <a:t> </a:t>
            </a:r>
            <a:r>
              <a:rPr lang="ru-RU" dirty="0" smtClean="0"/>
              <a:t>деятельности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974070428696411"/>
          <c:y val="6.9875328083989496E-2"/>
          <c:w val="0.72498151793525811"/>
          <c:h val="0.909754301545640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'[для УС ОСНОВНОЕ.xlsx]Цифры'!$A$15</c:f>
              <c:strCache>
                <c:ptCount val="1"/>
                <c:pt idx="0">
                  <c:v>Образовательные услуги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A6A6A6">
                  <a:alpha val="43922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'[для УС ОСНОВНОЕ.xlsx]Цифры'!$B$14:$V$14</c:f>
              <c:strCache>
                <c:ptCount val="19"/>
                <c:pt idx="0">
                  <c:v>г. Ярославль</c:v>
                </c:pt>
                <c:pt idx="1">
                  <c:v>Тутаевский МР</c:v>
                </c:pt>
                <c:pt idx="2">
                  <c:v>Даниловский МР</c:v>
                </c:pt>
                <c:pt idx="3">
                  <c:v>Любимский МР</c:v>
                </c:pt>
                <c:pt idx="4">
                  <c:v>Первомайский МР</c:v>
                </c:pt>
                <c:pt idx="5">
                  <c:v>Рыбинский МР</c:v>
                </c:pt>
                <c:pt idx="6">
                  <c:v>Угличский МР</c:v>
                </c:pt>
                <c:pt idx="7">
                  <c:v>Некоузский МР</c:v>
                </c:pt>
                <c:pt idx="8">
                  <c:v>Большесельский МР</c:v>
                </c:pt>
                <c:pt idx="9">
                  <c:v>г. Рыбинск</c:v>
                </c:pt>
                <c:pt idx="10">
                  <c:v>г. Переславль-Залесский</c:v>
                </c:pt>
                <c:pt idx="11">
                  <c:v>Пошехонский МР</c:v>
                </c:pt>
                <c:pt idx="12">
                  <c:v>Ростовский МР</c:v>
                </c:pt>
                <c:pt idx="13">
                  <c:v>Мышкинский МР</c:v>
                </c:pt>
                <c:pt idx="14">
                  <c:v>Ярославский МР</c:v>
                </c:pt>
                <c:pt idx="15">
                  <c:v>Переславский МР</c:v>
                </c:pt>
                <c:pt idx="16">
                  <c:v>Борисоглебский МР</c:v>
                </c:pt>
                <c:pt idx="17">
                  <c:v>Гаврилов-Ямский МР</c:v>
                </c:pt>
                <c:pt idx="18">
                  <c:v>Брейтовский МР</c:v>
                </c:pt>
              </c:strCache>
            </c:strRef>
          </c:cat>
          <c:val>
            <c:numRef>
              <c:f>'[для УС ОСНОВНОЕ.xlsx]Цифры'!$B$15:$V$15</c:f>
              <c:numCache>
                <c:formatCode>General</c:formatCode>
                <c:ptCount val="21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5</c:v>
                </c:pt>
                <c:pt idx="8">
                  <c:v>0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11</c:v>
                </c:pt>
                <c:pt idx="17">
                  <c:v>7</c:v>
                </c:pt>
                <c:pt idx="18">
                  <c:v>1</c:v>
                </c:pt>
              </c:numCache>
            </c:numRef>
          </c:val>
        </c:ser>
        <c:ser>
          <c:idx val="1"/>
          <c:order val="1"/>
          <c:tx>
            <c:strRef>
              <c:f>'[для УС ОСНОВНОЕ.xlsx]Цифры'!$A$16</c:f>
              <c:strCache>
                <c:ptCount val="1"/>
                <c:pt idx="0">
                  <c:v>Работы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A6A6A6">
                  <a:alpha val="43922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'[для УС ОСНОВНОЕ.xlsx]Цифры'!$B$14:$V$14</c:f>
              <c:strCache>
                <c:ptCount val="19"/>
                <c:pt idx="0">
                  <c:v>г. Ярославль</c:v>
                </c:pt>
                <c:pt idx="1">
                  <c:v>Тутаевский МР</c:v>
                </c:pt>
                <c:pt idx="2">
                  <c:v>Даниловский МР</c:v>
                </c:pt>
                <c:pt idx="3">
                  <c:v>Любимский МР</c:v>
                </c:pt>
                <c:pt idx="4">
                  <c:v>Первомайский МР</c:v>
                </c:pt>
                <c:pt idx="5">
                  <c:v>Рыбинский МР</c:v>
                </c:pt>
                <c:pt idx="6">
                  <c:v>Угличский МР</c:v>
                </c:pt>
                <c:pt idx="7">
                  <c:v>Некоузский МР</c:v>
                </c:pt>
                <c:pt idx="8">
                  <c:v>Большесельский МР</c:v>
                </c:pt>
                <c:pt idx="9">
                  <c:v>г. Рыбинск</c:v>
                </c:pt>
                <c:pt idx="10">
                  <c:v>г. Переславль-Залесский</c:v>
                </c:pt>
                <c:pt idx="11">
                  <c:v>Пошехонский МР</c:v>
                </c:pt>
                <c:pt idx="12">
                  <c:v>Ростовский МР</c:v>
                </c:pt>
                <c:pt idx="13">
                  <c:v>Мышкинский МР</c:v>
                </c:pt>
                <c:pt idx="14">
                  <c:v>Ярославский МР</c:v>
                </c:pt>
                <c:pt idx="15">
                  <c:v>Переславский МР</c:v>
                </c:pt>
                <c:pt idx="16">
                  <c:v>Борисоглебский МР</c:v>
                </c:pt>
                <c:pt idx="17">
                  <c:v>Гаврилов-Ямский МР</c:v>
                </c:pt>
                <c:pt idx="18">
                  <c:v>Брейтовский МР</c:v>
                </c:pt>
              </c:strCache>
            </c:strRef>
          </c:cat>
          <c:val>
            <c:numRef>
              <c:f>'[для УС ОСНОВНОЕ.xlsx]Цифры'!$B$16:$V$16</c:f>
              <c:numCache>
                <c:formatCode>General</c:formatCode>
                <c:ptCount val="21"/>
                <c:pt idx="0">
                  <c:v>10</c:v>
                </c:pt>
                <c:pt idx="1">
                  <c:v>7</c:v>
                </c:pt>
                <c:pt idx="2">
                  <c:v>8</c:v>
                </c:pt>
                <c:pt idx="3">
                  <c:v>1</c:v>
                </c:pt>
                <c:pt idx="4">
                  <c:v>5</c:v>
                </c:pt>
                <c:pt idx="5">
                  <c:v>4</c:v>
                </c:pt>
                <c:pt idx="6">
                  <c:v>6</c:v>
                </c:pt>
                <c:pt idx="7">
                  <c:v>14</c:v>
                </c:pt>
                <c:pt idx="8">
                  <c:v>3</c:v>
                </c:pt>
                <c:pt idx="9">
                  <c:v>9</c:v>
                </c:pt>
                <c:pt idx="10">
                  <c:v>6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0</c:v>
                </c:pt>
                <c:pt idx="17">
                  <c:v>4</c:v>
                </c:pt>
                <c:pt idx="18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674788384"/>
        <c:axId val="-674800352"/>
      </c:barChart>
      <c:catAx>
        <c:axId val="-67478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674800352"/>
        <c:crosses val="autoZero"/>
        <c:auto val="1"/>
        <c:lblAlgn val="l"/>
        <c:lblOffset val="100"/>
        <c:noMultiLvlLbl val="0"/>
      </c:catAx>
      <c:valAx>
        <c:axId val="-67480035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67478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251541994750658"/>
          <c:y val="0.22691863517060365"/>
          <c:w val="0.21496905074365702"/>
          <c:h val="0.1786369203849518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/>
              <a:t>Потребности </a:t>
            </a:r>
            <a:r>
              <a:rPr lang="ru-RU" sz="2000" b="1" dirty="0"/>
              <a:t>ММС по </a:t>
            </a:r>
            <a:r>
              <a:rPr lang="ru-RU" sz="2000" b="1" dirty="0" smtClean="0"/>
              <a:t>видам деятельности</a:t>
            </a:r>
            <a:endParaRPr lang="ru-RU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338856080489936"/>
          <c:y val="6.0293234179060948E-2"/>
          <c:w val="0.7864698259500128"/>
          <c:h val="0.931970691163604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'напр - МО'!$A$2</c:f>
              <c:strCache>
                <c:ptCount val="1"/>
                <c:pt idx="0">
                  <c:v>Cовместная разаботка / проектирование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'напр - МО'!$B$1:$T$1</c:f>
              <c:strCache>
                <c:ptCount val="19"/>
                <c:pt idx="0">
                  <c:v>г. Ярославль</c:v>
                </c:pt>
                <c:pt idx="1">
                  <c:v>Тутаевский МР</c:v>
                </c:pt>
                <c:pt idx="2">
                  <c:v>Даниловский МР</c:v>
                </c:pt>
                <c:pt idx="3">
                  <c:v>Любимский МР</c:v>
                </c:pt>
                <c:pt idx="4">
                  <c:v>Первомайский МР</c:v>
                </c:pt>
                <c:pt idx="5">
                  <c:v>Рыбинский МР</c:v>
                </c:pt>
                <c:pt idx="6">
                  <c:v>Угличский МР</c:v>
                </c:pt>
                <c:pt idx="7">
                  <c:v>Некоузский МР</c:v>
                </c:pt>
                <c:pt idx="8">
                  <c:v>Большесельский МР</c:v>
                </c:pt>
                <c:pt idx="9">
                  <c:v>г. Рыбинск</c:v>
                </c:pt>
                <c:pt idx="10">
                  <c:v>г. Переславль-Залесский</c:v>
                </c:pt>
                <c:pt idx="11">
                  <c:v>Пошехонский МР</c:v>
                </c:pt>
                <c:pt idx="12">
                  <c:v>Ростовский МР</c:v>
                </c:pt>
                <c:pt idx="13">
                  <c:v>Мышкинский МР</c:v>
                </c:pt>
                <c:pt idx="14">
                  <c:v>Ярославский МР</c:v>
                </c:pt>
                <c:pt idx="15">
                  <c:v>Переславский МР</c:v>
                </c:pt>
                <c:pt idx="16">
                  <c:v>Борисоглебский МР</c:v>
                </c:pt>
                <c:pt idx="17">
                  <c:v>Гаврилов-Ямский МР</c:v>
                </c:pt>
                <c:pt idx="18">
                  <c:v>Брейтовский МР</c:v>
                </c:pt>
              </c:strCache>
            </c:strRef>
          </c:cat>
          <c:val>
            <c:numRef>
              <c:f>'напр - МО'!$B$2:$T$2</c:f>
              <c:numCache>
                <c:formatCode>General</c:formatCode>
                <c:ptCount val="19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0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'напр - МО'!$A$3</c:f>
              <c:strCache>
                <c:ptCount val="1"/>
                <c:pt idx="0">
                  <c:v>Участие в проекте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'напр - МО'!$B$1:$T$1</c:f>
              <c:strCache>
                <c:ptCount val="19"/>
                <c:pt idx="0">
                  <c:v>г. Ярославль</c:v>
                </c:pt>
                <c:pt idx="1">
                  <c:v>Тутаевский МР</c:v>
                </c:pt>
                <c:pt idx="2">
                  <c:v>Даниловский МР</c:v>
                </c:pt>
                <c:pt idx="3">
                  <c:v>Любимский МР</c:v>
                </c:pt>
                <c:pt idx="4">
                  <c:v>Первомайский МР</c:v>
                </c:pt>
                <c:pt idx="5">
                  <c:v>Рыбинский МР</c:v>
                </c:pt>
                <c:pt idx="6">
                  <c:v>Угличский МР</c:v>
                </c:pt>
                <c:pt idx="7">
                  <c:v>Некоузский МР</c:v>
                </c:pt>
                <c:pt idx="8">
                  <c:v>Большесельский МР</c:v>
                </c:pt>
                <c:pt idx="9">
                  <c:v>г. Рыбинск</c:v>
                </c:pt>
                <c:pt idx="10">
                  <c:v>г. Переславль-Залесский</c:v>
                </c:pt>
                <c:pt idx="11">
                  <c:v>Пошехонский МР</c:v>
                </c:pt>
                <c:pt idx="12">
                  <c:v>Ростовский МР</c:v>
                </c:pt>
                <c:pt idx="13">
                  <c:v>Мышкинский МР</c:v>
                </c:pt>
                <c:pt idx="14">
                  <c:v>Ярославский МР</c:v>
                </c:pt>
                <c:pt idx="15">
                  <c:v>Переславский МР</c:v>
                </c:pt>
                <c:pt idx="16">
                  <c:v>Борисоглебский МР</c:v>
                </c:pt>
                <c:pt idx="17">
                  <c:v>Гаврилов-Ямский МР</c:v>
                </c:pt>
                <c:pt idx="18">
                  <c:v>Брейтовский МР</c:v>
                </c:pt>
              </c:strCache>
            </c:strRef>
          </c:cat>
          <c:val>
            <c:numRef>
              <c:f>'напр - МО'!$B$3:$T$3</c:f>
              <c:numCache>
                <c:formatCode>General</c:formatCode>
                <c:ptCount val="19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2"/>
          <c:order val="2"/>
          <c:tx>
            <c:strRef>
              <c:f>'напр - МО'!$A$4</c:f>
              <c:strCache>
                <c:ptCount val="1"/>
                <c:pt idx="0">
                  <c:v>Экспертиза ООП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'напр - МО'!$B$1:$T$1</c:f>
              <c:strCache>
                <c:ptCount val="19"/>
                <c:pt idx="0">
                  <c:v>г. Ярославль</c:v>
                </c:pt>
                <c:pt idx="1">
                  <c:v>Тутаевский МР</c:v>
                </c:pt>
                <c:pt idx="2">
                  <c:v>Даниловский МР</c:v>
                </c:pt>
                <c:pt idx="3">
                  <c:v>Любимский МР</c:v>
                </c:pt>
                <c:pt idx="4">
                  <c:v>Первомайский МР</c:v>
                </c:pt>
                <c:pt idx="5">
                  <c:v>Рыбинский МР</c:v>
                </c:pt>
                <c:pt idx="6">
                  <c:v>Угличский МР</c:v>
                </c:pt>
                <c:pt idx="7">
                  <c:v>Некоузский МР</c:v>
                </c:pt>
                <c:pt idx="8">
                  <c:v>Большесельский МР</c:v>
                </c:pt>
                <c:pt idx="9">
                  <c:v>г. Рыбинск</c:v>
                </c:pt>
                <c:pt idx="10">
                  <c:v>г. Переславль-Залесский</c:v>
                </c:pt>
                <c:pt idx="11">
                  <c:v>Пошехонский МР</c:v>
                </c:pt>
                <c:pt idx="12">
                  <c:v>Ростовский МР</c:v>
                </c:pt>
                <c:pt idx="13">
                  <c:v>Мышкинский МР</c:v>
                </c:pt>
                <c:pt idx="14">
                  <c:v>Ярославский МР</c:v>
                </c:pt>
                <c:pt idx="15">
                  <c:v>Переславский МР</c:v>
                </c:pt>
                <c:pt idx="16">
                  <c:v>Борисоглебский МР</c:v>
                </c:pt>
                <c:pt idx="17">
                  <c:v>Гаврилов-Ямский МР</c:v>
                </c:pt>
                <c:pt idx="18">
                  <c:v>Брейтовский МР</c:v>
                </c:pt>
              </c:strCache>
            </c:strRef>
          </c:cat>
          <c:val>
            <c:numRef>
              <c:f>'напр - МО'!$B$4:$T$4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</c:numCache>
            </c:numRef>
          </c:val>
        </c:ser>
        <c:ser>
          <c:idx val="3"/>
          <c:order val="3"/>
          <c:tx>
            <c:strRef>
              <c:f>'напр - МО'!$A$5</c:f>
              <c:strCache>
                <c:ptCount val="1"/>
                <c:pt idx="0">
                  <c:v>НМС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'напр - МО'!$B$1:$T$1</c:f>
              <c:strCache>
                <c:ptCount val="19"/>
                <c:pt idx="0">
                  <c:v>г. Ярославль</c:v>
                </c:pt>
                <c:pt idx="1">
                  <c:v>Тутаевский МР</c:v>
                </c:pt>
                <c:pt idx="2">
                  <c:v>Даниловский МР</c:v>
                </c:pt>
                <c:pt idx="3">
                  <c:v>Любимский МР</c:v>
                </c:pt>
                <c:pt idx="4">
                  <c:v>Первомайский МР</c:v>
                </c:pt>
                <c:pt idx="5">
                  <c:v>Рыбинский МР</c:v>
                </c:pt>
                <c:pt idx="6">
                  <c:v>Угличский МР</c:v>
                </c:pt>
                <c:pt idx="7">
                  <c:v>Некоузский МР</c:v>
                </c:pt>
                <c:pt idx="8">
                  <c:v>Большесельский МР</c:v>
                </c:pt>
                <c:pt idx="9">
                  <c:v>г. Рыбинск</c:v>
                </c:pt>
                <c:pt idx="10">
                  <c:v>г. Переславль-Залесский</c:v>
                </c:pt>
                <c:pt idx="11">
                  <c:v>Пошехонский МР</c:v>
                </c:pt>
                <c:pt idx="12">
                  <c:v>Ростовский МР</c:v>
                </c:pt>
                <c:pt idx="13">
                  <c:v>Мышкинский МР</c:v>
                </c:pt>
                <c:pt idx="14">
                  <c:v>Ярославский МР</c:v>
                </c:pt>
                <c:pt idx="15">
                  <c:v>Переславский МР</c:v>
                </c:pt>
                <c:pt idx="16">
                  <c:v>Борисоглебский МР</c:v>
                </c:pt>
                <c:pt idx="17">
                  <c:v>Гаврилов-Ямский МР</c:v>
                </c:pt>
                <c:pt idx="18">
                  <c:v>Брейтовский МР</c:v>
                </c:pt>
              </c:strCache>
            </c:strRef>
          </c:cat>
          <c:val>
            <c:numRef>
              <c:f>'напр - МО'!$B$5:$T$5</c:f>
              <c:numCache>
                <c:formatCode>General</c:formatCode>
                <c:ptCount val="19"/>
                <c:pt idx="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</c:numCache>
            </c:numRef>
          </c:val>
        </c:ser>
        <c:ser>
          <c:idx val="4"/>
          <c:order val="4"/>
          <c:tx>
            <c:strRef>
              <c:f>'напр - МО'!$A$6</c:f>
              <c:strCache>
                <c:ptCount val="1"/>
                <c:pt idx="0">
                  <c:v>Конкурсное движение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'напр - МО'!$B$1:$T$1</c:f>
              <c:strCache>
                <c:ptCount val="19"/>
                <c:pt idx="0">
                  <c:v>г. Ярославль</c:v>
                </c:pt>
                <c:pt idx="1">
                  <c:v>Тутаевский МР</c:v>
                </c:pt>
                <c:pt idx="2">
                  <c:v>Даниловский МР</c:v>
                </c:pt>
                <c:pt idx="3">
                  <c:v>Любимский МР</c:v>
                </c:pt>
                <c:pt idx="4">
                  <c:v>Первомайский МР</c:v>
                </c:pt>
                <c:pt idx="5">
                  <c:v>Рыбинский МР</c:v>
                </c:pt>
                <c:pt idx="6">
                  <c:v>Угличский МР</c:v>
                </c:pt>
                <c:pt idx="7">
                  <c:v>Некоузский МР</c:v>
                </c:pt>
                <c:pt idx="8">
                  <c:v>Большесельский МР</c:v>
                </c:pt>
                <c:pt idx="9">
                  <c:v>г. Рыбинск</c:v>
                </c:pt>
                <c:pt idx="10">
                  <c:v>г. Переславль-Залесский</c:v>
                </c:pt>
                <c:pt idx="11">
                  <c:v>Пошехонский МР</c:v>
                </c:pt>
                <c:pt idx="12">
                  <c:v>Ростовский МР</c:v>
                </c:pt>
                <c:pt idx="13">
                  <c:v>Мышкинский МР</c:v>
                </c:pt>
                <c:pt idx="14">
                  <c:v>Ярославский МР</c:v>
                </c:pt>
                <c:pt idx="15">
                  <c:v>Переславский МР</c:v>
                </c:pt>
                <c:pt idx="16">
                  <c:v>Борисоглебский МР</c:v>
                </c:pt>
                <c:pt idx="17">
                  <c:v>Гаврилов-Ямский МР</c:v>
                </c:pt>
                <c:pt idx="18">
                  <c:v>Брейтовский МР</c:v>
                </c:pt>
              </c:strCache>
            </c:strRef>
          </c:cat>
          <c:val>
            <c:numRef>
              <c:f>'напр - МО'!$B$6:$T$6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</c:ser>
        <c:ser>
          <c:idx val="5"/>
          <c:order val="5"/>
          <c:tx>
            <c:strRef>
              <c:f>'напр - МО'!$A$7</c:f>
              <c:strCache>
                <c:ptCount val="1"/>
                <c:pt idx="0">
                  <c:v>Сопровождение  метод.объединений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'напр - МО'!$B$1:$T$1</c:f>
              <c:strCache>
                <c:ptCount val="19"/>
                <c:pt idx="0">
                  <c:v>г. Ярославль</c:v>
                </c:pt>
                <c:pt idx="1">
                  <c:v>Тутаевский МР</c:v>
                </c:pt>
                <c:pt idx="2">
                  <c:v>Даниловский МР</c:v>
                </c:pt>
                <c:pt idx="3">
                  <c:v>Любимский МР</c:v>
                </c:pt>
                <c:pt idx="4">
                  <c:v>Первомайский МР</c:v>
                </c:pt>
                <c:pt idx="5">
                  <c:v>Рыбинский МР</c:v>
                </c:pt>
                <c:pt idx="6">
                  <c:v>Угличский МР</c:v>
                </c:pt>
                <c:pt idx="7">
                  <c:v>Некоузский МР</c:v>
                </c:pt>
                <c:pt idx="8">
                  <c:v>Большесельский МР</c:v>
                </c:pt>
                <c:pt idx="9">
                  <c:v>г. Рыбинск</c:v>
                </c:pt>
                <c:pt idx="10">
                  <c:v>г. Переславль-Залесский</c:v>
                </c:pt>
                <c:pt idx="11">
                  <c:v>Пошехонский МР</c:v>
                </c:pt>
                <c:pt idx="12">
                  <c:v>Ростовский МР</c:v>
                </c:pt>
                <c:pt idx="13">
                  <c:v>Мышкинский МР</c:v>
                </c:pt>
                <c:pt idx="14">
                  <c:v>Ярославский МР</c:v>
                </c:pt>
                <c:pt idx="15">
                  <c:v>Переславский МР</c:v>
                </c:pt>
                <c:pt idx="16">
                  <c:v>Борисоглебский МР</c:v>
                </c:pt>
                <c:pt idx="17">
                  <c:v>Гаврилов-Ямский МР</c:v>
                </c:pt>
                <c:pt idx="18">
                  <c:v>Брейтовский МР</c:v>
                </c:pt>
              </c:strCache>
            </c:strRef>
          </c:cat>
          <c:val>
            <c:numRef>
              <c:f>'напр - МО'!$B$7:$T$7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6"/>
          <c:order val="6"/>
          <c:tx>
            <c:strRef>
              <c:f>'напр - МО'!$A$8</c:f>
              <c:strCache>
                <c:ptCount val="1"/>
                <c:pt idx="0">
                  <c:v>Образовательные услуги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'напр - МО'!$B$1:$T$1</c:f>
              <c:strCache>
                <c:ptCount val="19"/>
                <c:pt idx="0">
                  <c:v>г. Ярославль</c:v>
                </c:pt>
                <c:pt idx="1">
                  <c:v>Тутаевский МР</c:v>
                </c:pt>
                <c:pt idx="2">
                  <c:v>Даниловский МР</c:v>
                </c:pt>
                <c:pt idx="3">
                  <c:v>Любимский МР</c:v>
                </c:pt>
                <c:pt idx="4">
                  <c:v>Первомайский МР</c:v>
                </c:pt>
                <c:pt idx="5">
                  <c:v>Рыбинский МР</c:v>
                </c:pt>
                <c:pt idx="6">
                  <c:v>Угличский МР</c:v>
                </c:pt>
                <c:pt idx="7">
                  <c:v>Некоузский МР</c:v>
                </c:pt>
                <c:pt idx="8">
                  <c:v>Большесельский МР</c:v>
                </c:pt>
                <c:pt idx="9">
                  <c:v>г. Рыбинск</c:v>
                </c:pt>
                <c:pt idx="10">
                  <c:v>г. Переславль-Залесский</c:v>
                </c:pt>
                <c:pt idx="11">
                  <c:v>Пошехонский МР</c:v>
                </c:pt>
                <c:pt idx="12">
                  <c:v>Ростовский МР</c:v>
                </c:pt>
                <c:pt idx="13">
                  <c:v>Мышкинский МР</c:v>
                </c:pt>
                <c:pt idx="14">
                  <c:v>Ярославский МР</c:v>
                </c:pt>
                <c:pt idx="15">
                  <c:v>Переславский МР</c:v>
                </c:pt>
                <c:pt idx="16">
                  <c:v>Борисоглебский МР</c:v>
                </c:pt>
                <c:pt idx="17">
                  <c:v>Гаврилов-Ямский МР</c:v>
                </c:pt>
                <c:pt idx="18">
                  <c:v>Брейтовский МР</c:v>
                </c:pt>
              </c:strCache>
            </c:strRef>
          </c:cat>
          <c:val>
            <c:numRef>
              <c:f>'напр - МО'!$B$8:$T$8</c:f>
              <c:numCache>
                <c:formatCode>General</c:formatCode>
                <c:ptCount val="19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5</c:v>
                </c:pt>
                <c:pt idx="8">
                  <c:v>0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7"/>
          <c:order val="7"/>
          <c:tx>
            <c:strRef>
              <c:f>'напр - МО'!$A$9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'напр - МО'!$B$1:$T$1</c:f>
              <c:strCache>
                <c:ptCount val="19"/>
                <c:pt idx="0">
                  <c:v>г. Ярославль</c:v>
                </c:pt>
                <c:pt idx="1">
                  <c:v>Тутаевский МР</c:v>
                </c:pt>
                <c:pt idx="2">
                  <c:v>Даниловский МР</c:v>
                </c:pt>
                <c:pt idx="3">
                  <c:v>Любимский МР</c:v>
                </c:pt>
                <c:pt idx="4">
                  <c:v>Первомайский МР</c:v>
                </c:pt>
                <c:pt idx="5">
                  <c:v>Рыбинский МР</c:v>
                </c:pt>
                <c:pt idx="6">
                  <c:v>Угличский МР</c:v>
                </c:pt>
                <c:pt idx="7">
                  <c:v>Некоузский МР</c:v>
                </c:pt>
                <c:pt idx="8">
                  <c:v>Большесельский МР</c:v>
                </c:pt>
                <c:pt idx="9">
                  <c:v>г. Рыбинск</c:v>
                </c:pt>
                <c:pt idx="10">
                  <c:v>г. Переславль-Залесский</c:v>
                </c:pt>
                <c:pt idx="11">
                  <c:v>Пошехонский МР</c:v>
                </c:pt>
                <c:pt idx="12">
                  <c:v>Ростовский МР</c:v>
                </c:pt>
                <c:pt idx="13">
                  <c:v>Мышкинский МР</c:v>
                </c:pt>
                <c:pt idx="14">
                  <c:v>Ярославский МР</c:v>
                </c:pt>
                <c:pt idx="15">
                  <c:v>Переславский МР</c:v>
                </c:pt>
                <c:pt idx="16">
                  <c:v>Борисоглебский МР</c:v>
                </c:pt>
                <c:pt idx="17">
                  <c:v>Гаврилов-Ямский МР</c:v>
                </c:pt>
                <c:pt idx="18">
                  <c:v>Брейтовский МР</c:v>
                </c:pt>
              </c:strCache>
            </c:strRef>
          </c:cat>
          <c:val>
            <c:numRef>
              <c:f>'напр - МО'!$B$9:$T$9</c:f>
              <c:numCache>
                <c:formatCode>General</c:formatCode>
                <c:ptCount val="19"/>
                <c:pt idx="1">
                  <c:v>1</c:v>
                </c:pt>
                <c:pt idx="7">
                  <c:v>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674799808"/>
        <c:axId val="-675872560"/>
      </c:barChart>
      <c:catAx>
        <c:axId val="-67479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675872560"/>
        <c:crosses val="autoZero"/>
        <c:auto val="1"/>
        <c:lblAlgn val="ctr"/>
        <c:lblOffset val="100"/>
        <c:noMultiLvlLbl val="0"/>
      </c:catAx>
      <c:valAx>
        <c:axId val="-675872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67479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171894138232721"/>
          <c:y val="9.0508603091280254E-2"/>
          <c:w val="0.35822878390201224"/>
          <c:h val="0.32615806357538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Соотношение запросов </a:t>
            </a:r>
            <a:r>
              <a:rPr lang="ru-RU" dirty="0" smtClean="0"/>
              <a:t>ММС на виды деятельности</a:t>
            </a:r>
          </a:p>
          <a:p>
            <a:pPr>
              <a:defRPr/>
            </a:pPr>
            <a:r>
              <a:rPr lang="ru-RU" dirty="0" smtClean="0"/>
              <a:t> </a:t>
            </a:r>
            <a:r>
              <a:rPr lang="ru-RU" dirty="0"/>
              <a:t>по СП</a:t>
            </a:r>
            <a:r>
              <a:rPr lang="en-US" dirty="0"/>
              <a:t> </a:t>
            </a:r>
            <a:r>
              <a:rPr lang="ru-RU" dirty="0"/>
              <a:t>ИРО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5277777777777777E-2"/>
          <c:y val="7.9491834354039073E-2"/>
          <c:w val="0.96944444444444444"/>
          <c:h val="0.85679221347331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'[для УС ОСНОВНОЕ.xlsx]Лист4'!$AR$1</c:f>
              <c:strCache>
                <c:ptCount val="1"/>
                <c:pt idx="0">
                  <c:v>Образовательные услуги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'[для УС ОСНОВНОЕ.xlsx]Лист4'!$A$2:$A$11</c:f>
              <c:strCache>
                <c:ptCount val="10"/>
                <c:pt idx="0">
                  <c:v>КМ</c:v>
                </c:pt>
                <c:pt idx="1">
                  <c:v>КОПиП</c:v>
                </c:pt>
                <c:pt idx="2">
                  <c:v>КСКПиП</c:v>
                </c:pt>
                <c:pt idx="3">
                  <c:v>КНО</c:v>
                </c:pt>
                <c:pt idx="4">
                  <c:v>КДО</c:v>
                </c:pt>
                <c:pt idx="5">
                  <c:v>КЕМД</c:v>
                </c:pt>
                <c:pt idx="6">
                  <c:v>КГД</c:v>
                </c:pt>
                <c:pt idx="7">
                  <c:v>КСЗУОП</c:v>
                </c:pt>
                <c:pt idx="8">
                  <c:v>ЦИТ</c:v>
                </c:pt>
                <c:pt idx="9">
                  <c:v>ЦРИИ</c:v>
                </c:pt>
              </c:strCache>
            </c:strRef>
          </c:cat>
          <c:val>
            <c:numRef>
              <c:f>'[для УС ОСНОВНОЕ.xlsx]Лист4'!$AO$2:$AO$11</c:f>
              <c:numCache>
                <c:formatCode>General</c:formatCode>
                <c:ptCount val="10"/>
                <c:pt idx="0">
                  <c:v>2</c:v>
                </c:pt>
                <c:pt idx="1">
                  <c:v>14</c:v>
                </c:pt>
                <c:pt idx="2">
                  <c:v>4</c:v>
                </c:pt>
                <c:pt idx="3">
                  <c:v>1</c:v>
                </c:pt>
                <c:pt idx="4">
                  <c:v>7</c:v>
                </c:pt>
                <c:pt idx="5">
                  <c:v>9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'[для УС ОСНОВНОЕ.xlsx]Лист4'!$AS$1</c:f>
              <c:strCache>
                <c:ptCount val="1"/>
                <c:pt idx="0">
                  <c:v>Работы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'[для УС ОСНОВНОЕ.xlsx]Лист4'!$A$2:$A$11</c:f>
              <c:strCache>
                <c:ptCount val="10"/>
                <c:pt idx="0">
                  <c:v>КМ</c:v>
                </c:pt>
                <c:pt idx="1">
                  <c:v>КОПиП</c:v>
                </c:pt>
                <c:pt idx="2">
                  <c:v>КСКПиП</c:v>
                </c:pt>
                <c:pt idx="3">
                  <c:v>КНО</c:v>
                </c:pt>
                <c:pt idx="4">
                  <c:v>КДО</c:v>
                </c:pt>
                <c:pt idx="5">
                  <c:v>КЕМД</c:v>
                </c:pt>
                <c:pt idx="6">
                  <c:v>КГД</c:v>
                </c:pt>
                <c:pt idx="7">
                  <c:v>КСЗУОП</c:v>
                </c:pt>
                <c:pt idx="8">
                  <c:v>ЦИТ</c:v>
                </c:pt>
                <c:pt idx="9">
                  <c:v>ЦРИИ</c:v>
                </c:pt>
              </c:strCache>
            </c:strRef>
          </c:cat>
          <c:val>
            <c:numRef>
              <c:f>'[для УС ОСНОВНОЕ.xlsx]Лист4'!$AP$2:$AP$11</c:f>
              <c:numCache>
                <c:formatCode>General</c:formatCode>
                <c:ptCount val="10"/>
                <c:pt idx="0">
                  <c:v>4</c:v>
                </c:pt>
                <c:pt idx="1">
                  <c:v>7</c:v>
                </c:pt>
                <c:pt idx="2">
                  <c:v>0</c:v>
                </c:pt>
                <c:pt idx="3">
                  <c:v>19</c:v>
                </c:pt>
                <c:pt idx="4">
                  <c:v>16</c:v>
                </c:pt>
                <c:pt idx="5">
                  <c:v>4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  <c:pt idx="9">
                  <c:v>27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675874736"/>
        <c:axId val="-675861680"/>
      </c:barChart>
      <c:catAx>
        <c:axId val="-67587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675861680"/>
        <c:crosses val="autoZero"/>
        <c:auto val="1"/>
        <c:lblAlgn val="ctr"/>
        <c:lblOffset val="100"/>
        <c:noMultiLvlLbl val="0"/>
      </c:catAx>
      <c:valAx>
        <c:axId val="-6758616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67587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45986439195101"/>
          <c:y val="0.14358530183727033"/>
          <c:w val="0.52330238407699037"/>
          <c:h val="3.789617964421113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'[для УС ОСНОВНОЕ.xlsx]Загруженность методистов'!$H$26:$H$45</c:f>
              <c:strCache>
                <c:ptCount val="20"/>
                <c:pt idx="0">
                  <c:v>11</c:v>
                </c:pt>
                <c:pt idx="1">
                  <c:v>6</c:v>
                </c:pt>
                <c:pt idx="2">
                  <c:v>11</c:v>
                </c:pt>
                <c:pt idx="3">
                  <c:v>14</c:v>
                </c:pt>
                <c:pt idx="4">
                  <c:v>19</c:v>
                </c:pt>
                <c:pt idx="5">
                  <c:v>7</c:v>
                </c:pt>
                <c:pt idx="6">
                  <c:v>9</c:v>
                </c:pt>
                <c:pt idx="7">
                  <c:v>1</c:v>
                </c:pt>
                <c:pt idx="8">
                  <c:v>1</c:v>
                </c:pt>
                <c:pt idx="9">
                  <c:v>8</c:v>
                </c:pt>
                <c:pt idx="10">
                  <c:v>1</c:v>
                </c:pt>
                <c:pt idx="11">
                  <c:v>2</c:v>
                </c:pt>
                <c:pt idx="12">
                  <c:v>6</c:v>
                </c:pt>
                <c:pt idx="13">
                  <c:v>3</c:v>
                </c:pt>
                <c:pt idx="14">
                  <c:v>10</c:v>
                </c:pt>
                <c:pt idx="15">
                  <c:v>5</c:v>
                </c:pt>
                <c:pt idx="16">
                  <c:v>7</c:v>
                </c:pt>
                <c:pt idx="17">
                  <c:v>1</c:v>
                </c:pt>
                <c:pt idx="18">
                  <c:v>12</c:v>
                </c:pt>
                <c:pt idx="19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УС ОСНОВНОЕ.xlsx]Загруженность методистов'!$A$26:$A$45</c:f>
              <c:strCache>
                <c:ptCount val="20"/>
                <c:pt idx="0">
                  <c:v>Большесельский</c:v>
                </c:pt>
                <c:pt idx="1">
                  <c:v>Борисоглебский</c:v>
                </c:pt>
                <c:pt idx="2">
                  <c:v>Брейтовский</c:v>
                </c:pt>
                <c:pt idx="3">
                  <c:v>г. Переславль</c:v>
                </c:pt>
                <c:pt idx="4">
                  <c:v>г. Рыбинск</c:v>
                </c:pt>
                <c:pt idx="5">
                  <c:v>г. Ярославль</c:v>
                </c:pt>
                <c:pt idx="6">
                  <c:v>Гаврилов-Ямский</c:v>
                </c:pt>
                <c:pt idx="7">
                  <c:v>Даниловский</c:v>
                </c:pt>
                <c:pt idx="8">
                  <c:v>Любимский</c:v>
                </c:pt>
                <c:pt idx="9">
                  <c:v>Мышкинский</c:v>
                </c:pt>
                <c:pt idx="10">
                  <c:v>Некоузский</c:v>
                </c:pt>
                <c:pt idx="11">
                  <c:v>Некрасовский</c:v>
                </c:pt>
                <c:pt idx="12">
                  <c:v>Первомайский</c:v>
                </c:pt>
                <c:pt idx="13">
                  <c:v>Переславский</c:v>
                </c:pt>
                <c:pt idx="14">
                  <c:v>Пошехонский</c:v>
                </c:pt>
                <c:pt idx="15">
                  <c:v>Ростовский</c:v>
                </c:pt>
                <c:pt idx="16">
                  <c:v>Рыбинский</c:v>
                </c:pt>
                <c:pt idx="17">
                  <c:v>Тутаевский</c:v>
                </c:pt>
                <c:pt idx="18">
                  <c:v>Угличский</c:v>
                </c:pt>
                <c:pt idx="19">
                  <c:v>Ярославский</c:v>
                </c:pt>
              </c:strCache>
            </c:strRef>
          </c:cat>
          <c:val>
            <c:numRef>
              <c:f>'[для УС ОСНОВНОЕ.xlsx]Загруженность методистов'!$E$26:$E$45</c:f>
              <c:numCache>
                <c:formatCode>General</c:formatCode>
                <c:ptCount val="20"/>
                <c:pt idx="0">
                  <c:v>186</c:v>
                </c:pt>
                <c:pt idx="1">
                  <c:v>94.666666666666671</c:v>
                </c:pt>
                <c:pt idx="2">
                  <c:v>78.5</c:v>
                </c:pt>
                <c:pt idx="3">
                  <c:v>171.25</c:v>
                </c:pt>
                <c:pt idx="4">
                  <c:v>567.6</c:v>
                </c:pt>
                <c:pt idx="5">
                  <c:v>164.57142857142858</c:v>
                </c:pt>
                <c:pt idx="6">
                  <c:v>81</c:v>
                </c:pt>
                <c:pt idx="7">
                  <c:v>83.833333333333329</c:v>
                </c:pt>
                <c:pt idx="8">
                  <c:v>207</c:v>
                </c:pt>
                <c:pt idx="9">
                  <c:v>184</c:v>
                </c:pt>
                <c:pt idx="10">
                  <c:v>55</c:v>
                </c:pt>
                <c:pt idx="11">
                  <c:v>0</c:v>
                </c:pt>
                <c:pt idx="12">
                  <c:v>48.2</c:v>
                </c:pt>
                <c:pt idx="13">
                  <c:v>92.333333333333329</c:v>
                </c:pt>
                <c:pt idx="14">
                  <c:v>67.75</c:v>
                </c:pt>
                <c:pt idx="15">
                  <c:v>1132</c:v>
                </c:pt>
                <c:pt idx="16">
                  <c:v>87</c:v>
                </c:pt>
                <c:pt idx="17">
                  <c:v>186.83333333333334</c:v>
                </c:pt>
                <c:pt idx="18">
                  <c:v>139.83333333333334</c:v>
                </c:pt>
                <c:pt idx="19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983927312"/>
        <c:axId val="-983929488"/>
      </c:barChart>
      <c:catAx>
        <c:axId val="-98392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983929488"/>
        <c:crosses val="autoZero"/>
        <c:auto val="1"/>
        <c:lblAlgn val="ctr"/>
        <c:lblOffset val="100"/>
        <c:noMultiLvlLbl val="0"/>
      </c:catAx>
      <c:valAx>
        <c:axId val="-983929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8392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32875302351907E-2"/>
          <c:y val="0.20942195708182579"/>
          <c:w val="0.50709424680592063"/>
          <c:h val="0.7225650625227939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0245723726170337"/>
                  <c:y val="3.16702964376507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053686421673311"/>
                  <c:y val="-3.59271763921655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159812489970251"/>
                  <c:y val="-7.92360897808740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4403548782645549E-2"/>
                  <c:y val="-2.13305547749595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5316716361018243"/>
                  <c:y val="-5.919376932907161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6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Лист2!$Q$2:$Q$6</c:f>
              <c:strCache>
                <c:ptCount val="5"/>
                <c:pt idx="0">
                  <c:v>Система организации повышения квалификации</c:v>
                </c:pt>
                <c:pt idx="1">
                  <c:v>Работа районных методических объединений</c:v>
                </c:pt>
                <c:pt idx="2">
                  <c:v>Сопровождение участников конкурсов профессионального мастерства</c:v>
                </c:pt>
                <c:pt idx="3">
                  <c:v>Сопровождение внедрения ФГОС</c:v>
                </c:pt>
                <c:pt idx="4">
                  <c:v>Другое</c:v>
                </c:pt>
              </c:strCache>
            </c:strRef>
          </c:cat>
          <c:val>
            <c:numRef>
              <c:f>Лист2!$S$2:$S$6</c:f>
              <c:numCache>
                <c:formatCode>0.0%</c:formatCode>
                <c:ptCount val="5"/>
                <c:pt idx="0">
                  <c:v>0.13043478260869565</c:v>
                </c:pt>
                <c:pt idx="1">
                  <c:v>0.10869565217391304</c:v>
                </c:pt>
                <c:pt idx="2">
                  <c:v>0.10869565217391304</c:v>
                </c:pt>
                <c:pt idx="3">
                  <c:v>8.6956521739130432E-2</c:v>
                </c:pt>
                <c:pt idx="4">
                  <c:v>0.56521739130434778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1492957366900299"/>
                  <c:y val="0.16169230718128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3278072838363049E-2"/>
                  <c:y val="0.1322793840961902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487129930624275E-2"/>
                  <c:y val="-0.223831466821548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рабочее!$AD$2:$AD$4</c:f>
              <c:strCache>
                <c:ptCount val="3"/>
                <c:pt idx="0">
                  <c:v>Научное сопровождение инновационой деятельности</c:v>
                </c:pt>
                <c:pt idx="1">
                  <c:v>Работа с диагностическим инструментарием</c:v>
                </c:pt>
                <c:pt idx="2">
                  <c:v>Недостаточность профессиональных компетенций по должности методиста (в целом)</c:v>
                </c:pt>
              </c:strCache>
            </c:strRef>
          </c:cat>
          <c:val>
            <c:numRef>
              <c:f>рабочее!$AE$2:$AE$4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48"/>
      </c:pieChart>
    </c:plotArea>
    <c:legend>
      <c:legendPos val="r"/>
      <c:layout>
        <c:manualLayout>
          <c:xMode val="edge"/>
          <c:yMode val="edge"/>
          <c:x val="0.61564073328678515"/>
          <c:y val="3.9059090849836824E-2"/>
          <c:w val="0.37383931175269758"/>
          <c:h val="0.96094090915016317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/>
              <a:t>Распределение запросов по муниципальным образованиям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3840660542432199E-2"/>
          <c:y val="7.0361184018664327E-2"/>
          <c:w val="0.91227045056867895"/>
          <c:h val="0.64338670166229217"/>
        </c:manualLayout>
      </c:layout>
      <c:barChart>
        <c:barDir val="col"/>
        <c:grouping val="clustered"/>
        <c:varyColors val="0"/>
        <c:ser>
          <c:idx val="0"/>
          <c:order val="0"/>
          <c:tx>
            <c:v>Кол-во запросов на взаимодействие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Цифры!$A$38:$A$56</c:f>
              <c:strCache>
                <c:ptCount val="19"/>
                <c:pt idx="0">
                  <c:v>г. Ярославль</c:v>
                </c:pt>
                <c:pt idx="1">
                  <c:v>Тутаевский МР</c:v>
                </c:pt>
                <c:pt idx="2">
                  <c:v>Даниловский МР</c:v>
                </c:pt>
                <c:pt idx="3">
                  <c:v>Любимский МР</c:v>
                </c:pt>
                <c:pt idx="4">
                  <c:v>Первомайский МР</c:v>
                </c:pt>
                <c:pt idx="5">
                  <c:v>Рыбинский МР</c:v>
                </c:pt>
                <c:pt idx="6">
                  <c:v>Угличский МР</c:v>
                </c:pt>
                <c:pt idx="7">
                  <c:v>Некоузский МР</c:v>
                </c:pt>
                <c:pt idx="8">
                  <c:v>Большесельский МР</c:v>
                </c:pt>
                <c:pt idx="9">
                  <c:v>г. Рыбинск</c:v>
                </c:pt>
                <c:pt idx="10">
                  <c:v>г. Переславль-Залесский</c:v>
                </c:pt>
                <c:pt idx="11">
                  <c:v>Пошехонский МР</c:v>
                </c:pt>
                <c:pt idx="12">
                  <c:v>Ростовский МР</c:v>
                </c:pt>
                <c:pt idx="13">
                  <c:v>Мышкинский МР</c:v>
                </c:pt>
                <c:pt idx="14">
                  <c:v>Ярославский МР</c:v>
                </c:pt>
                <c:pt idx="15">
                  <c:v>Переславский МР</c:v>
                </c:pt>
                <c:pt idx="16">
                  <c:v>Борисоглебский МР</c:v>
                </c:pt>
                <c:pt idx="17">
                  <c:v>Гаврилов-Ямский МР</c:v>
                </c:pt>
                <c:pt idx="18">
                  <c:v>Брейтовский МР</c:v>
                </c:pt>
              </c:strCache>
            </c:strRef>
          </c:cat>
          <c:val>
            <c:numRef>
              <c:f>Цифры!$L$38:$L$56</c:f>
              <c:numCache>
                <c:formatCode>General</c:formatCode>
                <c:ptCount val="19"/>
                <c:pt idx="0">
                  <c:v>14</c:v>
                </c:pt>
                <c:pt idx="1">
                  <c:v>10</c:v>
                </c:pt>
                <c:pt idx="2">
                  <c:v>9</c:v>
                </c:pt>
                <c:pt idx="3">
                  <c:v>1</c:v>
                </c:pt>
                <c:pt idx="4">
                  <c:v>6</c:v>
                </c:pt>
                <c:pt idx="5">
                  <c:v>8</c:v>
                </c:pt>
                <c:pt idx="6">
                  <c:v>7</c:v>
                </c:pt>
                <c:pt idx="7">
                  <c:v>19</c:v>
                </c:pt>
                <c:pt idx="8">
                  <c:v>3</c:v>
                </c:pt>
                <c:pt idx="9">
                  <c:v>12</c:v>
                </c:pt>
                <c:pt idx="10">
                  <c:v>7</c:v>
                </c:pt>
                <c:pt idx="11">
                  <c:v>6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5</c:v>
                </c:pt>
                <c:pt idx="16">
                  <c:v>11</c:v>
                </c:pt>
                <c:pt idx="17">
                  <c:v>11</c:v>
                </c:pt>
                <c:pt idx="18">
                  <c:v>2</c:v>
                </c:pt>
              </c:numCache>
            </c:numRef>
          </c:val>
        </c:ser>
        <c:ser>
          <c:idx val="1"/>
          <c:order val="1"/>
          <c:tx>
            <c:v>Кол-во СП ИРО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Цифры!$A$38:$A$56</c:f>
              <c:strCache>
                <c:ptCount val="19"/>
                <c:pt idx="0">
                  <c:v>г. Ярославль</c:v>
                </c:pt>
                <c:pt idx="1">
                  <c:v>Тутаевский МР</c:v>
                </c:pt>
                <c:pt idx="2">
                  <c:v>Даниловский МР</c:v>
                </c:pt>
                <c:pt idx="3">
                  <c:v>Любимский МР</c:v>
                </c:pt>
                <c:pt idx="4">
                  <c:v>Первомайский МР</c:v>
                </c:pt>
                <c:pt idx="5">
                  <c:v>Рыбинский МР</c:v>
                </c:pt>
                <c:pt idx="6">
                  <c:v>Угличский МР</c:v>
                </c:pt>
                <c:pt idx="7">
                  <c:v>Некоузский МР</c:v>
                </c:pt>
                <c:pt idx="8">
                  <c:v>Большесельский МР</c:v>
                </c:pt>
                <c:pt idx="9">
                  <c:v>г. Рыбинск</c:v>
                </c:pt>
                <c:pt idx="10">
                  <c:v>г. Переславль-Залесский</c:v>
                </c:pt>
                <c:pt idx="11">
                  <c:v>Пошехонский МР</c:v>
                </c:pt>
                <c:pt idx="12">
                  <c:v>Ростовский МР</c:v>
                </c:pt>
                <c:pt idx="13">
                  <c:v>Мышкинский МР</c:v>
                </c:pt>
                <c:pt idx="14">
                  <c:v>Ярославский МР</c:v>
                </c:pt>
                <c:pt idx="15">
                  <c:v>Переславский МР</c:v>
                </c:pt>
                <c:pt idx="16">
                  <c:v>Борисоглебский МР</c:v>
                </c:pt>
                <c:pt idx="17">
                  <c:v>Гаврилов-Ямский МР</c:v>
                </c:pt>
                <c:pt idx="18">
                  <c:v>Брейтовский МР</c:v>
                </c:pt>
              </c:strCache>
            </c:strRef>
          </c:cat>
          <c:val>
            <c:numRef>
              <c:f>Цифры!$M$38:$M$56</c:f>
              <c:numCache>
                <c:formatCode>General</c:formatCode>
                <c:ptCount val="19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1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1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3</c:v>
                </c:pt>
                <c:pt idx="17">
                  <c:v>6</c:v>
                </c:pt>
                <c:pt idx="18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674801440"/>
        <c:axId val="-674800896"/>
      </c:barChart>
      <c:catAx>
        <c:axId val="-67480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674800896"/>
        <c:crosses val="autoZero"/>
        <c:auto val="1"/>
        <c:lblAlgn val="ctr"/>
        <c:lblOffset val="100"/>
        <c:noMultiLvlLbl val="0"/>
      </c:catAx>
      <c:valAx>
        <c:axId val="-674800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7480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198304899387574"/>
          <c:y val="0.14469378827646545"/>
          <c:w val="0.36214501312335956"/>
          <c:h val="0.114565470982793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/>
              <a:t>Распределение запросов по СП ИРО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Цифры!$A$57</c:f>
              <c:strCache>
                <c:ptCount val="1"/>
                <c:pt idx="0">
                  <c:v>Всего запросов по СП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Цифры!$B$37:$K$37</c:f>
              <c:strCache>
                <c:ptCount val="10"/>
                <c:pt idx="0">
                  <c:v>КМ</c:v>
                </c:pt>
                <c:pt idx="1">
                  <c:v>КОПиП</c:v>
                </c:pt>
                <c:pt idx="2">
                  <c:v>КСКПиП</c:v>
                </c:pt>
                <c:pt idx="3">
                  <c:v>КНО</c:v>
                </c:pt>
                <c:pt idx="4">
                  <c:v>КДО</c:v>
                </c:pt>
                <c:pt idx="5">
                  <c:v>КЕМД</c:v>
                </c:pt>
                <c:pt idx="6">
                  <c:v>КГД</c:v>
                </c:pt>
                <c:pt idx="7">
                  <c:v>КСЗУОП</c:v>
                </c:pt>
                <c:pt idx="8">
                  <c:v>ЦИТ</c:v>
                </c:pt>
                <c:pt idx="9">
                  <c:v>ЦРИИ</c:v>
                </c:pt>
              </c:strCache>
            </c:strRef>
          </c:cat>
          <c:val>
            <c:numRef>
              <c:f>Цифры!$B$57:$K$57</c:f>
              <c:numCache>
                <c:formatCode>General</c:formatCode>
                <c:ptCount val="10"/>
                <c:pt idx="0">
                  <c:v>6</c:v>
                </c:pt>
                <c:pt idx="1">
                  <c:v>21</c:v>
                </c:pt>
                <c:pt idx="2">
                  <c:v>3</c:v>
                </c:pt>
                <c:pt idx="3">
                  <c:v>20</c:v>
                </c:pt>
                <c:pt idx="4">
                  <c:v>23</c:v>
                </c:pt>
                <c:pt idx="5">
                  <c:v>13</c:v>
                </c:pt>
                <c:pt idx="6">
                  <c:v>9</c:v>
                </c:pt>
                <c:pt idx="7">
                  <c:v>6</c:v>
                </c:pt>
                <c:pt idx="8">
                  <c:v>4</c:v>
                </c:pt>
                <c:pt idx="9">
                  <c:v>27</c:v>
                </c:pt>
              </c:numCache>
            </c:numRef>
          </c:val>
        </c:ser>
        <c:ser>
          <c:idx val="1"/>
          <c:order val="1"/>
          <c:tx>
            <c:strRef>
              <c:f>Цифры!$A$58</c:f>
              <c:strCache>
                <c:ptCount val="1"/>
                <c:pt idx="0">
                  <c:v>Кол-во МО, взаимодействубщих с СП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Цифры!$B$37:$K$37</c:f>
              <c:strCache>
                <c:ptCount val="10"/>
                <c:pt idx="0">
                  <c:v>КМ</c:v>
                </c:pt>
                <c:pt idx="1">
                  <c:v>КОПиП</c:v>
                </c:pt>
                <c:pt idx="2">
                  <c:v>КСКПиП</c:v>
                </c:pt>
                <c:pt idx="3">
                  <c:v>КНО</c:v>
                </c:pt>
                <c:pt idx="4">
                  <c:v>КДО</c:v>
                </c:pt>
                <c:pt idx="5">
                  <c:v>КЕМД</c:v>
                </c:pt>
                <c:pt idx="6">
                  <c:v>КГД</c:v>
                </c:pt>
                <c:pt idx="7">
                  <c:v>КСЗУОП</c:v>
                </c:pt>
                <c:pt idx="8">
                  <c:v>ЦИТ</c:v>
                </c:pt>
                <c:pt idx="9">
                  <c:v>ЦРИИ</c:v>
                </c:pt>
              </c:strCache>
            </c:strRef>
          </c:cat>
          <c:val>
            <c:numRef>
              <c:f>Цифры!$B$58:$K$58</c:f>
              <c:numCache>
                <c:formatCode>General</c:formatCode>
                <c:ptCount val="10"/>
                <c:pt idx="0">
                  <c:v>5</c:v>
                </c:pt>
                <c:pt idx="1">
                  <c:v>8</c:v>
                </c:pt>
                <c:pt idx="2">
                  <c:v>2</c:v>
                </c:pt>
                <c:pt idx="3">
                  <c:v>8</c:v>
                </c:pt>
                <c:pt idx="4">
                  <c:v>12</c:v>
                </c:pt>
                <c:pt idx="5">
                  <c:v>8</c:v>
                </c:pt>
                <c:pt idx="6">
                  <c:v>7</c:v>
                </c:pt>
                <c:pt idx="7">
                  <c:v>4</c:v>
                </c:pt>
                <c:pt idx="8">
                  <c:v>3</c:v>
                </c:pt>
                <c:pt idx="9">
                  <c:v>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674791648"/>
        <c:axId val="-674797088"/>
      </c:barChart>
      <c:catAx>
        <c:axId val="-67479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674797088"/>
        <c:crosses val="autoZero"/>
        <c:auto val="1"/>
        <c:lblAlgn val="ctr"/>
        <c:lblOffset val="100"/>
        <c:noMultiLvlLbl val="0"/>
      </c:catAx>
      <c:valAx>
        <c:axId val="-67479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7479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560433070866142"/>
          <c:y val="0.10208311461067367"/>
          <c:w val="0.40906900699912507"/>
          <c:h val="9.0509477981918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/>
              <a:t>Распределение запросов </a:t>
            </a:r>
            <a:r>
              <a:rPr lang="ru-RU" sz="2000" b="1" dirty="0"/>
              <a:t>по направлениям </a:t>
            </a:r>
            <a:r>
              <a:rPr lang="ru-RU" sz="2000" b="1" dirty="0" smtClean="0"/>
              <a:t>деятельности</a:t>
            </a:r>
            <a:endParaRPr lang="ru-RU" sz="2000" b="1" dirty="0"/>
          </a:p>
        </c:rich>
      </c:tx>
      <c:layout>
        <c:manualLayout>
          <c:xMode val="edge"/>
          <c:yMode val="edge"/>
          <c:x val="0.20835061242344707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3018405511811024"/>
                  <c:y val="0.1507413240011665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4245297462817147"/>
                  <c:y val="-0.1393091280256635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95000"/>
                  <a:alpha val="67843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'[для УС ОСНОВНОЕ.xlsx]Цифры'!$A$15:$A$16</c:f>
              <c:strCache>
                <c:ptCount val="2"/>
                <c:pt idx="0">
                  <c:v>Образовательные услуги</c:v>
                </c:pt>
                <c:pt idx="1">
                  <c:v>Работы</c:v>
                </c:pt>
              </c:strCache>
            </c:strRef>
          </c:cat>
          <c:val>
            <c:numRef>
              <c:f>'[для УС ОСНОВНОЕ.xlsx]Цифры'!$U$15:$U$16</c:f>
              <c:numCache>
                <c:formatCode>General</c:formatCode>
                <c:ptCount val="2"/>
                <c:pt idx="0">
                  <c:v>45</c:v>
                </c:pt>
                <c:pt idx="1">
                  <c:v>89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/>
              <a:t>Количество задействованных СП ИРО</a:t>
            </a:r>
          </a:p>
        </c:rich>
      </c:tx>
      <c:layout>
        <c:manualLayout>
          <c:xMode val="edge"/>
          <c:yMode val="edge"/>
          <c:x val="0.11060411198600174"/>
          <c:y val="1.88196549512585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5277777777777777E-2"/>
          <c:y val="0.18861932491082151"/>
          <c:w val="0.98472222222222228"/>
          <c:h val="0.673743647255056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E-3"/>
                  <c:y val="-3.980727487839835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7067355643044618"/>
                  <c:y val="0.1334085329204666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'напр-СП'!$B$1:$I$1</c:f>
              <c:strCache>
                <c:ptCount val="8"/>
                <c:pt idx="0">
                  <c:v>Образовательные услуги</c:v>
                </c:pt>
                <c:pt idx="1">
                  <c:v>Совместная разработка / проектирование</c:v>
                </c:pt>
                <c:pt idx="2">
                  <c:v>НМС</c:v>
                </c:pt>
                <c:pt idx="3">
                  <c:v>Экспертиза  ООП</c:v>
                </c:pt>
                <c:pt idx="4">
                  <c:v>Участие в проекте (кроме РИП, МИП)</c:v>
                </c:pt>
                <c:pt idx="5">
                  <c:v>Конкурсное движение</c:v>
                </c:pt>
                <c:pt idx="6">
                  <c:v>Сопровождение метод.объединений</c:v>
                </c:pt>
                <c:pt idx="7">
                  <c:v>Другое</c:v>
                </c:pt>
              </c:strCache>
            </c:strRef>
          </c:cat>
          <c:val>
            <c:numRef>
              <c:f>'напр-СП'!$B$13:$I$13</c:f>
              <c:numCache>
                <c:formatCode>General</c:formatCode>
                <c:ptCount val="8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/>
              <a:t>Распределение запросов по </a:t>
            </a:r>
            <a:r>
              <a:rPr lang="ru-RU" sz="1800" b="1" dirty="0" smtClean="0"/>
              <a:t>видам </a:t>
            </a:r>
            <a:r>
              <a:rPr lang="ru-RU" sz="1800" b="1" dirty="0"/>
              <a:t>деятельности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361111111111111E-2"/>
          <c:y val="0.21683333333333332"/>
          <c:w val="0.95972222222222225"/>
          <c:h val="0.639814814814814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'напр-СП'!$B$1:$I$1</c:f>
              <c:strCache>
                <c:ptCount val="8"/>
                <c:pt idx="0">
                  <c:v>Образовательные услуги</c:v>
                </c:pt>
                <c:pt idx="1">
                  <c:v>Совместная разработка / проектирование</c:v>
                </c:pt>
                <c:pt idx="2">
                  <c:v>НМС</c:v>
                </c:pt>
                <c:pt idx="3">
                  <c:v>Экспертиза  ООП</c:v>
                </c:pt>
                <c:pt idx="4">
                  <c:v>Участие в проекте (кроме РИП, МИП)</c:v>
                </c:pt>
                <c:pt idx="5">
                  <c:v>Конкурсное движение</c:v>
                </c:pt>
                <c:pt idx="6">
                  <c:v>Сопровождение метод.объединений</c:v>
                </c:pt>
                <c:pt idx="7">
                  <c:v>Другое</c:v>
                </c:pt>
              </c:strCache>
            </c:strRef>
          </c:cat>
          <c:val>
            <c:numRef>
              <c:f>'напр-СП'!$B$12:$I$12</c:f>
              <c:numCache>
                <c:formatCode>General</c:formatCode>
                <c:ptCount val="8"/>
                <c:pt idx="0">
                  <c:v>44</c:v>
                </c:pt>
                <c:pt idx="1">
                  <c:v>25</c:v>
                </c:pt>
                <c:pt idx="2">
                  <c:v>20</c:v>
                </c:pt>
                <c:pt idx="3">
                  <c:v>12</c:v>
                </c:pt>
                <c:pt idx="4">
                  <c:v>17</c:v>
                </c:pt>
                <c:pt idx="5">
                  <c:v>9</c:v>
                </c:pt>
                <c:pt idx="6">
                  <c:v>7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0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9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76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0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611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41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1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1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2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7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9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0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9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6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5ADE-12C4-470E-8870-A94EF803299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CCE916-F14E-4A42-B758-37433AA8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взаимодействия ИРО с муниципальными методическими службами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Программа развития ГОАУ ЯО ИРО</a:t>
            </a:r>
          </a:p>
          <a:p>
            <a:r>
              <a:rPr lang="ru-RU" i="1" dirty="0" smtClean="0"/>
              <a:t>Ключевое событие 3.2.</a:t>
            </a:r>
            <a:endParaRPr lang="ru-RU" i="1" dirty="0"/>
          </a:p>
        </p:txBody>
      </p:sp>
      <p:pic>
        <p:nvPicPr>
          <p:cNvPr id="5122" name="Picture 2" descr="Юбилей И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2" y="0"/>
            <a:ext cx="3803501" cy="16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vsetreningi.ru/avatars/objects/7-5663_1_6.jpg?144622854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2336" y="2732809"/>
            <a:ext cx="3889664" cy="412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63547" y="700868"/>
            <a:ext cx="8255644" cy="562353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решению поставленных задач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шаги)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профессиональное сообщество методических служб 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методиста «МЫ ВМЕСТЕ!»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межмуниципальный координационный совет методических служб (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МКС МС)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 реализуются четыре единичных проекта в рамках регионального проекта «Развитие кадрового потенциала системы образования ЯО»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 реализуется план совместных действий ИРО и ММС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площадка для общения и предъявления передового педагогического опыта в рамках региональной акции «Педагогический субботник»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 реализуются межмуниципальные проекты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общественное жюри конкурсов профессионального мастерства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Юбилей ИР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2" y="49481"/>
            <a:ext cx="1509310" cy="6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s622421.vk.me/v622421544/48a7f/GWnbKT90LS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481"/>
            <a:ext cx="5181600" cy="66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63547" y="700868"/>
            <a:ext cx="8255644" cy="562353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решению поставленных задач</a:t>
            </a:r>
          </a:p>
          <a:p>
            <a:pPr algn="ctr"/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результаты</a:t>
            </a: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2015 года проведено: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субботников -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1180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мероприятий на базе РИП -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межмуниципальных мероприятий –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894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в рамках празднования юбилея ИРО –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1303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636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экспертиз в рамках конкурса «Учитель года» -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общественных эксперта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в рамках конкурса «Воспитатель года» -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общественный эксперт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 мероприятиях ИРО и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ММС приняли участие</a:t>
            </a:r>
          </a:p>
          <a:p>
            <a:pPr algn="ctr">
              <a:spcBef>
                <a:spcPts val="0"/>
              </a:spcBef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4176 педагога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Юбилей ИР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2" y="49481"/>
            <a:ext cx="1509310" cy="6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lpu03.ru/wp-content/uploads/2015/06/marketingovye-ak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769" y="2005445"/>
            <a:ext cx="3534610" cy="23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33889" y="700868"/>
            <a:ext cx="8255644" cy="560831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решению поставленных задач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следующий шаг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результатов работы проектных групп и определение совместных действий по реализации проектов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«Идем 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гости»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Биржа контактов»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Спланированы региональные и межмуниципальные мероприятия на 2016 год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направления научно-методического сопровождения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Идет процесс согласования и  заключения соглашений между ИРО и ММС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Юбилей ИР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2" y="49481"/>
            <a:ext cx="1509310" cy="6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51682" y="700868"/>
            <a:ext cx="9872475" cy="560831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решению поставленных задач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«Идем в гости»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лидера»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М.А.Нянковского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сессии: октябрь-ноябрь 2015 и апрель 2016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сетевой проект «Я иду на урок» (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Тутаевский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МР, 22.10.2015 - 28.01.2016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субботник «ФГОС: Опыт методического сопровождения» (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г.Переславль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-Залесский, ноябрь 2015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конференция «Реализация ФГОС: Тенденции и перспективы» (ГОАУ ЯО ИРО, 2-3.12.2015)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«Первые итоги применения технологии проблемного диалога в образовательных организациях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г.Ярославля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г.Ярославль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апрель 2016)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фестиваль «Школьные СМИ: Территория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медиатворчества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Угличский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МР, 13.05.2016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Юбилей И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2" y="49481"/>
            <a:ext cx="1509310" cy="6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7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lpu03.ru/wp-content/uploads/2015/06/marketingovye-ak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76" y="2128735"/>
            <a:ext cx="3534610" cy="23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33889" y="700868"/>
            <a:ext cx="8255644" cy="560831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решению поставленных задач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следующий шаг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результатов работы проектных групп и определение совместных действий по реализации проектов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«Идем 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гости»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Биржа контактов»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Спланированы региональные и межмуниципальные мероприятия на 2016 год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направления научно-методического сопровождения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согласования и  заключения соглашений между ИРО и ММС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Юбилей ИР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2" y="49481"/>
            <a:ext cx="1509310" cy="6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152400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05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740573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98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060304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12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197561"/>
              </p:ext>
            </p:extLst>
          </p:nvPr>
        </p:nvGraphicFramePr>
        <p:xfrm>
          <a:off x="6096000" y="0"/>
          <a:ext cx="4572000" cy="674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333642"/>
              </p:ext>
            </p:extLst>
          </p:nvPr>
        </p:nvGraphicFramePr>
        <p:xfrm>
          <a:off x="1524000" y="0"/>
          <a:ext cx="457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56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152400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91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fatihkosku.com/wp-content/uploads/2015/04/Memb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026" y="3324698"/>
            <a:ext cx="2029908" cy="11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82302"/>
            <a:ext cx="9017331" cy="97631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«Развитие кадрового потенциала системы образования Ярославской области»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575303" y="1458614"/>
            <a:ext cx="8483097" cy="5259057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endParaRPr lang="ru-RU" sz="21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актуальных профессиональных компетенций педагогических работников образовательных организаций</a:t>
            </a:r>
          </a:p>
          <a:p>
            <a:pPr>
              <a:spcBef>
                <a:spcPts val="0"/>
              </a:spcBef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</a:t>
            </a:r>
          </a:p>
          <a:p>
            <a:pPr>
              <a:spcBef>
                <a:spcPts val="0"/>
              </a:spcBef>
            </a:pP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цель ИРО и ММС</a:t>
            </a:r>
          </a:p>
          <a:p>
            <a:pPr>
              <a:spcBef>
                <a:spcPts val="0"/>
              </a:spcBef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педагогических и руководящих кадров РСО</a:t>
            </a:r>
          </a:p>
          <a:p>
            <a:pPr>
              <a:spcBef>
                <a:spcPts val="0"/>
              </a:spcBef>
            </a:pP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endParaRPr lang="ru-RU" sz="2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ГОАУ ЯО ИРО на2015-2017 годы </a:t>
            </a:r>
            <a:endParaRPr lang="ru-RU" sz="2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перспективы до 2020года</a:t>
            </a:r>
          </a:p>
          <a:p>
            <a:pPr>
              <a:spcBef>
                <a:spcPts val="0"/>
              </a:spcBef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проекты «Развитие кадрового потенциала МСО»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Объединяем усилия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198616" y="1602797"/>
            <a:ext cx="301710" cy="430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322837" y="3812122"/>
            <a:ext cx="292615" cy="488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286646" y="2909324"/>
            <a:ext cx="288657" cy="415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://camilliansindia.org/wp-content/uploads/2015/03/public_meetin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3377" y="4505667"/>
            <a:ext cx="1625261" cy="22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345648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1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52400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55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tinok.co.il/sites/default/files/images/06f7c9b5871e2d5cf5de4120e16cef90_%D1%81%D1%82%D0%B0%D1%82%D0%B8%D1%81%D1%82%D0%B8%D0%BA%D0%B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650" y="631408"/>
            <a:ext cx="1897699" cy="18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943099" y="1143000"/>
            <a:ext cx="7546433" cy="5166179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шаги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Анализируем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</a:p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Вносим коррективы</a:t>
            </a:r>
          </a:p>
          <a:p>
            <a:pPr algn="ctr"/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 2016 год        </a:t>
            </a:r>
          </a:p>
        </p:txBody>
      </p:sp>
      <p:pic>
        <p:nvPicPr>
          <p:cNvPr id="1034" name="Picture 10" descr="Юбилей ИР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2" y="49481"/>
            <a:ext cx="1509310" cy="6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dn0.fiverrcdn.com/fiverr/t_main1/gigs3/452678/original/d70b1555c2303ea4b59ebc077e9d7e736312ce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203" y="2739923"/>
            <a:ext cx="1897699" cy="18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puls-deti.ru/upload/iblock/eaa/eaa2251a5a2be7155005027178340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203" y="5029200"/>
            <a:ext cx="1970223" cy="147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zakryma.ru/wp-content/uploads/2015/04/news-epUftLZS1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458" y="4376901"/>
            <a:ext cx="1020604" cy="130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fs.4geo.ru/get/editors/landingpage/1433754736-27849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27" y="1695850"/>
            <a:ext cx="1289915" cy="10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fs.4geo.ru/get/editors/landingpage/1433754736-27849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726" y="3141216"/>
            <a:ext cx="1289915" cy="10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jillcarnduff.com/wordpress/wp-content/uploads/2013/11/3dH-Cube-of-Cubes-600px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1" y="3271438"/>
            <a:ext cx="3223999" cy="321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809750" y="571501"/>
            <a:ext cx="7729105" cy="6172200"/>
          </a:xfrm>
        </p:spPr>
        <p:txBody>
          <a:bodyPr>
            <a:normAutofit/>
          </a:bodyPr>
          <a:lstStyle/>
          <a:p>
            <a:pPr algn="ctr"/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взаимодействия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r>
              <a:rPr lang="ru-RU" dirty="0" smtClean="0"/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на основе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цели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совместного планирования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решений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взаимной ответственности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интеграции деятельности методических служб регионального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межмуниципального, муниципального уровнях и уровня образовательных организаций.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Юбилей ИР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age.jimcdn.com/app/cms/image/transf/none/path/sc615a530e2c5804c/image/i5e5cd9839536f16d/version/1418937808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864" y="1663547"/>
            <a:ext cx="3488136" cy="519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861851" y="733194"/>
            <a:ext cx="7755874" cy="562353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</a:t>
            </a: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взаимодействия ИРО и ММС в целях развития кадрового потенциала РСО на основе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партнерских отношений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механизмы взаимодействия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межмуниципальные методические сообщества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реализовать совместные проекты, программы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 внедрены механизмы эффективного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</a:p>
          <a:p>
            <a:pPr algn="ctr">
              <a:spcBef>
                <a:spcPts val="600"/>
              </a:spcBef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-2020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 многоуровневого методического пространства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РСО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Юбилей ИР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2" y="49481"/>
            <a:ext cx="1509310" cy="6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25" y="3784967"/>
            <a:ext cx="2026542" cy="25298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861851" y="733194"/>
            <a:ext cx="7755874" cy="5623539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 проблемы,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позволяют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 службам работать более эффективно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зависимость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специфики проблем от численного состава и юридического статуса методической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 направления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наиболее проработаны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службой</a:t>
            </a: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Юбилей ИР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2" y="49481"/>
            <a:ext cx="1509310" cy="6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212815" y="3962767"/>
            <a:ext cx="2555344" cy="253328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10" descr="http://fs.4geo.ru/get/editors/landingpage/1433754736-2784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819" y="794767"/>
            <a:ext cx="983575" cy="10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fs.4geo.ru/get/editors/landingpage/1433754736-27849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579" y="2231199"/>
            <a:ext cx="957815" cy="10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2423592" y="908720"/>
          <a:ext cx="7416824" cy="495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4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03297"/>
              </p:ext>
            </p:extLst>
          </p:nvPr>
        </p:nvGraphicFramePr>
        <p:xfrm>
          <a:off x="1582220" y="138534"/>
          <a:ext cx="9399998" cy="6369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7717"/>
                <a:gridCol w="1561672"/>
                <a:gridCol w="2804845"/>
                <a:gridCol w="2495764"/>
              </a:tblGrid>
              <a:tr h="7538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</a:t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ставок в ММС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сотрудников, занимающихся методической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Администраторы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Большесельский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Борисоглебский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Брейтовский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Переславль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Рыбинск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Ярославль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Гаврилов-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Даниловский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Любимский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Мышкинский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Некоузский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Некрасовский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Переславский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Пошехонский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Тутаевский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9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Угличский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91544" y="-3609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ru-RU" dirty="0">
                <a:latin typeface="Book Antiqua" panose="02040602050305030304" pitchFamily="18" charset="0"/>
              </a:rPr>
              <a:t>Отношение числа </a:t>
            </a:r>
            <a:r>
              <a:rPr lang="ru-RU" dirty="0"/>
              <a:t>педагогических и административных работников ОО МО к числу методистов ММС</a:t>
            </a:r>
            <a:endParaRPr lang="ru-RU" dirty="0">
              <a:latin typeface="Book Antiqua" panose="0204060205030503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323351"/>
              </p:ext>
            </p:extLst>
          </p:nvPr>
        </p:nvGraphicFramePr>
        <p:xfrm>
          <a:off x="2484579" y="732141"/>
          <a:ext cx="7019017" cy="584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20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Book Antiqua" panose="02040602050305030304" pitchFamily="18" charset="0"/>
              </a:rPr>
              <a:t>Достижения ММС</a:t>
            </a: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2279576" y="1268760"/>
          <a:ext cx="777686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54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>Потребность в научно-методическом сопровождении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936579"/>
              </p:ext>
            </p:extLst>
          </p:nvPr>
        </p:nvGraphicFramePr>
        <p:xfrm>
          <a:off x="2033154" y="162098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62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808</Words>
  <Application>Microsoft Office PowerPoint</Application>
  <PresentationFormat>Широкоэкранный</PresentationFormat>
  <Paragraphs>218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Book Antiqua</vt:lpstr>
      <vt:lpstr>Century Gothic</vt:lpstr>
      <vt:lpstr>Times New Roman</vt:lpstr>
      <vt:lpstr>Wingdings</vt:lpstr>
      <vt:lpstr>Wingdings 3</vt:lpstr>
      <vt:lpstr>Легкий дым</vt:lpstr>
      <vt:lpstr>Развитие системы взаимодействия ИРО с муниципальными методическими службами</vt:lpstr>
      <vt:lpstr>Региональный проект «Развитие кадрового потенциала системы образования Ярославской области»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Достижения ММС</vt:lpstr>
      <vt:lpstr>Потребность в научно-методическом сопровождении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 Михайловна Полищук</cp:lastModifiedBy>
  <cp:revision>69</cp:revision>
  <cp:lastPrinted>2015-11-13T10:45:11Z</cp:lastPrinted>
  <dcterms:created xsi:type="dcterms:W3CDTF">2015-11-11T16:00:08Z</dcterms:created>
  <dcterms:modified xsi:type="dcterms:W3CDTF">2015-11-13T10:49:50Z</dcterms:modified>
</cp:coreProperties>
</file>