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00" autoAdjust="0"/>
    <p:restoredTop sz="61221" autoAdjust="0"/>
  </p:normalViewPr>
  <p:slideViewPr>
    <p:cSldViewPr snapToGrid="0">
      <p:cViewPr varScale="1">
        <p:scale>
          <a:sx n="66" d="100"/>
          <a:sy n="66" d="100"/>
        </p:scale>
        <p:origin x="-19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BA31F-81E8-4779-8126-9412F7CC92F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4631-1340-4A28-A09F-420EF4730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6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B5C-EFFA-40A9-BCE4-FFDE72669E6A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9BFB4-8B21-4859-8398-2FCA4A29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5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3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2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4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5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7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62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BFB4-8B21-4859-8398-2FCA4A29EF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3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7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6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3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5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6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7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4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0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3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47BA8-AE49-4EE5-AD66-8DADD72A810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09DE-F265-4AFB-9B94-9E0D81526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5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Содержательный анализ результатов ВПР 2023.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Русский язык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21623"/>
            <a:ext cx="9144000" cy="1237129"/>
          </a:xfrm>
        </p:spPr>
        <p:txBody>
          <a:bodyPr/>
          <a:lstStyle/>
          <a:p>
            <a:r>
              <a:rPr lang="ru-RU" b="1" dirty="0" smtClean="0"/>
              <a:t>Киселева Наталья Витальевна, </a:t>
            </a:r>
          </a:p>
          <a:p>
            <a:r>
              <a:rPr lang="ru-RU" dirty="0" smtClean="0"/>
              <a:t>доцент кафедры общего образования ГАУ ДПО ЯО ИРО, кандидат культурологии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8" y="309290"/>
            <a:ext cx="1047750" cy="10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973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48750"/>
              </p:ext>
            </p:extLst>
          </p:nvPr>
        </p:nvGraphicFramePr>
        <p:xfrm>
          <a:off x="522193" y="1612837"/>
          <a:ext cx="11371729" cy="1956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21262"/>
                <a:gridCol w="987066"/>
                <a:gridCol w="987066"/>
                <a:gridCol w="987066"/>
                <a:gridCol w="88926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Соблюдать изученные орфографические и пунктуационные правила при списывании осложненного пропусками орфограмм и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</a:rPr>
                        <a:t>пунктограмм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 текста.  Соблюдать основные языковые нормы в устной и письменной речи; опираться на фонетический, морфемный, словообразовательный и морфологический анализ в практике правописания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(соблюдение пунктуационных норм)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49,47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 55,58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55,68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 62,12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40,98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 49,16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38,54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 47,37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8235" y="148252"/>
            <a:ext cx="11519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 smtClean="0"/>
              <a:t>ВПР </a:t>
            </a:r>
          </a:p>
          <a:p>
            <a:pPr algn="just"/>
            <a:r>
              <a:rPr lang="ru-RU" sz="2400" b="1" i="0" u="none" strike="noStrike" baseline="0" dirty="0" smtClean="0"/>
              <a:t>Задание 1.</a:t>
            </a:r>
            <a:r>
              <a:rPr lang="ru-RU" sz="2400" b="0" i="0" u="none" strike="noStrike" baseline="0" dirty="0" smtClean="0"/>
              <a:t> Перепишите текст 1, раскрывая скобки, вставляя, где это необходимо, пропущенные буквы и знаки препинания.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8457" t="28618" r="13418" b="17434"/>
          <a:stretch/>
        </p:blipFill>
        <p:spPr>
          <a:xfrm>
            <a:off x="448235" y="3765177"/>
            <a:ext cx="5123330" cy="2673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8787" t="35733" r="12978" b="16062"/>
          <a:stretch/>
        </p:blipFill>
        <p:spPr>
          <a:xfrm>
            <a:off x="6134099" y="4034117"/>
            <a:ext cx="5685865" cy="264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67106" y="3765177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TimesNewRoman"/>
              </a:rPr>
              <a:t>ОГЭ-2023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36976" y="3765177"/>
            <a:ext cx="122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TimesNewRoman"/>
              </a:rPr>
              <a:t>ЕГЭ-2023</a:t>
            </a:r>
          </a:p>
        </p:txBody>
      </p:sp>
    </p:spTree>
    <p:extLst>
      <p:ext uri="{BB962C8B-B14F-4D97-AF65-F5344CB8AC3E}">
        <p14:creationId xmlns:p14="http://schemas.microsoft.com/office/powerpoint/2010/main" val="4108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25442"/>
              </p:ext>
            </p:extLst>
          </p:nvPr>
        </p:nvGraphicFramePr>
        <p:xfrm>
          <a:off x="806823" y="1829368"/>
          <a:ext cx="10515600" cy="1304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55018"/>
                <a:gridCol w="912754"/>
                <a:gridCol w="912754"/>
                <a:gridCol w="912754"/>
                <a:gridCol w="8223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Проводить морфемный анализ слова;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проводить морфологический анализ слова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; проводить синтаксический анализ предложения 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42,63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 47,7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37,19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РФ  45,85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42,51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РФ 49,25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55,71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РФ 58,34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6824" y="402931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ВПР</a:t>
            </a:r>
          </a:p>
          <a:p>
            <a:pPr algn="ctr"/>
            <a:r>
              <a:rPr lang="ru-RU" sz="2000" b="1" dirty="0" smtClean="0"/>
              <a:t>Задание 2.</a:t>
            </a:r>
            <a:r>
              <a:rPr lang="ru-RU" sz="2000" dirty="0" smtClean="0"/>
              <a:t> Выполните </a:t>
            </a:r>
            <a:r>
              <a:rPr lang="ru-RU" sz="2000" dirty="0"/>
              <a:t>обозначенные цифрами в тексте 1 виды анализа слова, словосочетания, </a:t>
            </a:r>
            <a:r>
              <a:rPr lang="ru-RU" sz="2000" dirty="0" smtClean="0"/>
              <a:t>предложения</a:t>
            </a:r>
            <a:r>
              <a:rPr lang="ru-RU" sz="2000" dirty="0"/>
              <a:t> </a:t>
            </a:r>
            <a:r>
              <a:rPr lang="ru-RU" sz="2000" dirty="0" smtClean="0"/>
              <a:t>….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11" t="27636" r="13860" b="17632"/>
          <a:stretch/>
        </p:blipFill>
        <p:spPr>
          <a:xfrm>
            <a:off x="443753" y="3752339"/>
            <a:ext cx="5042647" cy="27694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7106" y="3765177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TimesNewRoman"/>
              </a:rPr>
              <a:t>ОГЭ-2023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8345" t="35679" r="13089" b="18808"/>
          <a:stretch/>
        </p:blipFill>
        <p:spPr>
          <a:xfrm>
            <a:off x="5836023" y="3949843"/>
            <a:ext cx="6104965" cy="2667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36976" y="3765177"/>
            <a:ext cx="122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TimesNewRoman"/>
              </a:rPr>
              <a:t>ЕГЭ-2023</a:t>
            </a:r>
          </a:p>
        </p:txBody>
      </p:sp>
    </p:spTree>
    <p:extLst>
      <p:ext uri="{BB962C8B-B14F-4D97-AF65-F5344CB8AC3E}">
        <p14:creationId xmlns:p14="http://schemas.microsoft.com/office/powerpoint/2010/main" val="30392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97349"/>
              </p:ext>
            </p:extLst>
          </p:nvPr>
        </p:nvGraphicFramePr>
        <p:xfrm>
          <a:off x="876299" y="1872200"/>
          <a:ext cx="10515600" cy="1304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55018"/>
                <a:gridCol w="912754"/>
                <a:gridCol w="912754"/>
                <a:gridCol w="912754"/>
                <a:gridCol w="8223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Проводить морфемный анализ слова; проводить морфологический анализ слова;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проводить синтаксический анализ предложения 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48,37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51,66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54,95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59,25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55,17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59,43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45,15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54,18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787" t="35733" r="12978" b="16062"/>
          <a:stretch/>
        </p:blipFill>
        <p:spPr>
          <a:xfrm>
            <a:off x="6134099" y="4034117"/>
            <a:ext cx="5685865" cy="26461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36976" y="3765177"/>
            <a:ext cx="122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TimesNewRoman"/>
              </a:rPr>
              <a:t>ЕГЭ-2023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6824" y="402931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ВПР</a:t>
            </a:r>
          </a:p>
          <a:p>
            <a:pPr algn="ctr"/>
            <a:r>
              <a:rPr lang="ru-RU" sz="2000" b="1" dirty="0" smtClean="0"/>
              <a:t>Задание 2.</a:t>
            </a:r>
            <a:r>
              <a:rPr lang="ru-RU" sz="2000" dirty="0" smtClean="0"/>
              <a:t> Выполните </a:t>
            </a:r>
            <a:r>
              <a:rPr lang="ru-RU" sz="2000" dirty="0"/>
              <a:t>обозначенные цифрами в тексте 1 виды анализа слова, словосочетания, </a:t>
            </a:r>
            <a:r>
              <a:rPr lang="ru-RU" sz="2000" dirty="0" smtClean="0"/>
              <a:t>предложения</a:t>
            </a:r>
            <a:r>
              <a:rPr lang="ru-RU" sz="2000" dirty="0"/>
              <a:t> </a:t>
            </a:r>
            <a:r>
              <a:rPr lang="ru-RU" sz="2000" dirty="0" smtClean="0"/>
              <a:t>….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890" t="26935" r="13199" b="17777"/>
          <a:stretch/>
        </p:blipFill>
        <p:spPr>
          <a:xfrm>
            <a:off x="212156" y="4003862"/>
            <a:ext cx="5204011" cy="2854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670" t="24693" r="14080" b="15278"/>
          <a:stretch/>
        </p:blipFill>
        <p:spPr>
          <a:xfrm>
            <a:off x="1790321" y="3545232"/>
            <a:ext cx="4397188" cy="26383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67106" y="3765177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u="none" strike="noStrike" baseline="0" dirty="0" smtClean="0">
                <a:latin typeface="TimesNewRoman"/>
              </a:rPr>
              <a:t>ОГЭ-2023</a:t>
            </a:r>
          </a:p>
        </p:txBody>
      </p:sp>
    </p:spTree>
    <p:extLst>
      <p:ext uri="{BB962C8B-B14F-4D97-AF65-F5344CB8AC3E}">
        <p14:creationId xmlns:p14="http://schemas.microsoft.com/office/powerpoint/2010/main" val="19338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30707"/>
              </p:ext>
            </p:extLst>
          </p:nvPr>
        </p:nvGraphicFramePr>
        <p:xfrm>
          <a:off x="469401" y="1226398"/>
          <a:ext cx="11311466" cy="22829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15678"/>
                <a:gridCol w="1748117"/>
                <a:gridCol w="1653989"/>
                <a:gridCol w="1774257"/>
                <a:gridCol w="719425"/>
              </a:tblGrid>
              <a:tr h="199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Анализировать различные виды предложений с точки зрения их структурно-смысловой организации и функциональных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особенностей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….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(вторая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часть задания – объяснить свой выбор)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57,92/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49,26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60,04/50,62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84,03/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47,09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82,92/52,78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61,24/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42,77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73,67/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47,03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(2 задания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65,54/48,54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72,04/52,59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39335"/>
              </p:ext>
            </p:extLst>
          </p:nvPr>
        </p:nvGraphicFramePr>
        <p:xfrm>
          <a:off x="474132" y="5126088"/>
          <a:ext cx="11311468" cy="1630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19806"/>
                <a:gridCol w="973751"/>
                <a:gridCol w="973751"/>
                <a:gridCol w="1037231"/>
                <a:gridCol w="90692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Распознавать значение фразеологической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единицы…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 Адекватно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понимать текст, объяснять значение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пословицы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…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Находить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в ряду других предложений предложение с обособленным обстоятельством, обосновывать условия обособления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обстоятельства…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48,19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46,93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65,23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65,1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46,48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48,8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0616"/>
            <a:ext cx="12075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ВПР</a:t>
            </a:r>
          </a:p>
          <a:p>
            <a:pPr algn="ctr"/>
            <a:r>
              <a:rPr lang="ru-RU" sz="2000" b="1" dirty="0" smtClean="0"/>
              <a:t>Задание . </a:t>
            </a:r>
            <a:r>
              <a:rPr lang="ru-RU" sz="2000" dirty="0"/>
              <a:t>Выпишите предложение, в котором нужно поставить </a:t>
            </a:r>
            <a:r>
              <a:rPr lang="ru-RU" sz="2000" dirty="0" smtClean="0"/>
              <a:t>тире/одну запятую/…. </a:t>
            </a:r>
            <a:r>
              <a:rPr lang="ru-RU" sz="2000" dirty="0"/>
              <a:t>(Знаки препинания внутри предложений не расставлены.) Напишите, на каком основании Вы сделали свой выбор</a:t>
            </a:r>
            <a:r>
              <a:rPr lang="ru-RU" dirty="0">
                <a:latin typeface="TimesNewRoman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811" y="3494872"/>
            <a:ext cx="11900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ВПР</a:t>
            </a:r>
          </a:p>
          <a:p>
            <a:pPr algn="ctr"/>
            <a:r>
              <a:rPr lang="ru-RU" sz="2000" b="1" dirty="0" smtClean="0"/>
              <a:t>Задание. </a:t>
            </a:r>
            <a:r>
              <a:rPr lang="ru-RU" sz="2000" dirty="0" smtClean="0"/>
              <a:t>Объясните </a:t>
            </a:r>
            <a:r>
              <a:rPr lang="ru-RU" sz="2000" dirty="0"/>
              <a:t>и запишите значение фразеологизма </a:t>
            </a:r>
            <a:r>
              <a:rPr lang="ru-RU" sz="2000" i="1" dirty="0"/>
              <a:t>не давать </a:t>
            </a:r>
            <a:r>
              <a:rPr lang="ru-RU" sz="2000" i="1" dirty="0" smtClean="0"/>
              <a:t>спуску/</a:t>
            </a:r>
            <a:r>
              <a:rPr lang="ru-RU" sz="2000" dirty="0" smtClean="0"/>
              <a:t>объясните значение пословицы </a:t>
            </a:r>
            <a:r>
              <a:rPr lang="ru-RU" sz="2000" i="1" dirty="0" smtClean="0"/>
              <a:t>Под лежачий камень вода не течет</a:t>
            </a:r>
            <a:r>
              <a:rPr lang="ru-RU" sz="2000" dirty="0" smtClean="0"/>
              <a:t>. </a:t>
            </a:r>
            <a:r>
              <a:rPr lang="ru-RU" sz="2000" dirty="0"/>
              <a:t>Используя не менее двух предложений, опишите ситуацию, в которой будет уместно употребление </a:t>
            </a:r>
            <a:r>
              <a:rPr lang="ru-RU" sz="2000" dirty="0" smtClean="0"/>
              <a:t>этого фразеологизма</a:t>
            </a:r>
            <a:r>
              <a:rPr lang="ru-RU" sz="2000" dirty="0"/>
              <a:t>. Включите фразеологизм в одно из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8514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213" t="19005" r="10993" b="15866"/>
          <a:stretch/>
        </p:blipFill>
        <p:spPr>
          <a:xfrm>
            <a:off x="4981384" y="2922568"/>
            <a:ext cx="5632077" cy="356841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18334"/>
              </p:ext>
            </p:extLst>
          </p:nvPr>
        </p:nvGraphicFramePr>
        <p:xfrm>
          <a:off x="380999" y="1174603"/>
          <a:ext cx="11264153" cy="17609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50112"/>
                <a:gridCol w="977728"/>
                <a:gridCol w="977728"/>
                <a:gridCol w="977728"/>
                <a:gridCol w="88085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Анализировать прочитанный текст с точки зрения его основной мысли; распознавать и  формулировать основную мысль текста в письменной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форме….. 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Владеть навыками различных видов чтения (изучающим, ознакомительным, просмотровым) и информационной переработки прочитанного материала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&lt;…&gt;  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анализировать текст с точки зрения его темы, цели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49,3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50,24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45,74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50,63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51,75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53,5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53,73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56,73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67987" y="262552"/>
            <a:ext cx="7482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ВПР</a:t>
            </a:r>
          </a:p>
          <a:p>
            <a:pPr algn="ctr"/>
            <a:r>
              <a:rPr lang="ru-RU" sz="2000" b="1" dirty="0" smtClean="0"/>
              <a:t>Задание</a:t>
            </a:r>
            <a:r>
              <a:rPr lang="ru-RU" sz="2000" dirty="0" smtClean="0"/>
              <a:t>. Определите </a:t>
            </a:r>
            <a:r>
              <a:rPr lang="ru-RU" sz="2000" dirty="0"/>
              <a:t>и запишите основную мысль </a:t>
            </a:r>
            <a:r>
              <a:rPr lang="ru-RU" sz="2000" dirty="0" smtClean="0"/>
              <a:t>текста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405" y="4001163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понимать назначение текста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6351" y="3244143"/>
            <a:ext cx="28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Читательская грамотность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1324" t="18809" r="10440" b="42546"/>
          <a:stretch/>
        </p:blipFill>
        <p:spPr>
          <a:xfrm>
            <a:off x="6013075" y="4185829"/>
            <a:ext cx="5997388" cy="22376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405" y="4555568"/>
            <a:ext cx="5292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оценивать содержание текста или его элементов (примеров, аргументов, иллюстраций и т.п.) относительно целей автора.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405" y="5601139"/>
            <a:ext cx="510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понимать коммуникативное намерение автора, назначение текста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687326" y="3554402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963723" y="6087905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7" y="365125"/>
            <a:ext cx="4450977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Методическая поддержка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ГАУ ДПО ЯО ИРО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76" y="2539215"/>
            <a:ext cx="3653118" cy="22504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Кол-во мероприятий за 2021-2023: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Трудные вопросы ГИА (ежегодный)</a:t>
            </a:r>
          </a:p>
          <a:p>
            <a:r>
              <a:rPr lang="ru-RU" sz="2000" dirty="0" smtClean="0"/>
              <a:t>Предупреждение речевых и грамматических ошибок (ежегодный)</a:t>
            </a:r>
          </a:p>
          <a:p>
            <a:pPr marL="0" indent="0">
              <a:buNone/>
            </a:pPr>
            <a:r>
              <a:rPr lang="ru-RU" sz="2000" b="1" dirty="0" smtClean="0"/>
              <a:t>Посещаемость</a:t>
            </a:r>
            <a:r>
              <a:rPr lang="ru-RU" sz="2000" dirty="0" smtClean="0"/>
              <a:t> (только МОУ и ГОУ)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13598"/>
              </p:ext>
            </p:extLst>
          </p:nvPr>
        </p:nvGraphicFramePr>
        <p:xfrm>
          <a:off x="4693024" y="15501"/>
          <a:ext cx="7122458" cy="65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8485"/>
                <a:gridCol w="1649258"/>
                <a:gridCol w="1544853"/>
                <a:gridCol w="134986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Общее кол-во школ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Кол-во школ, посетивших</a:t>
                      </a:r>
                      <a:r>
                        <a:rPr lang="ru-RU" sz="1400" b="1" baseline="0" dirty="0" smtClean="0"/>
                        <a:t> мероприятия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Из них ШНОР (в скобках – общее кол-во)</a:t>
                      </a:r>
                      <a:endParaRPr lang="ru-RU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Большесельский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(1)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Борисоглебский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(3)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Брейтовский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(1)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Гаврилов-</a:t>
                      </a:r>
                      <a:r>
                        <a:rPr lang="ru-RU" sz="1400" dirty="0" err="1" smtClean="0"/>
                        <a:t>Ямский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(1)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Даниловский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(3)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Любимский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(1)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Мышкинский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0(2)</a:t>
                      </a:r>
                      <a:endParaRPr lang="ru-RU" sz="1400" dirty="0"/>
                    </a:p>
                  </a:txBody>
                  <a:tcPr/>
                </a:tc>
              </a:tr>
              <a:tr h="22565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Некоузский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 (4)</a:t>
                      </a:r>
                      <a:endParaRPr lang="ru-RU" sz="1400" dirty="0"/>
                    </a:p>
                  </a:txBody>
                  <a:tcPr/>
                </a:tc>
              </a:tr>
              <a:tr h="218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Некрасовский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(3)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Первомайский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(3)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Переславский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r>
                        <a:rPr lang="ru-RU" sz="1400" baseline="0" dirty="0" smtClean="0"/>
                        <a:t> (4)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Пошехонский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Ростовский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(5)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Рыбинский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(2)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Тутаевский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(2)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Угличский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(7)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Ярославский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(8)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Г. Рыбинск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(6)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Г. Ярославль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(29)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2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ВПР: проблемное поле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7" y="2040777"/>
            <a:ext cx="4473388" cy="39431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Отсутствие запросов на конкретную тематику мероприятий. </a:t>
            </a:r>
          </a:p>
          <a:p>
            <a:r>
              <a:rPr lang="ru-RU" sz="2000" dirty="0" smtClean="0"/>
              <a:t>Неосознанность педагогами взаимосвязи между трудностями ученика и самого учителя.</a:t>
            </a:r>
          </a:p>
          <a:p>
            <a:r>
              <a:rPr lang="ru-RU" sz="2000" dirty="0" smtClean="0"/>
              <a:t>Недостаточный уровень предметно-методических компетенций педагогов.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6250" t="23517" r="9890" b="10961"/>
          <a:stretch/>
        </p:blipFill>
        <p:spPr>
          <a:xfrm>
            <a:off x="5311588" y="1411894"/>
            <a:ext cx="6667005" cy="38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ВПР: пути решения проблем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Переход на конкретную адресную помощь муниципальным районам (т.н. «Педагогические каникулы»).</a:t>
            </a:r>
          </a:p>
          <a:p>
            <a:r>
              <a:rPr lang="ru-RU" dirty="0" smtClean="0"/>
              <a:t>Разработка курсов повышения квалификации, направленных на совершенствование предметно-методических компетенций педагогов в контексте формирования функциональной грамотности обучающихся.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3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707</Words>
  <Application>Microsoft Office PowerPoint</Application>
  <PresentationFormat>Произвольный</PresentationFormat>
  <Paragraphs>221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Содержательный анализ результатов ВПР 2023.  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Методическая поддержка  ГАУ ДПО ЯО ИРО</vt:lpstr>
      <vt:lpstr>ВПР: проблемное поле</vt:lpstr>
      <vt:lpstr>ВПР: пути решения проблем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Киселева</dc:creator>
  <cp:lastModifiedBy>Наталья Витальевна Киселёва</cp:lastModifiedBy>
  <cp:revision>63</cp:revision>
  <cp:lastPrinted>2023-10-23T10:05:51Z</cp:lastPrinted>
  <dcterms:created xsi:type="dcterms:W3CDTF">2023-10-22T11:30:08Z</dcterms:created>
  <dcterms:modified xsi:type="dcterms:W3CDTF">2023-10-26T08:46:03Z</dcterms:modified>
</cp:coreProperties>
</file>