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10" r:id="rId3"/>
    <p:sldId id="313" r:id="rId4"/>
    <p:sldId id="312" r:id="rId5"/>
    <p:sldId id="317" r:id="rId6"/>
    <p:sldId id="315" r:id="rId7"/>
    <p:sldId id="314" r:id="rId8"/>
    <p:sldId id="316" r:id="rId9"/>
    <p:sldId id="308" r:id="rId10"/>
  </p:sldIdLst>
  <p:sldSz cx="9144000" cy="5715000" type="screen16x10"/>
  <p:notesSz cx="6858000" cy="9144000"/>
  <p:defaultTextStyle>
    <a:defPPr>
      <a:defRPr lang="ru-RU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4" autoAdjust="0"/>
    <p:restoredTop sz="94660"/>
  </p:normalViewPr>
  <p:slideViewPr>
    <p:cSldViewPr snapToGrid="0">
      <p:cViewPr>
        <p:scale>
          <a:sx n="145" d="100"/>
          <a:sy n="145" d="100"/>
        </p:scale>
        <p:origin x="-570" y="-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5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4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52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1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7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71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78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0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7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D710-A5D8-4C0A-B678-704D29A13410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6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edu.mipt.ru/ai/#course&amp;cc_key=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ipt.ru/ai/it1/" TargetMode="Externa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ipt.ru/ai/t1/" TargetMode="Externa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m?sel=c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hyperlink" Target="https://vk.me/join/AJQ1d9MrPiiyr3yN9gPn_JY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4387" y="2416297"/>
            <a:ext cx="5898012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400" b="1" dirty="0">
                <a:latin typeface="PT Sans" panose="020B0503020203020204" pitchFamily="34" charset="-52"/>
              </a:rPr>
              <a:t>Быстрый старт в искусственный интеллект</a:t>
            </a:r>
          </a:p>
          <a:p>
            <a:pPr algn="ctr">
              <a:lnSpc>
                <a:spcPct val="120000"/>
              </a:lnSpc>
            </a:pPr>
            <a:r>
              <a:rPr lang="ru-RU" sz="1400" dirty="0">
                <a:latin typeface="PT Sans" panose="020B0503020203020204" pitchFamily="34" charset="-52"/>
              </a:rPr>
              <a:t>программа повышения квалификации для школьных учителей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4733" y="4050293"/>
            <a:ext cx="4859267" cy="86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200" dirty="0" err="1">
                <a:latin typeface="PT Sans" panose="020B0503020203020204" pitchFamily="34" charset="-52"/>
              </a:rPr>
              <a:t>Негина</a:t>
            </a:r>
            <a:r>
              <a:rPr lang="ru-RU" sz="1200" dirty="0">
                <a:latin typeface="PT Sans" panose="020B0503020203020204" pitchFamily="34" charset="-52"/>
              </a:rPr>
              <a:t> Оксана Витальевна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PT Sans" panose="020B0503020203020204" pitchFamily="34" charset="-52"/>
              </a:rPr>
              <a:t>Заместитель начальника управления развития компетенций НовГУ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32398" y="5189400"/>
            <a:ext cx="3600000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200" dirty="0">
                <a:latin typeface="PT Sans" panose="020B0503020203020204" pitchFamily="34" charset="-52"/>
              </a:rPr>
              <a:t>Великий Новгород 2023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96433" y="520436"/>
            <a:ext cx="3430800" cy="1440000"/>
            <a:chOff x="-1" y="360000"/>
            <a:chExt cx="3430800" cy="1440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" y="360000"/>
              <a:ext cx="3430800" cy="1440000"/>
            </a:xfrm>
            <a:prstGeom prst="rect">
              <a:avLst/>
            </a:prstGeom>
            <a:solidFill>
              <a:srgbClr val="002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00" y="720000"/>
              <a:ext cx="2333166" cy="720000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текст, снимок экран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A79332D-B1C0-F45A-17BD-15075D350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62" y="524846"/>
            <a:ext cx="2733781" cy="14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039897" y="259200"/>
            <a:ext cx="4204800" cy="648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PT Sans" panose="020B0503020203020204" pitchFamily="34" charset="-52"/>
              </a:rPr>
              <a:t>О проекте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0000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" y="457200"/>
            <a:ext cx="267601" cy="252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7F38003-4D4A-91F6-A5C4-B1B03AB1F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0" y="933402"/>
            <a:ext cx="8586000" cy="43704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Федеральный  проект «Искусственный интеллект» Национального проекта 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«Цифровая экономика Российской Федерации»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На основании Соглашения с Минпросвещения России № 073-15-2023-1665 от 01.06.2023 г Московский физико-технический институт (Национальный исследовательский университет, МФТИ) является базовой организацией, реализующей программы обучения по 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НовГУ является организацией-партнером на основании договора о сетевой форме реализации программ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rgbClr val="000000"/>
                </a:solidFill>
                <a:latin typeface="+mn-lt"/>
              </a:rPr>
              <a:t>Целевая аудитория: школьные учителя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Учителя информатики и учителя других учебных дисциплин (кроме информатики) из 89 субъектов РФ.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Наименование программы повышения квалификации «Быстрый старт в искусственный интеллект»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rgbClr val="000000"/>
              </a:solidFill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За 72 академических часа программы вы пройдете онлайн-курс включающий в себя: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      - видеолекции;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      - практические задания и тесты;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      - еженедельные вебинары с преподавателями-экспертами в области искусственного интеллекта;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      - защиту итогового проекта с использованием технологий искусственного интеллекта.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После успешного прохождения программы слушатели получат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удостоверение  о повышении квалификации.</a:t>
            </a:r>
            <a:b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Курс проходит с 04 сентября по 02 октября 2023 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Подробнее о программе курса «Быстрый старт в искусственный интеллект»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hlinkClick r:id="rId3"/>
              </a:rPr>
              <a:t>edu.mipt.ru/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hlinkClick r:id="rId3"/>
              </a:rPr>
              <a:t>ai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hlinkClick r:id="rId3"/>
              </a:rPr>
              <a:t>/#course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2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493E4F7-58FD-D6A2-2543-7B23B744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5" y="1487602"/>
            <a:ext cx="3981964" cy="30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6CDB0FDB-4BF8-CF6F-6F83-09625C6A4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45888"/>
            <a:ext cx="4348813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При регистрации на программу «Быстрый старт в ИИ» будущему участнику важно выбрать является ли он преподавателем информатики или других предметов.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При разработке курса учитывалось много факторов, в том числе навыки учителей, которые уже имеются и новые знания, которые им могут пригодиться в работе в будущем. Важное отличие составляет учебный план!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         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Для учителей информатики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уклон будет сделан на программирование: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изучение языков программирования;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машинное обучение;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управление базами данных;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основы нейронных сетей;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задачи компьютерного зрения;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задачи обработки естественного языка.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        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 Учителей предметников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 ожидает: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краткая история появления и развития ИИ;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виды ИИ;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знакомство достоинствами и недостатками теста Тьюринга;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изучение нормативных документов, отражающих стратегические аспекты развития прикладного применения ИИ;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- современные тенденции развития технологий ИИ, применения достижений в этой области в различных отраслях экономики.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943DB14-A895-8903-9D77-9DBD7C15B0D0}"/>
              </a:ext>
            </a:extLst>
          </p:cNvPr>
          <p:cNvSpPr/>
          <p:nvPr/>
        </p:nvSpPr>
        <p:spPr>
          <a:xfrm>
            <a:off x="710401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94D36D-D04A-9306-4172-7767B7298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0" y="396000"/>
            <a:ext cx="267601" cy="25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978121-9EEE-EB65-E6C3-1E4D940627D0}"/>
              </a:ext>
            </a:extLst>
          </p:cNvPr>
          <p:cNvSpPr txBox="1"/>
          <p:nvPr/>
        </p:nvSpPr>
        <p:spPr>
          <a:xfrm>
            <a:off x="1568051" y="396000"/>
            <a:ext cx="6608386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Курс для учителей информатики и учителей-предметников. В чем разница?</a:t>
            </a:r>
          </a:p>
        </p:txBody>
      </p:sp>
    </p:spTree>
    <p:extLst>
      <p:ext uri="{BB962C8B-B14F-4D97-AF65-F5344CB8AC3E}">
        <p14:creationId xmlns:p14="http://schemas.microsoft.com/office/powerpoint/2010/main" val="15368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F3F1D3-913E-E886-A284-210BB71D5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82" b="-1"/>
          <a:stretch/>
        </p:blipFill>
        <p:spPr>
          <a:xfrm>
            <a:off x="277338" y="1026826"/>
            <a:ext cx="7502464" cy="468817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5890357-11F3-2BBD-A608-C80EFFF64D3F}"/>
              </a:ext>
            </a:extLst>
          </p:cNvPr>
          <p:cNvSpPr/>
          <p:nvPr/>
        </p:nvSpPr>
        <p:spPr>
          <a:xfrm>
            <a:off x="710401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F0D8AB-938C-6F1C-756B-04C301BA3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0" y="396000"/>
            <a:ext cx="267601" cy="252000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6284E97A-5DC7-B43B-24F5-9455FA99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11" y="1823666"/>
            <a:ext cx="1970251" cy="19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C80490-E9B3-828A-13FD-7C3276D32B1A}"/>
              </a:ext>
            </a:extLst>
          </p:cNvPr>
          <p:cNvSpPr txBox="1"/>
          <p:nvPr/>
        </p:nvSpPr>
        <p:spPr>
          <a:xfrm>
            <a:off x="1720800" y="288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https://edu.mipt.ru/ai/it1/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07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6D8635DC-30FE-B513-C115-859A463C9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77891"/>
              </p:ext>
            </p:extLst>
          </p:nvPr>
        </p:nvGraphicFramePr>
        <p:xfrm>
          <a:off x="92075" y="92075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019763" imgH="5667239" progId="Acrobat.Document.DC">
                  <p:embed/>
                </p:oleObj>
              </mc:Choice>
              <mc:Fallback>
                <p:oleObj name="Acrobat Document" r:id="rId3" imgW="8019763" imgH="566723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0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B79006-B217-3F58-8D7B-8C6805DD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859"/>
            <a:ext cx="9144000" cy="509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5890357-11F3-2BBD-A608-C80EFFF64D3F}"/>
              </a:ext>
            </a:extLst>
          </p:cNvPr>
          <p:cNvSpPr/>
          <p:nvPr/>
        </p:nvSpPr>
        <p:spPr>
          <a:xfrm>
            <a:off x="710401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F0D8AB-938C-6F1C-756B-04C301BA3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0" y="396000"/>
            <a:ext cx="267601" cy="25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8BE73F-F346-8F21-B116-5AB26E9E1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8" y="1044000"/>
            <a:ext cx="6180455" cy="450017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1DEEDD2-1160-2FE0-14F4-B44D0218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50" y="1796850"/>
            <a:ext cx="2263950" cy="22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215531-4A7F-6F9E-295A-6CE9EE954228}"/>
              </a:ext>
            </a:extLst>
          </p:cNvPr>
          <p:cNvSpPr txBox="1"/>
          <p:nvPr/>
        </p:nvSpPr>
        <p:spPr>
          <a:xfrm>
            <a:off x="2146050" y="211334"/>
            <a:ext cx="503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https://edu.mipt.ru/ai/t1/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61D7EF-DF52-190B-8521-A2770DC8B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392"/>
            <a:ext cx="9144000" cy="50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2" y="359729"/>
            <a:ext cx="1222368" cy="12257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355000"/>
            <a:ext cx="9144000" cy="360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E1B0439-0528-48ED-8368-FD03FA718B76}"/>
              </a:ext>
            </a:extLst>
          </p:cNvPr>
          <p:cNvSpPr txBox="1">
            <a:spLocks/>
          </p:cNvSpPr>
          <p:nvPr/>
        </p:nvSpPr>
        <p:spPr>
          <a:xfrm>
            <a:off x="469632" y="2023911"/>
            <a:ext cx="5455968" cy="15705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563C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Все вопросы по обучению можно задать в чате</a:t>
            </a:r>
          </a:p>
          <a:p>
            <a:r>
              <a:rPr lang="ru-RU" sz="2000" dirty="0">
                <a:solidFill>
                  <a:srgbClr val="0563C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ИИ Новгородская область. Старт в будущее</a:t>
            </a:r>
          </a:p>
          <a:p>
            <a:endParaRPr lang="ru-RU" sz="2000" dirty="0">
              <a:solidFill>
                <a:srgbClr val="0563C1"/>
              </a:solidFill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sz="2000" dirty="0">
                <a:solidFill>
                  <a:srgbClr val="0563C1"/>
                </a:solidFill>
                <a:latin typeface="+mn-lt"/>
                <a:hlinkClick r:id="rId4"/>
              </a:rPr>
              <a:t>https://vk.me/join/AJQ1d9MrPiiyr3yN9gPn_JY2</a:t>
            </a:r>
            <a:r>
              <a:rPr lang="ru-RU" sz="2000" dirty="0">
                <a:solidFill>
                  <a:srgbClr val="0563C1"/>
                </a:solidFill>
                <a:latin typeface="+mn-lt"/>
              </a:rPr>
              <a:t> </a:t>
            </a:r>
            <a:endParaRPr lang="ru-RU" sz="3200" dirty="0">
              <a:latin typeface="PT Sans" panose="020B0503020203020204" pitchFamily="34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32DB5E-78E8-87A8-FE4B-3DC50A0C40C0}"/>
              </a:ext>
            </a:extLst>
          </p:cNvPr>
          <p:cNvSpPr txBox="1"/>
          <p:nvPr/>
        </p:nvSpPr>
        <p:spPr>
          <a:xfrm>
            <a:off x="2661218" y="615072"/>
            <a:ext cx="57411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Приглашаем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школьных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учителей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принять участие в бесплатной программе повышения квалификации в области искусственного интеллекта.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B95E7D-DEE0-48E6-4E9E-7B484A889F15}"/>
              </a:ext>
            </a:extLst>
          </p:cNvPr>
          <p:cNvSpPr txBox="1"/>
          <p:nvPr/>
        </p:nvSpPr>
        <p:spPr>
          <a:xfrm>
            <a:off x="469632" y="3385513"/>
            <a:ext cx="5513568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Новгородским государственным университетом имени Ярослава Мудрого (НовГУ)  закреплены 5 регионов-участников программы: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Вологодская область</a:t>
            </a:r>
          </a:p>
          <a:p>
            <a:pPr marL="285750" indent="-285750">
              <a:buFontTx/>
              <a:buChar char="-"/>
            </a:pPr>
            <a:r>
              <a:rPr lang="ru-RU" dirty="0"/>
              <a:t>Мурманская область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Новгородская область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Псковская область</a:t>
            </a:r>
          </a:p>
          <a:p>
            <a:pPr marL="285750" indent="-285750">
              <a:buFontTx/>
              <a:buChar char="-"/>
            </a:pPr>
            <a:r>
              <a:rPr lang="ru-RU" dirty="0"/>
              <a:t>Ярославская область</a:t>
            </a:r>
          </a:p>
        </p:txBody>
      </p:sp>
      <p:sp>
        <p:nvSpPr>
          <p:cNvPr id="2" name="AutoShape 2" descr="blob:https://web.whatsapp.com/a208fbb0-246e-4c2c-883e-151690ec21b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2FA81A2-2393-C7A9-214F-22E44E39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50" y="1644558"/>
            <a:ext cx="2121042" cy="21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63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3412</TotalTime>
  <Words>259</Words>
  <Application>Microsoft Office PowerPoint</Application>
  <PresentationFormat>Экран (16:10)</PresentationFormat>
  <Paragraphs>35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Nurguyana</dc:creator>
  <cp:lastModifiedBy>Елена Валентиновна Кувакина</cp:lastModifiedBy>
  <cp:revision>234</cp:revision>
  <dcterms:created xsi:type="dcterms:W3CDTF">2018-11-30T11:29:18Z</dcterms:created>
  <dcterms:modified xsi:type="dcterms:W3CDTF">2023-08-31T13:02:31Z</dcterms:modified>
</cp:coreProperties>
</file>