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7" r:id="rId2"/>
    <p:sldId id="288" r:id="rId3"/>
    <p:sldId id="291" r:id="rId4"/>
    <p:sldId id="290" r:id="rId5"/>
    <p:sldId id="292" r:id="rId6"/>
    <p:sldId id="301" r:id="rId7"/>
    <p:sldId id="303" r:id="rId8"/>
    <p:sldId id="305" r:id="rId9"/>
    <p:sldId id="309" r:id="rId10"/>
    <p:sldId id="308" r:id="rId11"/>
    <p:sldId id="293" r:id="rId12"/>
    <p:sldId id="294" r:id="rId13"/>
    <p:sldId id="295" r:id="rId14"/>
    <p:sldId id="275" r:id="rId15"/>
    <p:sldId id="297" r:id="rId16"/>
    <p:sldId id="298" r:id="rId17"/>
    <p:sldId id="277" r:id="rId18"/>
    <p:sldId id="310" r:id="rId19"/>
    <p:sldId id="311" r:id="rId20"/>
    <p:sldId id="312" r:id="rId21"/>
    <p:sldId id="278" r:id="rId22"/>
    <p:sldId id="279" r:id="rId23"/>
    <p:sldId id="281" r:id="rId24"/>
    <p:sldId id="282" r:id="rId25"/>
    <p:sldId id="283" r:id="rId26"/>
    <p:sldId id="284" r:id="rId27"/>
    <p:sldId id="286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34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категории специалистов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учителя ОБЖ</c:v>
                </c:pt>
                <c:pt idx="1">
                  <c:v>учителя Физической культуры</c:v>
                </c:pt>
                <c:pt idx="2">
                  <c:v>тренеры, инструкторы</c:v>
                </c:pt>
                <c:pt idx="3">
                  <c:v>психологи, социальные педагоги</c:v>
                </c:pt>
                <c:pt idx="4">
                  <c:v>прочие специалисты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0.30000000000000032</c:v>
                </c:pt>
                <c:pt idx="1">
                  <c:v>0.4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801601128582962"/>
          <c:y val="2.3632887912332871E-2"/>
          <c:w val="0.24813599594233737"/>
          <c:h val="0.9222921468177667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6907E-E92E-4C40-B62B-1B02529FA4C3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B5FE6-D957-464B-AED7-6B0436647E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1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569C1-5896-4A24-AB06-BE21F39CA19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5FE6-D957-464B-AED7-6B0436647E3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89AD49-C06F-42B9-A17B-BFE2123023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E3C08BC-C5F0-4E7A-837C-D63817A2ED6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57DA6-A716-4FEB-8AB7-881441DC179B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F9BF1-2AF4-4FE5-B870-A2D3645BAA0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hyperlink" Target="http://www.iro.yar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o.yar.ru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iro.yar.ru/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4" name="Picture 6" descr="https://encrypted-tbn0.gstatic.com/images?q=tbn:ANd9GcQs-4WySsO7Pw5rSKzkzqh7XMTuvn9Asw7XLN1dvixM-om36vD6l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402815"/>
            <a:ext cx="6168748" cy="445518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27146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ГОАУ ЯО «Институт развития образования»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Кафедра укрепления и сохранения здоровья УОП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Инновационная деятельность в сфере здоровьесбережения в образовательном учреждении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HgAoAMBIgACEQEDEQH/xAAcAAACAgMBAQAAAAAAAAAAAAAEBQIGAAMHAQj/xAA5EAACAQMDAgQDBwMEAQUAAAABAgMABBEFEiExQQYTUWEUInEjMkJSgZHBFaGxM2LR8PEkNGNy4f/EABoBAAMBAQEBAAAAAAAAAAAAAAIDBAUBBgD/xAAvEQABAwQBAwMBBwUAAAAAAAABAAIDBBESITEFQVETFCKRIzJhcYGx0QYVM0Kh/9oADAMBAAIRAxEAPwDlwqYFegc47+lTArcCzSVDFQmk8sYUZfsMZrbI6RjLnHoO5oSNjPPtLKm44yT0oJHAI2NvtN4LSJvDq6k05Nz8d8MYiPw7N27++KGBB/8AFbCiIPLhyIuoGevbNe4rsbSBtLe4X0tYIz91v2qYz2RqkBRFtD5jgAUW0u4WuKFpOiUbHpsjD7o/enFlZJEql0LMw+VQOT7/AEo3ymC4aRI/9qjOK+APN0OQ4tdVp9OlUEkduKG8p1X5x83fFW4xs2SoSdfQDDUJNYJKN8XK5x9Pau2ttcyB0q9HCzngGjIdPkfsaPnFrpNv8Relhk7UQctI3oBUI4dfvVErTwaRC3KRBN8uPf0/WgdNY2G0bISRc6Qzac6jnP7UPJbsnUUx+B8QW6g2up2+oAD5obiMIW+h/wD2p2VxbawrqkbwXcP+vbScMh/kVxk1zY6Xz4LC42lKxsx4BoyKwdx3prBpwiDSS/Kq8kmjYkkYbowIYezOMsw9cV9LUBhxGym01C6ZuZOLfJSBtMYetCy2rp1GatflSc+XdI5/K6cUPJCs32UkZjnA+72b3FAyrGVniybJ074F8Lw4Dx/Crxdo9MmsY1ga1uJhKJTGC+RxgN1A9qSz/Yh8jp0pxZTCKU28qhY2Pf8AC/Y/waWeIzslVduxj95T2Ir6OQEfilFhDgOyQytLPIFG53JwFHerG+lwWOhG7jbfdIiGQFMCMs2Dwep/D7UisopnnMlucSQL5gwcEkenrVw0+9tdZiuElkAWWzVHQ8EMGJI+vOR9KhebvV1rCwS5bSV9OW/RPsS4jk/+NyM4/sa04xTmNRp/hfyQq7tVeOdieCgQkgAdhk9fUmlIGavpXmRlyoauP0n4qIHNONIhDMuRSwLyKd6MVDD1qkhSgpkHEcTSj7zcD2ApNcXshkIFOWiMlptA5ViDjtzSYWbNMRtNDb5FcBOIsj9LmldwKsFtabNRtwV+S7BUj/eOQahoOkqAHdc+gprcLGur6ZbFifLLTyY42qBjj96i90HSmOMXtz4CrNPjGHvNvCrbad8b4pv7yeFvI0tUgtlkU4Ltks3NCanPKsmOatenX7XWsatpM4WN7TbJBhsiWFs8kHuOOR60Lq2kB2ZkUjHUf97VNS1mL8JW2J+ifU05czKM3AVasbiVpQOaI1q2FhNYeI0TDQXCQXYA/wBSJ+OfcUTJBFpkQmmRmZjtjjA5dvQVr8UWN8NItre/uA15qF5FDBZx8JHzuYn1xVVTK2+LeVJT5B1k+1LT9+pxWgUmGKMzOccN+UZpLqsjxZC5GKc6hpluNcW3tLq7tTcoZI5lnZgZB2KnjFLLlLgXf9P1REFwQTDOgwsw+nrSKaUNec1ZXuk9NjSLNtpJor2RZBnPWm7ETWhkziWEb0b6dvpS2aydZMbT1pnGnk6fOzcYjI/UjGKvqmsMRJUnTpJG1LcfKrd/a+fCZRy44YfmX+SP8fSld7Yyassbo4E0a7ZWY9UHRvqOB+1WC1Zbu2226hSpy8Y+8h9V/wBv+KHl0+6sY7a+TAL8sFGVV+eD7EfzUExAGTDyraYG/wAhoJJH4dRQrebOrg5DqQMH2prZ6M0Su6gvJKu3MSZx2y3oO5p3bxrdQJcwL8jdeeVbuDRmnzpE3lXAGM7lOORWT7iRj9r0/wDb4Jo7tVMubWS1naCUASJwSDkH6H0rWFq8an4aF/Ej6c+6YZ/1nwNvUL09e9U94JIZGimjaORDhkcYKn0Nejo6hkzNcryHUKOSmk3x5WkCjbGQxuPQUNtqaDBzVhbdZuSskMjNiWHBJADofxe4oq3ksN+ZZPLPoy4OartvOY+ewqz6fcSzaeJGs99tDIQ82zOGPQMfYYpMmgmMNzopzc3a6ePJhgeadgQiKMAAdye1IzcyW0ss0zh7qb77dgPyj2p9Kz3MGYeS3J/mqlqVvMJmBBBHUVn9MsYiO9zf81ZXlwkv27L3Ube61G6tdT0eYQ6vZ/cYn5ZU/I3/AHvTWHxvpQKRa5HLpV/GcSwTodpHcqw6jNL9JR45fmzg+tW2N0ltkiuFSWInLB1DDA+tL6lExrL/AIhMoJnuNiq5fa5pkWqrqyiW8tYbdVskt0JaWV8np24oK1iv5dYOv69iK6VSlrZqcrbKe/8A9v8Ak06kli07xAUt1SG2vbZY41jUKEZOw/Sl2pxyMxxmm0sOTjnypnzYAhq3yz/Hxqm8rKh3RSDqrVPVtQ+J0r4fUENvfQsJLeYj5GYd89s9/rSu0ilWQdab397LbaX5MbEXFywiiHfPc/pRVlOB82mxT6Wvb6Xoztyb27ELye90xlVzOrOy8qgJ+b2oV/NnlSWZGjtkO5Ij1J7Eijbi4jtowkaKpCgFgoySO9J57h5SfSjjppJLeodI3V9PBf2zLOPcm/0QOq6TNo12bqxkJt1b5X6mL2b1FWbQZLHXbJ7eVVinVNs9uT1U9GQ+n+KL1eyeMnb80TN8w7ZPHI+lVq902PTIF1LTLi5jv4pv9FUBRE9d3cZ7VLNDq44T6WpwftSWKTwvrhtr/LWc+NzgcFfwyD3HcVu1iayXUGsYt4lCBlZlwkhxnAb6DP0oy91S38UaSEvY47e7h5Rh2c8YHqrUjstMg1m4Gl6mJVnjVo9ueowQCPVozyB3XI6io5IQ/Z5WjDWOhNmnSb6E92ykxRsqkjh2BRx7Ecg0drGiS6vbwyzxJFeRjDTLyGA/C3f6HtzVctNI1TwJbW13d3vnafNKRPFHGX8lO0wOejY6YrpdteQPaS3DyxJbInmPKo3+YmOCuOmc/WlxtfFICwqqWeOphPqN0uQzWrwTtDOpRkOGHXH/ADUFSnFybmW4uLhYQqXW5MlQw2jHQ9jgD96FWzkIJCngZ+6ea9RG4lvyXiZmhryGcLXLaxQ28EiXcUsknLxR5+yHbcfzewqdvNLGpj81xGW3FNxwT64rYNPuCVAifLcDip3lhc2KhruFokyV3Hpkdq+JY0fIoGske4NY3ZTzStQCAI5+WmEtvDckvv5Y5JqlRagkZGAx96aW2pCRMq2ayTFDLLlTSWd3/H9FtSQVtLCPdQnH9lYo7eCHlmB+pxQt7fgfLHwBxx3pNdaqkQAYsSfwrQq38Vw2BuVvQ12KKETfbyZOH0C4+CsdTGSGEhnlNZjDqEBguc4zlXzyh9RUTdX9sNl9bNeRr0uIOWP1FBo3ljLNgepqS63BE+0F256r0qupbExwOeJWfS0tVVAmJhICL/qDZ22el3TuehlXYo+tShgeOQ3l/IJbvGEVfuwj0HqfepC9Z1yrZH1oe5uAsTSOSAoyaIU/+8jrgJDc3vEbBcnVl5KS75IyPSouYkX5BlvQdKDhv4JpVQbwT3I4o3y8jOKoimilF4zcIqqkqKR2E7cSfK6Bf2U8tifJ+VQ2ZExk47YNLG09UiPybgy5+70PcZ9MVckgDblHAbgitcmnNHwCNh6ispsltFapj3dcm1/QPIVruxjzCvMsI5aP3Hqvf2pFapMi+aLsNcRy7ockmQDGeT0OO3rzXaP6ZCW+dFLDvjmqZ428JGCAajpNqBDGp+IiTO7k53Aeg9B9aW8C+kxt0psPEb2T/EXsMt/aylljUuN1vIcGSIZGNhUBl9twq33OlxIsVvYR7tO+V4o4uMqRnaGHG2ue6VNFC6TXMCXNs+Fmhdc7l6g49e4P19a6J4Rlig0lNNldlNsu9fK3eWYnOU2Meox27dKBmnXRlxLCAeUNPoKR4kdBsYZ2rIQuW5wQBn9qk+lzQLJbOLdTtP2mTggDkY/XrTjUdTs/MW1lZlAYAMwwQ56de1V7U9aSVYrcQtFJDvEjwyblcnr9Qe/PSq2GVxACik9JuytOpm/020hkllxHcZdUjYYjYcZ9vpSvVmivLAR3OpS3IdWkSONMeVJjjcMc56e1QvGW4aNlXBCYbJJ7n1J9q0lFVGZuFAySegqwQNLPtFF7l4lHo89lV/6TdKGmknPyjO3PFTtJjHdRqCPmPIrdqeoCUFUyIR+7Vmh6fJcTNczYU4wq+lYoEclUDALBv/V7VzpqPpjo60lzpCNeAgrx5JXOxsNI23PpW6SzksQiu24kZBzXscWL2NCM7ZOn60y8SYjuoY2GGSMFh6ZqXFvtXvP3slq5yDqsUbf8eH6cKSI99pfHLenuKTyRSwlkmGH64FWnwjZSTWG5sruJIJ6Us8VQCDV3jDq42Kdw5qzqLWmFkh+9pYv9NzSNrZqdp+FnGyN0eMmwiJ6kdaW65deZJ8PDkqn3gOdzVbdNhgtvDLS26xvdeSSjOdx3dsDpVDS4aC5DfKZFOSHHf3o6+pcY2xgG3dI6DQx+rJUlwyF8QfPlZbRSyzwxKPtGcDGcc10+08NL5aC7uQrEDAUZrmXxEiXPxKECXfvGBxmup6J8df2MU6CJSVALP1pHS5iGuaNbVf8AVdOTLHI7erK+eWu7cO9bS21ST0qKjIBAqUuCm1ulEVjAaQsqK53cHvWkuUkBZG2Ec+lbC4jbYRjdxXpXeSHOCOAOzUQQrmvjXw2LV5dS0qItbEk3NsnVSfxr7Z6j9qXeHNVmtwLISMA4Zbc8jk87fbJ5HuMd66jLboVEToiIrBtwJIJ7frVE8V+GlFxc32lLJI5bfcQpzsP4mX2/mujlcIXmoy3V/CtzcDzAVEI6/KV/N7nmgTanaANpzg57r7U38Manb6jYXVhd7TdAo0gA/wBdezj0PY+/1psNNtuq2xJ/3HrWhDUADhZk1M4m91Uhb84yKD1mxaexKx5JBzhR1q6S6fHGjuTFHGoyWdgAPck9KW2eoaFdNhNTtjycBty5x6EjkUySZkjC13dcp45aeZsjOQuZ/B3+f/aN+hpjoVtqUOpRyR2zqeQSRng9avi69oHktPAklzbx/K00UPyFvygnqT7VDUNb1EWf2WlyWUeC3mo6SSqB32dvpWR6VNC8Ecr07uodUrIS1xBaddlXNe8NalLKbu2tGcOMuAMUmt/D2rXdwsTQ+TlsEyMASfQU9tL26QuL+6ea2GJPi9x3Op6LgevtW6HTZLQPdWml3iwMfMYSyrK+PdDz/NdkjpxJkeUEFX1Ewei06Gt8/krTp2imxs47f0HzFgSM1VPGug3EmofE2xabeArKFwFxRbajFFAdQt572F/kAaGYMrg8Zw3TB7HpVke/vLSwu7q8uLW6htULM0ON7Y/tTJSyVtncBS0oqKR+cYsTcfyhNC0UjTIoizp8uGDKKKi8I2W8u6hiT+QUt1DUtYJs1gvYYhettiVY/mj+XPzE/wAUmF1eWvn3Grao17arkfZTjKv2TGaZ6gLOdBIFLIJAMTcpZqOiRWOveW9zB8P5mTvlVcZPTANdW082dlZpHCQEC8ENkVzC7j0SzkW61CwkEbgMsiLuPI6MAOR9aRXmt6RbRn+mz6jHN1WOOHy0H13E/wBqGKnY0Xb3Tqmsnmd9ryNL6CjvYQArSDcOlT83AJJGA2DuGK5+2qM6SWcF7EZCWLqy4ZQo/PxnPbHpW3SjqOuTJNb35VOEkMinGR2A9cd/el4jylZnhXCedJWdFX50wfQe31+laNzicwNGzzNyMDAAqjXOu3un3t3azo001tP5bTF+GQ45x1J9x0o+48Y2sMcUk10GyxXEbcFfT1zmix8Iclc1d5gYTAN6YIBfIP64pfrksOn2nxLZjx94L6Dr9TVduPG9jBFbLZyGBpM7ppm3AH0A/Ef8Uh1vxLLHbw3baxHcKis+xoMqZCpCo49CD+nFcDTdHcJPqmqW9vr66josypKjbmizuCnoVJxgq3fHANO7/wAdfD2yXcOmPNbEDzQkwUxHoc5B4B71yiw85ZhJAocINrrnIKnqv/farDBdiElPM+xkGQ/3tvufX0YdxRkYm4QN2LFNdV8RXmrjzb7YlmF3x2a3ADEDu+Ov60HpurWU94j318lpGjD5Y1JbI6EGq5eW0Ud1MwhaNUz5sKDJjPYqT1Q8fQUsLggYABHcdz61Q19xpJdDva7Df32k3kunyaOYzi5czlU2iSVVJU4HHX0qnaP4su9PMlpBp8d1NM7eY07nLNntjp/NJ/D2rx2u62uSVgJ3q4PzRuOhX3qyDWNL3tdrNYrcOOZo7c+ZzwTjoD71FYse64vdagwlijGVi3lF6XJdNaWwuo0jze5CJ90fKSAP1qp29/fvr8ObqczC5+6SRglufrTZdbhgdhcxyRWhwsRQ/MCOQ4Pr60Sdc0hZDdh7EXOM/ELbHzc+uOmaFt2Ekt5THGOZrQ19sb8/umF/fw2tjdWckwijkv2MTEfKCMH9s5r03KXEWpzW0aF5rZjIqX2UUZGWC/8AetUnXL6DUDGBJLDHHkRxvGTuz1YsO5qGhXiWd1OSpEU0TR9M7Qcf8Vz25wuDtMNc0zi4BbddEVPNubKMttBuMZLcD7KhYTZ20M1qPnPkSfDjHX80h+vb2pI/iOykjAuS6CKTfhQQX+XGPalsOvxNqU11NBt86Mx5LZCL22jtSxE83BTHVkLcHNO7/QXXni52/qyjzCP/AE8Z2hiPw0nlkUP9jJIwx+IDrROtX8Wo6gJ0jICoqA564Fa4LS2Kb7uaaAHkMkPmCr4viwArInIdK4jhdO8/Ur6a3h1K40m0t9Oc28zXJ2tdR8kttPXgcY6Gq8njrU9I1uSe2WVY47l2itZlKqqMckFcZzjHuKyspLdmy52Rmj6rceIpJRdTAXE9ws+Et9wRd3Kgg7ot2Ooz61PxFHp1vqd0NVkEq3SlbZI7pVaB8HiVsZK46fQZyeaysorWQjlUDdJdOkryHzFjwzyNnJ6ccemOPammn2mttpk8tmJms0PmtlAYyy8ZO6vKymHhccUTfw6WmlyzJ5nnyjIWeTL7s8soUAD9T0pbYM8DfC3SCFGG6NnGDk/wf81lZQ8hdGirBZafJdvbvMskJhJCXAXPHofp2/aq94hi0qDUgNMna4j25kBjKKJPRc84r2spYJXQbnaUlRyysDk816COrjp6HFZWUTXkhcPKJXUIklV3tRMEHCSOSK3afPa+e8l7BbNFMDhHVz5fptII/esrK+DiTZFiALpvDdaK7Kg02zVNoCyyee5/RcillxNaxCQxC3+Y8KtsR/ljivaymkWCXkSbISK/t4WZzYQzkdDJ0H7VB7j4yRnjjjgQdIhkgfSsrKUHFNLQAmlnd6W9tsurayMgP3kjkDH6ndg/tRJvdGEapDpVvKM87pZgB/evayjaMuUJ0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HgAoAMBIgACEQEDEQH/xAAcAAACAgMBAQAAAAAAAAAAAAAEBQIGAAMHAQj/xAA5EAACAQMDAgQDBwMEAQUAAAABAgMABBEFEiExQQYTUWEUInEjMkJSgZHBFaGxM2LR8PEkNGNy4f/EABoBAAMBAQEBAAAAAAAAAAAAAAIDBAUBBgD/xAAvEQABAwQBAwMBBwUAAAAAAAABAAIDBBESITEFQVETFCKRIzJhcYGx0QYVM0Kh/9oADAMBAAIRAxEAPwDlwqYFegc47+lTArcCzSVDFQmk8sYUZfsMZrbI6RjLnHoO5oSNjPPtLKm44yT0oJHAI2NvtN4LSJvDq6k05Nz8d8MYiPw7N27++KGBB/8AFbCiIPLhyIuoGevbNe4rsbSBtLe4X0tYIz91v2qYz2RqkBRFtD5jgAUW0u4WuKFpOiUbHpsjD7o/enFlZJEql0LMw+VQOT7/AEo3ymC4aRI/9qjOK+APN0OQ4tdVp9OlUEkduKG8p1X5x83fFW4xs2SoSdfQDDUJNYJKN8XK5x9Pau2ttcyB0q9HCzngGjIdPkfsaPnFrpNv8Relhk7UQctI3oBUI4dfvVErTwaRC3KRBN8uPf0/WgdNY2G0bISRc6Qzac6jnP7UPJbsnUUx+B8QW6g2up2+oAD5obiMIW+h/wD2p2VxbawrqkbwXcP+vbScMh/kVxk1zY6Xz4LC42lKxsx4BoyKwdx3prBpwiDSS/Kq8kmjYkkYbowIYezOMsw9cV9LUBhxGym01C6ZuZOLfJSBtMYetCy2rp1GatflSc+XdI5/K6cUPJCs32UkZjnA+72b3FAyrGVniybJ074F8Lw4Dx/Crxdo9MmsY1ga1uJhKJTGC+RxgN1A9qSz/Yh8jp0pxZTCKU28qhY2Pf8AC/Y/waWeIzslVduxj95T2Ir6OQEfilFhDgOyQytLPIFG53JwFHerG+lwWOhG7jbfdIiGQFMCMs2Dwep/D7UisopnnMlucSQL5gwcEkenrVw0+9tdZiuElkAWWzVHQ8EMGJI+vOR9KhebvV1rCwS5bSV9OW/RPsS4jk/+NyM4/sa04xTmNRp/hfyQq7tVeOdieCgQkgAdhk9fUmlIGavpXmRlyoauP0n4qIHNONIhDMuRSwLyKd6MVDD1qkhSgpkHEcTSj7zcD2ApNcXshkIFOWiMlptA5ViDjtzSYWbNMRtNDb5FcBOIsj9LmldwKsFtabNRtwV+S7BUj/eOQahoOkqAHdc+gprcLGur6ZbFifLLTyY42qBjj96i90HSmOMXtz4CrNPjGHvNvCrbad8b4pv7yeFvI0tUgtlkU4Ltks3NCanPKsmOatenX7XWsatpM4WN7TbJBhsiWFs8kHuOOR60Lq2kB2ZkUjHUf97VNS1mL8JW2J+ifU05czKM3AVasbiVpQOaI1q2FhNYeI0TDQXCQXYA/wBSJ+OfcUTJBFpkQmmRmZjtjjA5dvQVr8UWN8NItre/uA15qF5FDBZx8JHzuYn1xVVTK2+LeVJT5B1k+1LT9+pxWgUmGKMzOccN+UZpLqsjxZC5GKc6hpluNcW3tLq7tTcoZI5lnZgZB2KnjFLLlLgXf9P1REFwQTDOgwsw+nrSKaUNec1ZXuk9NjSLNtpJor2RZBnPWm7ETWhkziWEb0b6dvpS2aydZMbT1pnGnk6fOzcYjI/UjGKvqmsMRJUnTpJG1LcfKrd/a+fCZRy44YfmX+SP8fSld7Yyassbo4E0a7ZWY9UHRvqOB+1WC1Zbu2226hSpy8Y+8h9V/wBv+KHl0+6sY7a+TAL8sFGVV+eD7EfzUExAGTDyraYG/wAhoJJH4dRQrebOrg5DqQMH2prZ6M0Su6gvJKu3MSZx2y3oO5p3bxrdQJcwL8jdeeVbuDRmnzpE3lXAGM7lOORWT7iRj9r0/wDb4Jo7tVMubWS1naCUASJwSDkH6H0rWFq8an4aF/Ej6c+6YZ/1nwNvUL09e9U94JIZGimjaORDhkcYKn0Nejo6hkzNcryHUKOSmk3x5WkCjbGQxuPQUNtqaDBzVhbdZuSskMjNiWHBJADofxe4oq3ksN+ZZPLPoy4OartvOY+ewqz6fcSzaeJGs99tDIQ82zOGPQMfYYpMmgmMNzopzc3a6ePJhgeadgQiKMAAdye1IzcyW0ss0zh7qb77dgPyj2p9Kz3MGYeS3J/mqlqVvMJmBBBHUVn9MsYiO9zf81ZXlwkv27L3Ube61G6tdT0eYQ6vZ/cYn5ZU/I3/AHvTWHxvpQKRa5HLpV/GcSwTodpHcqw6jNL9JR45fmzg+tW2N0ltkiuFSWInLB1DDA+tL6lExrL/AIhMoJnuNiq5fa5pkWqrqyiW8tYbdVskt0JaWV8np24oK1iv5dYOv69iK6VSlrZqcrbKe/8A9v8Ak06kli07xAUt1SG2vbZY41jUKEZOw/Sl2pxyMxxmm0sOTjnypnzYAhq3yz/Hxqm8rKh3RSDqrVPVtQ+J0r4fUENvfQsJLeYj5GYd89s9/rSu0ilWQdab397LbaX5MbEXFywiiHfPc/pRVlOB82mxT6Wvb6Xoztyb27ELye90xlVzOrOy8qgJ+b2oV/NnlSWZGjtkO5Ij1J7Eijbi4jtowkaKpCgFgoySO9J57h5SfSjjppJLeodI3V9PBf2zLOPcm/0QOq6TNo12bqxkJt1b5X6mL2b1FWbQZLHXbJ7eVVinVNs9uT1U9GQ+n+KL1eyeMnb80TN8w7ZPHI+lVq902PTIF1LTLi5jv4pv9FUBRE9d3cZ7VLNDq44T6WpwftSWKTwvrhtr/LWc+NzgcFfwyD3HcVu1iayXUGsYt4lCBlZlwkhxnAb6DP0oy91S38UaSEvY47e7h5Rh2c8YHqrUjstMg1m4Gl6mJVnjVo9ueowQCPVozyB3XI6io5IQ/Z5WjDWOhNmnSb6E92ykxRsqkjh2BRx7Ecg0drGiS6vbwyzxJFeRjDTLyGA/C3f6HtzVctNI1TwJbW13d3vnafNKRPFHGX8lO0wOejY6YrpdteQPaS3DyxJbInmPKo3+YmOCuOmc/WlxtfFICwqqWeOphPqN0uQzWrwTtDOpRkOGHXH/ADUFSnFybmW4uLhYQqXW5MlQw2jHQ9jgD96FWzkIJCngZ+6ea9RG4lvyXiZmhryGcLXLaxQ28EiXcUsknLxR5+yHbcfzewqdvNLGpj81xGW3FNxwT64rYNPuCVAifLcDip3lhc2KhruFokyV3Hpkdq+JY0fIoGske4NY3ZTzStQCAI5+WmEtvDckvv5Y5JqlRagkZGAx96aW2pCRMq2ayTFDLLlTSWd3/H9FtSQVtLCPdQnH9lYo7eCHlmB+pxQt7fgfLHwBxx3pNdaqkQAYsSfwrQq38Vw2BuVvQ12KKETfbyZOH0C4+CsdTGSGEhnlNZjDqEBguc4zlXzyh9RUTdX9sNl9bNeRr0uIOWP1FBo3ljLNgepqS63BE+0F256r0qupbExwOeJWfS0tVVAmJhICL/qDZ22el3TuehlXYo+tShgeOQ3l/IJbvGEVfuwj0HqfepC9Z1yrZH1oe5uAsTSOSAoyaIU/+8jrgJDc3vEbBcnVl5KS75IyPSouYkX5BlvQdKDhv4JpVQbwT3I4o3y8jOKoimilF4zcIqqkqKR2E7cSfK6Bf2U8tifJ+VQ2ZExk47YNLG09UiPybgy5+70PcZ9MVckgDblHAbgitcmnNHwCNh6ispsltFapj3dcm1/QPIVruxjzCvMsI5aP3Hqvf2pFapMi+aLsNcRy7ockmQDGeT0OO3rzXaP6ZCW+dFLDvjmqZ428JGCAajpNqBDGp+IiTO7k53Aeg9B9aW8C+kxt0psPEb2T/EXsMt/aylljUuN1vIcGSIZGNhUBl9twq33OlxIsVvYR7tO+V4o4uMqRnaGHG2ue6VNFC6TXMCXNs+Fmhdc7l6g49e4P19a6J4Rlig0lNNldlNsu9fK3eWYnOU2Meox27dKBmnXRlxLCAeUNPoKR4kdBsYZ2rIQuW5wQBn9qk+lzQLJbOLdTtP2mTggDkY/XrTjUdTs/MW1lZlAYAMwwQ56de1V7U9aSVYrcQtFJDvEjwyblcnr9Qe/PSq2GVxACik9JuytOpm/020hkllxHcZdUjYYjYcZ9vpSvVmivLAR3OpS3IdWkSONMeVJjjcMc56e1QvGW4aNlXBCYbJJ7n1J9q0lFVGZuFAySegqwQNLPtFF7l4lHo89lV/6TdKGmknPyjO3PFTtJjHdRqCPmPIrdqeoCUFUyIR+7Vmh6fJcTNczYU4wq+lYoEclUDALBv/V7VzpqPpjo60lzpCNeAgrx5JXOxsNI23PpW6SzksQiu24kZBzXscWL2NCM7ZOn60y8SYjuoY2GGSMFh6ZqXFvtXvP3slq5yDqsUbf8eH6cKSI99pfHLenuKTyRSwlkmGH64FWnwjZSTWG5sruJIJ6Us8VQCDV3jDq42Kdw5qzqLWmFkh+9pYv9NzSNrZqdp+FnGyN0eMmwiJ6kdaW65deZJ8PDkqn3gOdzVbdNhgtvDLS26xvdeSSjOdx3dsDpVDS4aC5DfKZFOSHHf3o6+pcY2xgG3dI6DQx+rJUlwyF8QfPlZbRSyzwxKPtGcDGcc10+08NL5aC7uQrEDAUZrmXxEiXPxKECXfvGBxmup6J8df2MU6CJSVALP1pHS5iGuaNbVf8AVdOTLHI7erK+eWu7cO9bS21ST0qKjIBAqUuCm1ulEVjAaQsqK53cHvWkuUkBZG2Ec+lbC4jbYRjdxXpXeSHOCOAOzUQQrmvjXw2LV5dS0qItbEk3NsnVSfxr7Z6j9qXeHNVmtwLISMA4Zbc8jk87fbJ5HuMd66jLboVEToiIrBtwJIJ7frVE8V+GlFxc32lLJI5bfcQpzsP4mX2/mujlcIXmoy3V/CtzcDzAVEI6/KV/N7nmgTanaANpzg57r7U38Manb6jYXVhd7TdAo0gA/wBdezj0PY+/1psNNtuq2xJ/3HrWhDUADhZk1M4m91Uhb84yKD1mxaexKx5JBzhR1q6S6fHGjuTFHGoyWdgAPck9KW2eoaFdNhNTtjycBty5x6EjkUySZkjC13dcp45aeZsjOQuZ/B3+f/aN+hpjoVtqUOpRyR2zqeQSRng9avi69oHktPAklzbx/K00UPyFvygnqT7VDUNb1EWf2WlyWUeC3mo6SSqB32dvpWR6VNC8Ecr07uodUrIS1xBaddlXNe8NalLKbu2tGcOMuAMUmt/D2rXdwsTQ+TlsEyMASfQU9tL26QuL+6ea2GJPi9x3Op6LgevtW6HTZLQPdWml3iwMfMYSyrK+PdDz/NdkjpxJkeUEFX1Ewei06Gt8/krTp2imxs47f0HzFgSM1VPGug3EmofE2xabeArKFwFxRbajFFAdQt572F/kAaGYMrg8Zw3TB7HpVke/vLSwu7q8uLW6htULM0ON7Y/tTJSyVtncBS0oqKR+cYsTcfyhNC0UjTIoizp8uGDKKKi8I2W8u6hiT+QUt1DUtYJs1gvYYhettiVY/mj+XPzE/wAUmF1eWvn3Grao17arkfZTjKv2TGaZ6gLOdBIFLIJAMTcpZqOiRWOveW9zB8P5mTvlVcZPTANdW082dlZpHCQEC8ENkVzC7j0SzkW61CwkEbgMsiLuPI6MAOR9aRXmt6RbRn+mz6jHN1WOOHy0H13E/wBqGKnY0Xb3Tqmsnmd9ryNL6CjvYQArSDcOlT83AJJGA2DuGK5+2qM6SWcF7EZCWLqy4ZQo/PxnPbHpW3SjqOuTJNb35VOEkMinGR2A9cd/el4jylZnhXCedJWdFX50wfQe31+laNzicwNGzzNyMDAAqjXOu3un3t3azo001tP5bTF+GQ45x1J9x0o+48Y2sMcUk10GyxXEbcFfT1zmix8Iclc1d5gYTAN6YIBfIP64pfrksOn2nxLZjx94L6Dr9TVduPG9jBFbLZyGBpM7ppm3AH0A/Ef8Uh1vxLLHbw3baxHcKis+xoMqZCpCo49CD+nFcDTdHcJPqmqW9vr66josypKjbmizuCnoVJxgq3fHANO7/wAdfD2yXcOmPNbEDzQkwUxHoc5B4B71yiw85ZhJAocINrrnIKnqv/farDBdiElPM+xkGQ/3tvufX0YdxRkYm4QN2LFNdV8RXmrjzb7YlmF3x2a3ADEDu+Ov60HpurWU94j318lpGjD5Y1JbI6EGq5eW0Ud1MwhaNUz5sKDJjPYqT1Q8fQUsLggYABHcdz61Q19xpJdDva7Df32k3kunyaOYzi5czlU2iSVVJU4HHX0qnaP4su9PMlpBp8d1NM7eY07nLNntjp/NJ/D2rx2u62uSVgJ3q4PzRuOhX3qyDWNL3tdrNYrcOOZo7c+ZzwTjoD71FYse64vdagwlijGVi3lF6XJdNaWwuo0jze5CJ90fKSAP1qp29/fvr8ObqczC5+6SRglufrTZdbhgdhcxyRWhwsRQ/MCOQ4Pr60Sdc0hZDdh7EXOM/ELbHzc+uOmaFt2Ekt5THGOZrQ19sb8/umF/fw2tjdWckwijkv2MTEfKCMH9s5r03KXEWpzW0aF5rZjIqX2UUZGWC/8AetUnXL6DUDGBJLDHHkRxvGTuz1YsO5qGhXiWd1OSpEU0TR9M7Qcf8Vz25wuDtMNc0zi4BbddEVPNubKMttBuMZLcD7KhYTZ20M1qPnPkSfDjHX80h+vb2pI/iOykjAuS6CKTfhQQX+XGPalsOvxNqU11NBt86Mx5LZCL22jtSxE83BTHVkLcHNO7/QXXni52/qyjzCP/AE8Z2hiPw0nlkUP9jJIwx+IDrROtX8Wo6gJ0jICoqA564Fa4LS2Kb7uaaAHkMkPmCr4viwArInIdK4jhdO8/Ur6a3h1K40m0t9Oc28zXJ2tdR8kttPXgcY6Gq8njrU9I1uSe2WVY47l2itZlKqqMckFcZzjHuKyspLdmy52Rmj6rceIpJRdTAXE9ws+Et9wRd3Kgg7ot2Ooz61PxFHp1vqd0NVkEq3SlbZI7pVaB8HiVsZK46fQZyeaysorWQjlUDdJdOkryHzFjwzyNnJ6ccemOPammn2mttpk8tmJms0PmtlAYyy8ZO6vKymHhccUTfw6WmlyzJ5nnyjIWeTL7s8soUAD9T0pbYM8DfC3SCFGG6NnGDk/wf81lZQ8hdGirBZafJdvbvMskJhJCXAXPHofp2/aq94hi0qDUgNMna4j25kBjKKJPRc84r2spYJXQbnaUlRyysDk816COrjp6HFZWUTXkhcPKJXUIklV3tRMEHCSOSK3afPa+e8l7BbNFMDhHVz5fptII/esrK+DiTZFiALpvDdaK7Kg02zVNoCyyee5/RcillxNaxCQxC3+Y8KtsR/ljivaymkWCXkSbISK/t4WZzYQzkdDJ0H7VB7j4yRnjjjgQdIhkgfSsrKUHFNLQAmlnd6W9tsurayMgP3kjkDH6ndg/tRJvdGEapDpVvKM87pZgB/evayjaMuUJ0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6" name="Picture 2" descr="ЛОГОТИПЧИК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60339"/>
            <a:ext cx="816024" cy="74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bl" idx="1"/>
          </p:nvPr>
        </p:nvSpPr>
        <p:spPr>
          <a:xfrm>
            <a:off x="468313" y="765175"/>
            <a:ext cx="8229600" cy="57499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4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901014" cy="30718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Мониторинг удовлетворенности педагогов, руководителей, родителей, обучающихся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деятельностью в ОУ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(ФГБНУ «Центр исследования проблем воспитания, формирования  здорового образа жизни, профилактики наркомании,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социально-педагогической поддержки детей  и молодежи»),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58204" cy="3824294"/>
          </a:xfrm>
        </p:spPr>
        <p:txBody>
          <a:bodyPr>
            <a:normAutofit/>
          </a:bodyPr>
          <a:lstStyle/>
          <a:p>
            <a:r>
              <a:rPr lang="ru-RU" dirty="0" smtClean="0"/>
              <a:t>Объект исследования: степень удовлетворенности детей и их родителей качеством организации занятий по физической культуре в школе. </a:t>
            </a:r>
          </a:p>
          <a:p>
            <a:r>
              <a:rPr lang="ru-RU" dirty="0" smtClean="0"/>
              <a:t>Объем целевой аудитории, включающий более 10000 респондентов, состоящих из детей и их родителей (генеральная совокупность: ~ 47 тыс. школ, ~ 8 млн. учащихся на начало учебного года).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Удовлетворенность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Е.Г.Ильин: « удовлетворенность -устойчивое долгосрочное оценочное отношение субъекта к выполняемой им деятельности (учебной, трудовой,  спортивной</a:t>
            </a:r>
            <a:r>
              <a:rPr lang="ru-RU" cap="small" dirty="0" smtClean="0"/>
              <a:t>, </a:t>
            </a:r>
            <a:r>
              <a:rPr lang="ru-RU" dirty="0" smtClean="0"/>
              <a:t>общественной) в целом или отдельным ее сторонам,  возникающее в результате неоднократно испытанного удовлетворения от совершавшейся работы».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Ф.Герцберг</a:t>
            </a:r>
            <a:r>
              <a:rPr lang="ru-RU" dirty="0" smtClean="0"/>
              <a:t>, 6 «Возникновение удовлетворенности, как и вообще отношения, определяется многими факторами. При этом, факторы, вызывающие удовлетворенность, не совпадают с факторами, вызывающими неудовлетворенность. Первые -«</a:t>
            </a:r>
            <a:r>
              <a:rPr lang="ru-RU" dirty="0" err="1" smtClean="0"/>
              <a:t>мотиваторы</a:t>
            </a:r>
            <a:r>
              <a:rPr lang="ru-RU" dirty="0" smtClean="0"/>
              <a:t>»  (содержание деятельности,  перспектива роста и др.),  вторые - факторы «гигиены» (условия деятельности, взаимоотношения с коллегами и руководителями). 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В связи с этим существуют точки зрения, согласно которым удовлетворенность определяется либо одним  ведущим фактором, либо их совокупностью.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Рисунок 1.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encrypted-tbn0.gstatic.com/images?q=tbn:ANd9GcQs-4WySsO7Pw5rSKzkzqh7XMTuvn9Asw7XLN1dvixM-om36vD6l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6095"/>
            <a:ext cx="1109639" cy="99120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 fontScale="47500" lnSpcReduction="20000"/>
          </a:bodyPr>
          <a:lstStyle/>
          <a:p>
            <a:pPr algn="r">
              <a:buNone/>
            </a:pPr>
            <a:r>
              <a:rPr lang="ru-RU" sz="5900" i="1" dirty="0" smtClean="0">
                <a:solidFill>
                  <a:schemeClr val="accent1"/>
                </a:solidFill>
              </a:rPr>
              <a:t>     </a:t>
            </a:r>
            <a:r>
              <a:rPr lang="ru-RU" sz="59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Итоги деятельности регионального ресурсного центра по формированию культуры здорового и безопасного образа жизни(РРЦ)</a:t>
            </a:r>
          </a:p>
          <a:p>
            <a:pPr algn="r">
              <a:buNone/>
            </a:pPr>
            <a:endParaRPr lang="ru-RU" i="1" dirty="0" smtClean="0">
              <a:solidFill>
                <a:schemeClr val="accent1"/>
              </a:solidFill>
            </a:endParaRPr>
          </a:p>
          <a:p>
            <a:pPr algn="just">
              <a:buNone/>
            </a:pPr>
            <a:r>
              <a:rPr lang="ru-RU" sz="5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период с 01.01.2013 по 29.11.2013 год в деятельности РРЦ приняли участие  5485  педагогов и руководителей ОУ</a:t>
            </a:r>
          </a:p>
          <a:p>
            <a:pPr algn="just"/>
            <a:endParaRPr lang="ru-RU" sz="5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r>
              <a:rPr lang="en-US" sz="67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 2050 чел.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Переподготовка</a:t>
            </a:r>
            <a:r>
              <a:rPr lang="en-US" sz="67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 56 чел.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Конференции – 160 чел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Видеоконференции- 98 чел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Вебинары-250 чел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Семинары – 400 чел</a:t>
            </a:r>
          </a:p>
          <a:p>
            <a:pPr algn="just"/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Круглые столы – 35 чел</a:t>
            </a:r>
          </a:p>
          <a:p>
            <a:pPr algn="just"/>
            <a:endParaRPr lang="ru-RU" sz="5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4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encrypted-tbn0.gstatic.com/images?q=tbn:ANd9GcQs-4WySsO7Pw5rSKzkzqh7XMTuvn9Asw7XLN1dvixM-om36vD6l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095"/>
            <a:ext cx="1357290" cy="121242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363272" cy="462379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Творческие группы – 20 чел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Конкурсы – 75 ОУ и педагогов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Фестивали – 42 ОУ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Акция – 25 ОУ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Викторина для обучающихся -989 участников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Апробация УМК И.Винер «Гимнастика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-4 класс» -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Внедрение Всероссийской программы «Разговор о правильном питании» - 1200 педагогов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Реализация Всероссийского проекта по профилактики ВИЧ -85 педагогов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Внедряется дистанционное обучение педагогов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том числе за пределами ЯО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 и апробируются новые программы профессиональной переподготовки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 и будут тиражироваться электронные учебные пособия по профилактике ВИЧ, адаптивной физической культуре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Реализована система массовых мероприятий по привлечению обучающихся и педагогов к занятиям спортом, адаптивной физической культуре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и тиражируется УМК для повышения квалификации учителей физической культуры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358246" cy="5000659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800" dirty="0" smtClean="0"/>
              <a:t>Разработана и тиражируется Региональная программа по физической культуре в соответствии с требованиями ФГОС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1-9 класс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 Созданы условия  и апробирован алгоритм   деятельности  региональной </a:t>
            </a:r>
            <a:r>
              <a:rPr lang="ru-RU" sz="2800" dirty="0" err="1" smtClean="0"/>
              <a:t>стажировочной</a:t>
            </a:r>
            <a:r>
              <a:rPr lang="ru-RU" sz="2800" dirty="0" smtClean="0"/>
              <a:t> площадки по повышению квалификации учителей ОБЖ</a:t>
            </a:r>
            <a:br>
              <a:rPr lang="ru-RU" sz="2800" dirty="0" smtClean="0"/>
            </a:br>
            <a:r>
              <a:rPr lang="ru-RU" sz="2800" dirty="0" smtClean="0"/>
              <a:t>-   </a:t>
            </a:r>
            <a:r>
              <a:rPr lang="ru-RU" sz="2800" i="1" dirty="0" smtClean="0"/>
              <a:t>закуплено необходимое оборудование;</a:t>
            </a:r>
            <a:br>
              <a:rPr lang="ru-RU" sz="2800" i="1" dirty="0" smtClean="0"/>
            </a:br>
            <a:r>
              <a:rPr lang="ru-RU" sz="2800" i="1" dirty="0" smtClean="0"/>
              <a:t>разработано методическое пособие по материально-техническому оснащению кабинета ОБЖ</a:t>
            </a:r>
            <a:br>
              <a:rPr lang="ru-RU" sz="2800" i="1" dirty="0" smtClean="0"/>
            </a:br>
            <a:r>
              <a:rPr lang="ru-RU" sz="2800" i="1" dirty="0" smtClean="0"/>
              <a:t>реализованы курсы повышения квалификации в инновационном режиме</a:t>
            </a:r>
          </a:p>
          <a:p>
            <a:r>
              <a:rPr lang="ru-RU" sz="2800" i="1" dirty="0" smtClean="0"/>
              <a:t> Создана группа педагогов по разработке региональной программы по ОБЖ (ФГОС) в 2014 году</a:t>
            </a:r>
            <a:endParaRPr lang="ru-RU" dirty="0"/>
          </a:p>
        </p:txBody>
      </p:sp>
      <p:pic>
        <p:nvPicPr>
          <p:cNvPr id="7" name="Picture 6" descr="https://encrypted-tbn0.gstatic.com/images?q=tbn:ANd9GcQs-4WySsO7Pw5rSKzkzqh7XMTuvn9Asw7XLN1dvixM-om36vD6l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1487209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29480"/>
            <a:ext cx="8929718" cy="5880654"/>
          </a:xfrm>
        </p:spPr>
      </p:pic>
    </p:spTree>
    <p:extLst>
      <p:ext uri="{BB962C8B-B14F-4D97-AF65-F5344CB8AC3E}">
        <p14:creationId xmlns:p14="http://schemas.microsoft.com/office/powerpoint/2010/main" val="261495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472518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работы на 2014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/>
              <a:t>Проведение олимпиад для педагогов ФК и ОБЖ</a:t>
            </a:r>
          </a:p>
          <a:p>
            <a:pPr algn="just"/>
            <a:r>
              <a:rPr lang="ru-RU" sz="2800" dirty="0" smtClean="0"/>
              <a:t>Внедрение  программы «Шахматная школа»</a:t>
            </a:r>
          </a:p>
          <a:p>
            <a:pPr algn="just"/>
            <a:r>
              <a:rPr lang="ru-RU" sz="2800" dirty="0" smtClean="0"/>
              <a:t>Апробирование механизмов функционирования школьных спортивных клубов</a:t>
            </a:r>
          </a:p>
          <a:p>
            <a:pPr algn="just"/>
            <a:r>
              <a:rPr lang="ru-RU" sz="2800" dirty="0" smtClean="0"/>
              <a:t>Создание </a:t>
            </a:r>
            <a:r>
              <a:rPr lang="ru-RU" sz="2800" dirty="0" err="1" smtClean="0"/>
              <a:t>стажировочной</a:t>
            </a:r>
            <a:r>
              <a:rPr lang="ru-RU" sz="2800" dirty="0" smtClean="0"/>
              <a:t> площадки по ФК</a:t>
            </a:r>
          </a:p>
          <a:p>
            <a:pPr algn="just"/>
            <a:r>
              <a:rPr lang="ru-RU" sz="2800" dirty="0" smtClean="0"/>
              <a:t>Создание региональной программы по ОБЖ(ФГОС)</a:t>
            </a:r>
          </a:p>
          <a:p>
            <a:pPr algn="just"/>
            <a:r>
              <a:rPr lang="ru-RU" sz="2800" dirty="0" smtClean="0"/>
              <a:t>Разработка УМК учителя ОБЖ</a:t>
            </a:r>
          </a:p>
          <a:p>
            <a:pPr algn="just"/>
            <a:r>
              <a:rPr lang="ru-RU" sz="2800" dirty="0" smtClean="0"/>
              <a:t>Проведение фестиваля «Я умею играть в футбол» (МР)</a:t>
            </a:r>
          </a:p>
          <a:p>
            <a:pPr algn="just"/>
            <a:r>
              <a:rPr lang="ru-RU" sz="2800" dirty="0" smtClean="0"/>
              <a:t>Проведение фестиваля «Школа толерантности на уроке физической культуры» (МР)</a:t>
            </a:r>
          </a:p>
          <a:p>
            <a:pPr algn="just"/>
            <a:r>
              <a:rPr lang="ru-RU" sz="2800" dirty="0" smtClean="0"/>
              <a:t>Проведение региональных конкурсов (МР)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encrypted-tbn0.gstatic.com/images?q=tbn:ANd9GcQs-4WySsO7Pw5rSKzkzqh7XMTuvn9Asw7XLN1dvixM-om36vD6l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095"/>
            <a:ext cx="1331640" cy="12627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91264" cy="39604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Региональный ресурсный центр по формированию культуры здорового и безопасного образа жизни как площадка распространения инновационного опыта в ОУ Ярославской области</a:t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807368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Рощина Г. О., к.п.н., заведующая КУиСЗ УОП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9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9389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Эффекты деятельности РРЦ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Сформирована сеть школ, содействующих  укреплению здоровья детей, где осуществляется комплексная работа педагогов и медиков по вопросам обучения здоровью.</a:t>
            </a:r>
          </a:p>
          <a:p>
            <a:r>
              <a:rPr lang="ru-RU" dirty="0" smtClean="0"/>
              <a:t>Проводится разработка и внедрение методических рекомендаций по развитию системы физического воспитания и спорта в регионе и повышения требований к организации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среды в ОУ.</a:t>
            </a:r>
          </a:p>
          <a:p>
            <a:r>
              <a:rPr lang="ru-RU" dirty="0" smtClean="0"/>
              <a:t>Повышение внимания педагогов к вопросам сохранения и укрепления здоровья обучающихся.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Олимпийский стадион 2014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0" name="Picture 2" descr="C:\Users\123\Desktop\1251644298_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4282" y="1214422"/>
            <a:ext cx="877978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123\Desktop\22a67090d8906129bb865c7c61d369e1_bi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123\Desktop\full-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6"/>
            <a:ext cx="8726190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23\Desktop\centre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47625"/>
            <a:ext cx="9015413" cy="6761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23\Desktop\soch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8826"/>
            <a:ext cx="8643998" cy="6506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23\Desktop\2532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14356"/>
            <a:ext cx="8131440" cy="4570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23\Desktop\23.07.09_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79500"/>
            <a:ext cx="8382000" cy="469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23\Desktop\x_170c1c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8564" y="1571612"/>
            <a:ext cx="6248145" cy="4468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РРЦ по формированию культуры ЗОЖ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Рассредоточенный образовательный ресурс, включающий  в свою деятельность:</a:t>
            </a:r>
          </a:p>
          <a:p>
            <a:pPr algn="just">
              <a:buNone/>
            </a:pPr>
            <a:r>
              <a:rPr lang="ru-RU" dirty="0" smtClean="0"/>
              <a:t>- наиболее  мотивированных, подготовленных участников образовательного процесса (ОУ, педагоги, руководители – «точек роста») готовых внедрять апробированные и разрабатывать свои инновационные технологии, методы, формы </a:t>
            </a:r>
            <a:r>
              <a:rPr lang="ru-RU" dirty="0" err="1" smtClean="0"/>
              <a:t>здоровьесберегающей</a:t>
            </a:r>
            <a:r>
              <a:rPr lang="ru-RU" dirty="0" smtClean="0"/>
              <a:t>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создания РРЦ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Координация деятельности ОУ, педагогов  ЯО по выявлению, апробации, внедрению и распространению новых методов, форм, средств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Ориентиры деятельности РРЦ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«Наша новая школа»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Инициативы государства (МО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СанПИНы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3-час ФК, паспорт здоровья, модернизация столовых, лицензирование медицинской деятельности, адаптивная ФК, олимпийское образование и т.д.)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Инициативы правительства ЯО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(ГТО-ВФСК)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Инициативы ДО ЯО 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удовлетворенности педагогов, руководителей, родителей, обучающихся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деятельностью в ОУ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214314"/>
          </a:xfrm>
        </p:spPr>
        <p:txBody>
          <a:bodyPr>
            <a:normAutofit fontScale="90000"/>
          </a:bodyPr>
          <a:lstStyle/>
          <a:p>
            <a:endParaRPr lang="ru-RU" sz="3600" dirty="0" smtClean="0">
              <a:solidFill>
                <a:schemeClr val="bg1"/>
              </a:solidFill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7143750" y="4572000"/>
            <a:ext cx="1819275" cy="2119313"/>
            <a:chOff x="3662629" y="2524201"/>
            <a:chExt cx="1818742" cy="2119245"/>
          </a:xfrm>
        </p:grpSpPr>
        <p:pic>
          <p:nvPicPr>
            <p:cNvPr id="4119" name="Picture 5" descr="C:\Program Files\Microsoft Office\MEDIA\CAGCAT10\j0205462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62629" y="2524201"/>
              <a:ext cx="1818742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3786182" y="3997115"/>
              <a:ext cx="1534266" cy="646331"/>
            </a:xfrm>
            <a:prstGeom prst="rect">
              <a:avLst/>
            </a:prstGeom>
            <a:noFill/>
          </p:spPr>
          <p:txBody>
            <a:bodyPr spcFirstLastPara="1" wrap="none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charset="0"/>
                  <a:cs typeface="Arial" charset="0"/>
                </a:rPr>
                <a:t>школа</a:t>
              </a:r>
            </a:p>
          </p:txBody>
        </p:sp>
      </p:grp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0" y="4500563"/>
            <a:ext cx="1819275" cy="2119312"/>
            <a:chOff x="3662629" y="2524201"/>
            <a:chExt cx="1818742" cy="2119245"/>
          </a:xfrm>
        </p:grpSpPr>
        <p:pic>
          <p:nvPicPr>
            <p:cNvPr id="4117" name="Picture 5" descr="C:\Program Files\Microsoft Office\MEDIA\CAGCAT10\j0205462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62629" y="2524201"/>
              <a:ext cx="1818742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786182" y="3997115"/>
              <a:ext cx="1534266" cy="646331"/>
            </a:xfrm>
            <a:prstGeom prst="rect">
              <a:avLst/>
            </a:prstGeom>
            <a:noFill/>
          </p:spPr>
          <p:txBody>
            <a:bodyPr spcFirstLastPara="1" wrap="none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charset="0"/>
                  <a:cs typeface="Arial" charset="0"/>
                </a:rPr>
                <a:t>школа</a:t>
              </a:r>
            </a:p>
          </p:txBody>
        </p:sp>
      </p:grp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571500" y="1428750"/>
            <a:ext cx="1819275" cy="2119313"/>
            <a:chOff x="3662629" y="2524201"/>
            <a:chExt cx="1818742" cy="2119245"/>
          </a:xfrm>
        </p:grpSpPr>
        <p:pic>
          <p:nvPicPr>
            <p:cNvPr id="4115" name="Picture 5" descr="C:\Program Files\Microsoft Office\MEDIA\CAGCAT10\j0205462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62629" y="2524201"/>
              <a:ext cx="1818742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Прямоугольник 18"/>
            <p:cNvSpPr/>
            <p:nvPr/>
          </p:nvSpPr>
          <p:spPr>
            <a:xfrm>
              <a:off x="3786182" y="3997115"/>
              <a:ext cx="1534266" cy="646331"/>
            </a:xfrm>
            <a:prstGeom prst="rect">
              <a:avLst/>
            </a:prstGeom>
            <a:noFill/>
          </p:spPr>
          <p:txBody>
            <a:bodyPr spcFirstLastPara="1" wrap="none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charset="0"/>
                  <a:cs typeface="Arial" charset="0"/>
                </a:rPr>
                <a:t>школа</a:t>
              </a:r>
            </a:p>
          </p:txBody>
        </p:sp>
      </p:grpSp>
      <p:grpSp>
        <p:nvGrpSpPr>
          <p:cNvPr id="5" name="Группа 19"/>
          <p:cNvGrpSpPr>
            <a:grpSpLocks/>
          </p:cNvGrpSpPr>
          <p:nvPr/>
        </p:nvGrpSpPr>
        <p:grpSpPr bwMode="auto">
          <a:xfrm>
            <a:off x="7143750" y="1500188"/>
            <a:ext cx="1819275" cy="2119312"/>
            <a:chOff x="3662629" y="2524201"/>
            <a:chExt cx="1818742" cy="2119245"/>
          </a:xfrm>
        </p:grpSpPr>
        <p:pic>
          <p:nvPicPr>
            <p:cNvPr id="4113" name="Picture 5" descr="C:\Program Files\Microsoft Office\MEDIA\CAGCAT10\j0205462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62629" y="2524201"/>
              <a:ext cx="1818742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Прямоугольник 21"/>
            <p:cNvSpPr/>
            <p:nvPr/>
          </p:nvSpPr>
          <p:spPr>
            <a:xfrm>
              <a:off x="3786182" y="3997115"/>
              <a:ext cx="1534266" cy="646331"/>
            </a:xfrm>
            <a:prstGeom prst="rect">
              <a:avLst/>
            </a:prstGeom>
            <a:noFill/>
          </p:spPr>
          <p:txBody>
            <a:bodyPr spcFirstLastPara="1" wrap="none">
              <a:prstTxWarp prst="textArchUp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ru-RU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charset="0"/>
                  <a:cs typeface="Arial" charset="0"/>
                </a:rPr>
                <a:t>школа</a:t>
              </a:r>
            </a:p>
          </p:txBody>
        </p:sp>
      </p:grpSp>
      <p:pic>
        <p:nvPicPr>
          <p:cNvPr id="20" name="Picture 2" descr="http://www.iro.yar.ru/fileadmin/iro/shabl/images/iro__1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2214554"/>
            <a:ext cx="4214842" cy="3071834"/>
          </a:xfrm>
          <a:prstGeom prst="rect">
            <a:avLst/>
          </a:prstGeom>
          <a:noFill/>
        </p:spPr>
      </p:pic>
      <p:grpSp>
        <p:nvGrpSpPr>
          <p:cNvPr id="6" name="Группа 32"/>
          <p:cNvGrpSpPr>
            <a:grpSpLocks/>
          </p:cNvGrpSpPr>
          <p:nvPr/>
        </p:nvGrpSpPr>
        <p:grpSpPr bwMode="auto">
          <a:xfrm>
            <a:off x="71438" y="1285875"/>
            <a:ext cx="6000750" cy="3643313"/>
            <a:chOff x="71406" y="1285860"/>
            <a:chExt cx="6000792" cy="3643338"/>
          </a:xfrm>
        </p:grpSpPr>
        <p:sp>
          <p:nvSpPr>
            <p:cNvPr id="31" name="Овал 30"/>
            <p:cNvSpPr/>
            <p:nvPr/>
          </p:nvSpPr>
          <p:spPr>
            <a:xfrm>
              <a:off x="71406" y="1285860"/>
              <a:ext cx="6000792" cy="3643338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12" name="TextBox 31"/>
            <p:cNvSpPr txBox="1">
              <a:spLocks noChangeArrowheads="1"/>
            </p:cNvSpPr>
            <p:nvPr/>
          </p:nvSpPr>
          <p:spPr bwMode="auto">
            <a:xfrm>
              <a:off x="3714737" y="3714754"/>
              <a:ext cx="2143155" cy="369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5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643446"/>
            <a:ext cx="185738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86182" y="4786322"/>
            <a:ext cx="2143140" cy="64294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РЦ - Н</a:t>
            </a: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М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Ц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7" name="Группа 36"/>
          <p:cNvGrpSpPr>
            <a:grpSpLocks/>
          </p:cNvGrpSpPr>
          <p:nvPr/>
        </p:nvGrpSpPr>
        <p:grpSpPr bwMode="auto">
          <a:xfrm>
            <a:off x="857224" y="1071546"/>
            <a:ext cx="7586495" cy="6555174"/>
            <a:chOff x="2084681" y="492925"/>
            <a:chExt cx="2783091" cy="8532392"/>
          </a:xfrm>
        </p:grpSpPr>
        <p:sp>
          <p:nvSpPr>
            <p:cNvPr id="24" name="Выноска с четырьмя стрелками 23"/>
            <p:cNvSpPr/>
            <p:nvPr/>
          </p:nvSpPr>
          <p:spPr>
            <a:xfrm rot="2808718">
              <a:off x="-789969" y="3367575"/>
              <a:ext cx="8532392" cy="2783091"/>
            </a:xfrm>
            <a:prstGeom prst="quad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TextBox 35"/>
            <p:cNvSpPr txBox="1">
              <a:spLocks noChangeArrowheads="1"/>
            </p:cNvSpPr>
            <p:nvPr/>
          </p:nvSpPr>
          <p:spPr bwMode="auto">
            <a:xfrm>
              <a:off x="2668142" y="3230958"/>
              <a:ext cx="1606064" cy="201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  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РЦ: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Координация </a:t>
              </a:r>
              <a:r>
                <a:rPr lang="ru-RU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деятельности учреждений</a:t>
              </a:r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,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реализующих </a:t>
              </a:r>
              <a:r>
                <a:rPr lang="ru-RU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одно инновационное </a:t>
              </a:r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направление </a:t>
              </a:r>
            </a:p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здоровьесбережение</a:t>
              </a:r>
              <a:r>
                <a:rPr lang="ru-RU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Стрелка вправо с вырезом 25"/>
          <p:cNvSpPr/>
          <p:nvPr/>
        </p:nvSpPr>
        <p:spPr>
          <a:xfrm rot="1970013">
            <a:off x="5432062" y="3887917"/>
            <a:ext cx="3013069" cy="2197100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</a:t>
            </a:r>
          </a:p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инновационного потенциала ОУ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право с вырезом 26"/>
          <p:cNvSpPr/>
          <p:nvPr/>
        </p:nvSpPr>
        <p:spPr>
          <a:xfrm rot="1970013">
            <a:off x="-270485" y="2838163"/>
            <a:ext cx="3111799" cy="2079608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Помощь ОУ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оформлении</a:t>
            </a:r>
          </a:p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инновационного продукта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одержимое 4" descr="организация дессиминация инновационного продукта (стажировочная  площедка)&#10;"/>
          <p:cNvSpPr txBox="1">
            <a:spLocks/>
          </p:cNvSpPr>
          <p:nvPr/>
        </p:nvSpPr>
        <p:spPr>
          <a:xfrm>
            <a:off x="142844" y="5072074"/>
            <a:ext cx="3929090" cy="1785926"/>
          </a:xfrm>
          <a:prstGeom prst="notchedRightArrow">
            <a:avLst>
              <a:gd name="adj1" fmla="val 50000"/>
              <a:gd name="adj2" fmla="val 47574"/>
            </a:avLst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  <a:scene3d>
              <a:camera prst="orthographicFront">
                <a:rot lat="0" lon="0" rev="21299999"/>
              </a:camera>
              <a:lightRig rig="threePt" dir="t"/>
            </a:scene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дессиминации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инновационного продукта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стажировочная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площадка)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одержимое 5"/>
          <p:cNvSpPr txBox="1">
            <a:spLocks/>
          </p:cNvSpPr>
          <p:nvPr/>
        </p:nvSpPr>
        <p:spPr>
          <a:xfrm>
            <a:off x="0" y="1571612"/>
            <a:ext cx="8643966" cy="1143008"/>
          </a:xfrm>
          <a:prstGeom prst="leftRightArrow">
            <a:avLst>
              <a:gd name="adj1" fmla="val 50000"/>
              <a:gd name="adj2" fmla="val 59938"/>
            </a:avLst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Организация совместной деятельности инновационных ОУ по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одержимое 3"/>
          <p:cNvSpPr txBox="1">
            <a:spLocks/>
          </p:cNvSpPr>
          <p:nvPr/>
        </p:nvSpPr>
        <p:spPr>
          <a:xfrm>
            <a:off x="0" y="714356"/>
            <a:ext cx="8643966" cy="928694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педагогического мышления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Двойная стрелка влево/вправо 35"/>
          <p:cNvSpPr/>
          <p:nvPr/>
        </p:nvSpPr>
        <p:spPr>
          <a:xfrm>
            <a:off x="0" y="0"/>
            <a:ext cx="8715404" cy="1142984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Проектирование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здоровьеформирующего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образовательного пространства в Ярославской области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09600"/>
            <a:ext cx="710091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Категории специалистов, участвующих в деятельности РЦ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Рисунок SmartArt 6"/>
          <p:cNvGraphicFramePr>
            <a:graphicFrameLocks noGrp="1"/>
          </p:cNvGraphicFramePr>
          <p:nvPr>
            <p:ph type="dgm" idx="1"/>
          </p:nvPr>
        </p:nvGraphicFramePr>
        <p:xfrm>
          <a:off x="1214414" y="1981200"/>
          <a:ext cx="7000924" cy="4019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http://www.iro.yar.ru/fileadmin/iro/shabl/images/iro__1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57232"/>
            <a:ext cx="1285884" cy="1285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643050"/>
            <a:ext cx="6900882" cy="24288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ресурсного пространства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iro.yar.ru/fileadmin/iro/shabl/images/iro__1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1285884" cy="1285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14282" y="285728"/>
            <a:ext cx="7929618" cy="8572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115328" cy="6215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ЯО, 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ЗиФ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ЯО, Агентства ЯО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Заказчики</a:t>
            </a:r>
            <a:endParaRPr lang="ru-RU" sz="2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3857628"/>
            <a:ext cx="7143800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Потребители                                                                                                   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инновационного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опыта (ОУ, педагоги)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Носители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инновационного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опыта (ОУ, Педагоги)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214554"/>
            <a:ext cx="2928958" cy="13430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РИП, МИП, Базовые школы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43306" y="1714488"/>
            <a:ext cx="1357322" cy="20002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ИРО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-РЦ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143116"/>
            <a:ext cx="3143272" cy="13430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</a:pPr>
            <a:r>
              <a:rPr lang="ru-RU" sz="1600" b="1" dirty="0" smtClean="0">
                <a:solidFill>
                  <a:schemeClr val="tx1"/>
                </a:solidFill>
                <a:latin typeface="Bodoni MT Black" pitchFamily="18" charset="0"/>
              </a:rPr>
              <a:t>Научные педагогические работники ОУ ЯО и других регионов; высококлассные специалисты из других областей знаний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85728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ГЗ, ТЗ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785918" y="1142984"/>
            <a:ext cx="1914532" cy="11287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357290" y="3286124"/>
            <a:ext cx="2357454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929190" y="271462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00628" y="3071810"/>
            <a:ext cx="1143008" cy="785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Соединительная линия уступом 40"/>
          <p:cNvCxnSpPr/>
          <p:nvPr/>
        </p:nvCxnSpPr>
        <p:spPr>
          <a:xfrm>
            <a:off x="1785918" y="3857628"/>
            <a:ext cx="2857520" cy="200026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9" idx="1"/>
          </p:cNvCxnSpPr>
          <p:nvPr/>
        </p:nvCxnSpPr>
        <p:spPr>
          <a:xfrm rot="16200000" flipH="1">
            <a:off x="3357554" y="2428868"/>
            <a:ext cx="285752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авая фигурная скобка 53"/>
          <p:cNvSpPr/>
          <p:nvPr/>
        </p:nvSpPr>
        <p:spPr>
          <a:xfrm>
            <a:off x="8286776" y="357166"/>
            <a:ext cx="857224" cy="55721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Заказчики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642</TotalTime>
  <Words>655</Words>
  <Application>Microsoft Office PowerPoint</Application>
  <PresentationFormat>Экран (4:3)</PresentationFormat>
  <Paragraphs>120</Paragraphs>
  <Slides>28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           ГОАУ ЯО «Институт развития образования» Кафедра укрепления и сохранения здоровья УОП  Инновационная деятельность в сфере здоровьесбережения в образовательном учреждении </vt:lpstr>
      <vt:lpstr>Региональный ресурсный центр по формированию культуры здорового и безопасного образа жизни как площадка распространения инновационного опыта в ОУ Ярославской области </vt:lpstr>
      <vt:lpstr> РРЦ по формированию культуры ЗОЖ</vt:lpstr>
      <vt:lpstr>Цель создания РРЦ</vt:lpstr>
      <vt:lpstr>Ориентиры деятельности РРЦ </vt:lpstr>
      <vt:lpstr>Презентация PowerPoint</vt:lpstr>
      <vt:lpstr>Категории специалистов, участвующих в деятельности РЦ</vt:lpstr>
      <vt:lpstr>Формирование ресурсного пространства</vt:lpstr>
      <vt:lpstr>  ДО ЯО, Д ЗиФ ЯО, Агентства ЯО         Заказчики</vt:lpstr>
      <vt:lpstr>Презентация PowerPoint</vt:lpstr>
      <vt:lpstr> Мониторинг удовлетворенности педагогов, руководителей, родителей, обучающихся здоровьесберегающей деятельностью в ОУ (ФГБНУ «Центр исследования проблем воспитания, формирования  здорового образа жизни, профилактики наркомании,  социально-педагогической поддержки детей  и молодежи»),  </vt:lpstr>
      <vt:lpstr>Удовлетворенность</vt:lpstr>
      <vt:lpstr>Презентация PowerPoint</vt:lpstr>
      <vt:lpstr>Презентация PowerPoint</vt:lpstr>
      <vt:lpstr>Презентация PowerPoint</vt:lpstr>
      <vt:lpstr>Направления деятельности</vt:lpstr>
      <vt:lpstr>Презентация PowerPoint</vt:lpstr>
      <vt:lpstr>Презентация PowerPoint</vt:lpstr>
      <vt:lpstr>Направления работы на 2014 год</vt:lpstr>
      <vt:lpstr>Эффекты деятельности РРЦ</vt:lpstr>
      <vt:lpstr>Олимпийский стадион 2014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Галина Овсеповна Рощина</cp:lastModifiedBy>
  <cp:revision>52</cp:revision>
  <dcterms:created xsi:type="dcterms:W3CDTF">2011-05-13T16:27:00Z</dcterms:created>
  <dcterms:modified xsi:type="dcterms:W3CDTF">2013-12-02T07:43:57Z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1091956</vt:lpwstr>
  </property>
  <property fmtid="{D5CDD505-2E9C-101B-9397-08002B2CF9AE}" pid="3" name="NXPowerLiteVersion">
    <vt:lpwstr>D4.1.4</vt:lpwstr>
  </property>
</Properties>
</file>