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6" r:id="rId3"/>
    <p:sldId id="267" r:id="rId4"/>
    <p:sldId id="268" r:id="rId5"/>
    <p:sldId id="275" r:id="rId6"/>
    <p:sldId id="274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59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mk-garmoniya.ru/ooprogrammy/duh_nrav.pdf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hyperlink" Target="http://umk-garmoniya.ru/kultura/metod/met-odnkr_4_5.pdf" TargetMode="External"/><Relationship Id="rId9" Type="http://schemas.openxmlformats.org/officeDocument/2006/relationships/hyperlink" Target="http://umk-garmoniya.ru/e_resources/kultura_4_5_kl/index.ph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http://www.prosv.ru/umk/ork/info.aspx?ob_no=20320" TargetMode="External"/><Relationship Id="rId3" Type="http://schemas.openxmlformats.org/officeDocument/2006/relationships/hyperlink" Target="http://www.prosv.ru/umk/ork/info.aspx?ob_no=20324" TargetMode="External"/><Relationship Id="rId7" Type="http://schemas.openxmlformats.org/officeDocument/2006/relationships/hyperlink" Target="http://www.prosv.ru/umk/ork/info.aspx?ob_no=20323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hyperlink" Target="http://www.prosv.ru/umk/ork/info.aspx?ob_no=20325" TargetMode="External"/><Relationship Id="rId5" Type="http://schemas.openxmlformats.org/officeDocument/2006/relationships/hyperlink" Target="http://www.prosv.ru/umk/ork/info.aspx?ob_no=20322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www.prosv.ru/umk/ork/info.aspx?ob_no=20321" TargetMode="External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://&#1088;&#1091;&#1089;&#1089;&#1082;&#1086;&#1077;-&#1089;&#1083;&#1086;&#1074;&#1086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f.ru/ENode50" TargetMode="External"/><Relationship Id="rId7" Type="http://schemas.openxmlformats.org/officeDocument/2006/relationships/hyperlink" Target="http://www.prosv.ru/umk/ork/default.aspx" TargetMode="External"/><Relationship Id="rId2" Type="http://schemas.openxmlformats.org/officeDocument/2006/relationships/hyperlink" Target="http://www.orkce.org/method-cabinet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ofa.ru/catnews/dl/primary/odnk/" TargetMode="External"/><Relationship Id="rId5" Type="http://schemas.openxmlformats.org/officeDocument/2006/relationships/hyperlink" Target="http://&#1088;&#1091;&#1089;&#1089;&#1082;&#1086;&#1077;-&#1089;&#1083;&#1086;&#1074;&#1086;.&#1088;&#1092;/methodical/programs/" TargetMode="External"/><Relationship Id="rId4" Type="http://schemas.openxmlformats.org/officeDocument/2006/relationships/hyperlink" Target="http://www.ass21vek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4;&#1080;&#1085;&#1086;&#1073;&#1088;&#1085;&#1072;&#1091;&#1082;&#1080;.&#1088;&#1092;/&#1085;&#1086;&#1074;&#1086;&#1089;&#1090;&#1080;/4136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0;&#1085;&#1086;&#1073;&#1088;&#1085;&#1072;&#1091;&#1082;&#1080;.&#1088;&#1092;/&#1085;&#1086;&#1074;&#1086;&#1089;&#1090;&#1080;/4136" TargetMode="External"/><Relationship Id="rId3" Type="http://schemas.openxmlformats.org/officeDocument/2006/relationships/hyperlink" Target="http://www.zakonrf.info/zakon-ob-obrazovanii-v-rf/" TargetMode="External"/><Relationship Id="rId7" Type="http://schemas.openxmlformats.org/officeDocument/2006/relationships/hyperlink" Target="http://www.edu.ru/dbmon/mo/Data/d_12/m1060.html" TargetMode="External"/><Relationship Id="rId2" Type="http://schemas.openxmlformats.org/officeDocument/2006/relationships/hyperlink" Target="http://www.zakonrf.info/konstituc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ru/db-mon/mo/Data/d_12/m74.html" TargetMode="External"/><Relationship Id="rId5" Type="http://schemas.openxmlformats.org/officeDocument/2006/relationships/hyperlink" Target="http://www.edu.ru/db-mon/mo/Data/d_12/m69.html" TargetMode="External"/><Relationship Id="rId4" Type="http://schemas.openxmlformats.org/officeDocument/2006/relationships/hyperlink" Target="http://standart.edu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4;&#1080;&#1085;&#1086;&#1073;&#1088;&#1085;&#1072;&#1091;&#1082;&#1080;.&#1088;&#1092;/&#1085;&#1086;&#1074;&#1086;&#1089;&#1090;&#1080;/413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www.drofa.ru/for-users/teacher/ritm/programs/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www.drofa.ru/for-users/teacher/ritm/programs/#TB_inline?height=200&amp;width=450&amp;inlineId=dl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vgf.ru/glavnaja.aspx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Преподавание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учебных предметов предметной области «Основы духовно-нравственной культуры народов России» в 4–5 классах общеобразовательных учреждений Ярославской области в 2014-2015 учебном году.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Харитонова Л.А. – старший преподаватель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кафедры гуманитарных дисциплин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ГОАУ ЯО «Институт развития образования»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910"/>
            <a:ext cx="9763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20910"/>
            <a:ext cx="8465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Государственное образовательное</a:t>
            </a:r>
            <a:r>
              <a:rPr lang="en-US" altLang="ru-RU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автономное учреждение Ярославской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6074"/>
            <a:ext cx="2520280" cy="119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499" y="1268760"/>
            <a:ext cx="481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СИСТЕМА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"ГАРМОНИЯ" 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начальной школы</a:t>
            </a: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://umk-garmoniya.ru/kultura/images/duh-nrav-5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19" y="2036876"/>
            <a:ext cx="1846336" cy="24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mk-garmoniya.ru/kultura/images/met_duh-nrav_4_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52985"/>
            <a:ext cx="1814600" cy="23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umk-garmoniya.ru/kultura/images/prog_duh-nrav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19210"/>
            <a:ext cx="1733730" cy="225384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mk-garmoniya.ru/kultura/images/duh-nrav-4k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2" y="2036879"/>
            <a:ext cx="1846334" cy="24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33879" y="326074"/>
            <a:ext cx="5366277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Издательство "Ассоциация XXI век"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080" y="4762662"/>
            <a:ext cx="2621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9"/>
              </a:rPr>
              <a:t>Электронные </a:t>
            </a:r>
            <a:endParaRPr lang="ru-RU" sz="1600" b="1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образовательные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9"/>
              </a:rPr>
              <a:t>ресурсы </a:t>
            </a:r>
            <a:endParaRPr lang="ru-RU" sz="1600" b="1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9"/>
              </a:rPr>
              <a:t>класс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63504" y="4409331"/>
            <a:ext cx="5578530" cy="138499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перечне учебников 2014-2015 гг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 разделе «Учебники, рекомендуемые к использованию при реализации части основной образовательной программы,  формируемой участниками образовательных отношений»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 1 учебник издательства 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издательства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«Ассоциация </a:t>
            </a:r>
            <a:r>
              <a:rPr lang="en-US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века» «Основы </a:t>
            </a:r>
            <a:r>
              <a:rPr lang="ru-RU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духовно-нравственной культуры народов России»  для 5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класса.</a:t>
            </a:r>
            <a:endParaRPr lang="ru-RU" sz="1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27360"/>
            <a:ext cx="6308328" cy="86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4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88640"/>
            <a:ext cx="4554837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"Издательство "Просвещение"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www.prosv.ru/Attachment.aspx?Id=9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" y="19472"/>
            <a:ext cx="3212356" cy="12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Основы светской этики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" y="1352177"/>
            <a:ext cx="1751756" cy="23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Основы мировых религиозных культур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64270"/>
            <a:ext cx="1790253" cy="23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Основы православной культуры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4270"/>
            <a:ext cx="1758217" cy="23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Основы исламской культуры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22" y="1371745"/>
            <a:ext cx="1775909" cy="23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Основы иудейской культуры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34" y="3822098"/>
            <a:ext cx="1769715" cy="23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Основы буддийской культуры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91927"/>
            <a:ext cx="174355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691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Учебник издательства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«Просвещение»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«Основы духовно-нравственной культуры народов России»  для 5 класса в перечне учебников 2014-2015 гг. отсутствует </a:t>
            </a:r>
          </a:p>
        </p:txBody>
      </p:sp>
    </p:spTree>
    <p:extLst>
      <p:ext uri="{BB962C8B-B14F-4D97-AF65-F5344CB8AC3E}">
        <p14:creationId xmlns:p14="http://schemas.microsoft.com/office/powerpoint/2010/main" val="61501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74826"/>
              </p:ext>
            </p:extLst>
          </p:nvPr>
        </p:nvGraphicFramePr>
        <p:xfrm>
          <a:off x="395536" y="332657"/>
          <a:ext cx="6962467" cy="792087"/>
        </p:xfrm>
        <a:graphic>
          <a:graphicData uri="http://schemas.openxmlformats.org/drawingml/2006/table">
            <a:tbl>
              <a:tblPr firstRow="1" firstCol="1" bandRow="1"/>
              <a:tblGrid>
                <a:gridCol w="1515738"/>
                <a:gridCol w="3236790"/>
                <a:gridCol w="432048"/>
                <a:gridCol w="1777891"/>
              </a:tblGrid>
              <a:tr h="79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Саплина Е.В., Саплин А.И.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Основы духовно-нравственной культуры народов России. Основы религиозных культур и светской этики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ООО "Издательство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Астрель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82883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Учебник издательства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«Основы духовно-нравственной культуры народов России»  для 5 класса в перечне учебников 2014-2015 гг. отсутствует </a:t>
            </a:r>
          </a:p>
        </p:txBody>
      </p:sp>
    </p:spTree>
    <p:extLst>
      <p:ext uri="{BB962C8B-B14F-4D97-AF65-F5344CB8AC3E}">
        <p14:creationId xmlns:p14="http://schemas.microsoft.com/office/powerpoint/2010/main" val="350107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русское-слово.рф/include/bx_logo.png">
            <a:hlinkClick r:id="rId2" tooltip="На главную страницу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0" y="153705"/>
            <a:ext cx="876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9992" y="18083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Издательство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«РУССКОЕ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СЛОВО»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49349"/>
              </p:ext>
            </p:extLst>
          </p:nvPr>
        </p:nvGraphicFramePr>
        <p:xfrm>
          <a:off x="190610" y="2667546"/>
          <a:ext cx="6330032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097"/>
                <a:gridCol w="3646180"/>
                <a:gridCol w="756755"/>
              </a:tblGrid>
              <a:tr h="65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Сахаров А.Н.,</a:t>
                      </a:r>
                      <a:b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Кочегаров К.А.</a:t>
                      </a:r>
                      <a:b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 ред. Сахарова А.Н.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религиозных культур и светской этики. Основы религиозных культур народов России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4/34 ч.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3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Студеникин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М.Т.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религиозных культур и светской этики. Основы светской этики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4/34 ч.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3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Бородина А.В.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4/34 ч.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08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Янушкявичене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О.Л.,</a:t>
                      </a:r>
                      <a:b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Васечко Ю.С., </a:t>
                      </a:r>
                      <a:b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протоиерей Виктор Дорофеев, </a:t>
                      </a:r>
                      <a:b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Яшина О.Н.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религиозных культур и светской этики. Основы православной культуры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4/34 ч.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32" y="692696"/>
            <a:ext cx="1241662" cy="1873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28" y="692696"/>
            <a:ext cx="1289456" cy="1886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45" y="716691"/>
            <a:ext cx="1239394" cy="1866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16691"/>
            <a:ext cx="1300570" cy="1950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0232" y="1412776"/>
            <a:ext cx="2376264" cy="332398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перечне учебников 2014-2015 гг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 разделе «Учебники, рекомендуемые к использованию при реализации части основной образовательной программы,  формируемой участниками образовательных отношений»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представлено 2 учебника </a:t>
            </a:r>
            <a:r>
              <a:rPr lang="ru-RU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издательства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«Русское слово» </a:t>
            </a:r>
            <a:r>
              <a:rPr lang="ru-RU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«Основы духовно-нравственной культуры народов России»  для 5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класса.</a:t>
            </a:r>
            <a:endParaRPr lang="ru-RU" sz="1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88" y="4869160"/>
            <a:ext cx="5692452" cy="180454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0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04003"/>
              </p:ext>
            </p:extLst>
          </p:nvPr>
        </p:nvGraphicFramePr>
        <p:xfrm>
          <a:off x="179512" y="5157192"/>
          <a:ext cx="8568953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110"/>
                <a:gridCol w="4024363"/>
                <a:gridCol w="671239"/>
                <a:gridCol w="2160241"/>
              </a:tblGrid>
              <a:tr h="428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Шевченко Л.Л.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религиозных культур и светской этики. Основы православной культуры. 4 класс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"Центр поддержки культурно-исторических традиций Отечества"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Шевченко Л.Л.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религиозных культур и светской этики. Основы православной культуры. 4-5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4 - 5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"Центр поддержки культурно-исторических традиций Отечества"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://www.trad-center.ru/IMAGES/na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9" y="188757"/>
            <a:ext cx="56197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www.trad-center.ru/IMAGES/panor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2076"/>
            <a:ext cx="6696744" cy="32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542923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Л.Л</a:t>
            </a:r>
            <a:r>
              <a:rPr lang="ru-RU" sz="1600" dirty="0">
                <a:solidFill>
                  <a:prstClr val="black"/>
                </a:solidFill>
              </a:rPr>
              <a:t>. Шевченко. Учебно-методические комплекты "Православная культура"</a:t>
            </a:r>
          </a:p>
        </p:txBody>
      </p:sp>
      <p:pic>
        <p:nvPicPr>
          <p:cNvPr id="9217" name="Picture 1" descr="http://www.trad-center.ru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61" y="44972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581128"/>
            <a:ext cx="82089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Учебник издательства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Основы духовно-нравственной культуры народов России»  для 5 класса в перечне учебников 2014-2015 гг.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 </a:t>
            </a:r>
            <a:endParaRPr lang="ru-RU" sz="1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04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89844"/>
            <a:ext cx="7920880" cy="34778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На сайте ОРКСЭ (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http://www.orkce.org/method-cabinet.htm</a:t>
            </a:r>
            <a:r>
              <a:rPr lang="ru-RU" sz="2000" dirty="0">
                <a:latin typeface="Times New Roman"/>
                <a:ea typeface="Times New Roman"/>
              </a:rPr>
              <a:t>) размещены методические пособия по преподаванию всех модулей.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Методические рекомендации по использованию учебников к модулям ОРКСЭ размещены на сайтах издательств: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</a:t>
            </a:r>
            <a:r>
              <a:rPr lang="ru-RU" sz="2000" dirty="0" err="1">
                <a:latin typeface="Times New Roman"/>
                <a:ea typeface="Times New Roman"/>
              </a:rPr>
              <a:t>Вентана</a:t>
            </a:r>
            <a:r>
              <a:rPr lang="ru-RU" sz="2000" dirty="0">
                <a:latin typeface="Times New Roman"/>
                <a:ea typeface="Times New Roman"/>
              </a:rPr>
              <a:t>-Граф - 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http://www.vgf.ru/ENode50</a:t>
            </a:r>
            <a:r>
              <a:rPr lang="ru-RU" sz="2000" dirty="0"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Ассоциация XXI век -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http://www.ass21vek.ru/</a:t>
            </a:r>
            <a:r>
              <a:rPr lang="ru-RU" sz="2000" dirty="0"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Русское слово-учебник  -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http://русское-слово.рф/methodical/programs/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Электронные приложения к учебникам предлагаются издательствами: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Дрофа -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6"/>
              </a:rPr>
              <a:t>http://www.drofa.ru/catnews/dl/primary/odnk/</a:t>
            </a:r>
            <a:r>
              <a:rPr lang="ru-RU" sz="2000" dirty="0"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Просвещение -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7"/>
              </a:rPr>
              <a:t>http://www.prosv.ru/umk/ork/default.aspx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18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</a:rPr>
              <a:t>II.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Преподавание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учебного предмета «Основы духовно-нравственной культуры народов России» в 5-х классах основной школы.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71296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Приказ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Минобнауки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от 31 марта 2014 г.  № 253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://минобрнауки.рф/новости/4136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Письмо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Департамента государственной политики в сфере общего образования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Минобрнауки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России от 29 апреля 2014 г. № 08-548 «О федеральном перечне учебников»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Письмо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Департамента образования Ярославской области от 14.05.2014 г. № 1172/01-10 «Об использовании учебников»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25144"/>
            <a:ext cx="83529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Учебный предмет «Основы духовно-нравственной культуры народов России» преподается в 5 классах основной школы в объеме 17 учебных часов в первом полугодии.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5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848872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осуществляющие образовательную деятельность по основным образовательным программам, вправе в течение пяти лет использовать в образовательной деятельности учебники, приобретенные  до вступления в силу Приказа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№ 253 от 31 марта 2014 г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относится только к учебникам федеральных перечней, рекомендованных (допущенных) к использованию в образовательном процессе в общеобразовательных учреждениях в 2013/14 учебном году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7964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Департамент образования Ярославской области в письме «Об использовании учебников» от 14.05.2014 г. № 1172/01-10 указывает, что при наличии в школьной библиотеке необходимого количества учебников для 1-4 классов образовательные организации могут использовать для преподавания модулей ОРКСЭ учебники «Школа 2100».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174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952" y="2815386"/>
            <a:ext cx="8277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помощь учителю разработаны учебно-методические рекомендации «Духовная культура в культурно-историческом пространстве Ярославского края» (Харитонова Л.А.). Рекомендации предназначены для учителей, преподающих курсы духовно-нравственного содержания, для проведения учебных занятий в рамках учебных предметов «Основы религиозных культур и светской этики», «Основы духовно-нравственной культуры народов России», как дополнительный материал в базовом и профильном обучении истории России, для факультативов, </a:t>
            </a:r>
            <a:r>
              <a:rPr lang="ru-RU" sz="2000" dirty="0" err="1">
                <a:latin typeface="Times New Roman"/>
                <a:ea typeface="Times New Roman"/>
              </a:rPr>
              <a:t>предпрофильных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курсов по выбору, </a:t>
            </a:r>
            <a:r>
              <a:rPr lang="ru-RU" sz="2000" dirty="0">
                <a:latin typeface="Times New Roman"/>
                <a:ea typeface="Times New Roman"/>
              </a:rPr>
              <a:t>учебных занятий  в рамках </a:t>
            </a:r>
            <a:r>
              <a:rPr lang="ru-RU" sz="2000" dirty="0" smtClean="0">
                <a:latin typeface="Times New Roman"/>
                <a:ea typeface="Times New Roman"/>
              </a:rPr>
              <a:t>уроков </a:t>
            </a:r>
            <a:r>
              <a:rPr lang="ru-RU" sz="2000" dirty="0">
                <a:latin typeface="Times New Roman"/>
                <a:ea typeface="Times New Roman"/>
              </a:rPr>
              <a:t>и внеурочного времени.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2" y="227528"/>
            <a:ext cx="2808312" cy="211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227528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Учебный предмет «Основы духовно-нравственной культуры народов России» преподается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интеграции элементов региональной истории 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культуры с основным содержанием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федеральных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учебников.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35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953"/>
            <a:ext cx="8568952" cy="665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5 классе материалы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скомпонованы  в 17 учебных занятий: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Вводное занятие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Ведущие мировые религиозные конфессии в Ярославской области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Дохристианские верования населения Ярославского края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Христианизация населения Ярославского края.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годы ордынского нашествия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Роль Православной Церкви в консолидации русских земель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в силе Бог, а в правде!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защите Отечества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«Благодатный воспитатель русского народного духа».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Жизнь в монашестве.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kern="1800" spc="-75" dirty="0">
                <a:latin typeface="Times New Roman"/>
                <a:ea typeface="Times New Roman"/>
                <a:cs typeface="Times New Roman"/>
              </a:rPr>
              <a:t>Благотворительность и меценатство в Ярославском крае.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Поклонение святыням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Церковь и государство. Трудный путь к взаимопониманию.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Утраченные святыни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Дружба народов - единство России.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Резерв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Заключительный. Защита проектов и представление результатов исследований.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Резервное занятие не прописано. Учитель самостоятельно решает вопрос о необходимости этого учебного часа, его тематики, содержании и месте в системе </a:t>
            </a:r>
            <a:r>
              <a:rPr lang="ru-RU" dirty="0" smtClean="0">
                <a:latin typeface="Times New Roman"/>
                <a:ea typeface="Calibri"/>
              </a:rPr>
              <a:t>занятий, т.е</a:t>
            </a:r>
            <a:r>
              <a:rPr lang="ru-RU" dirty="0">
                <a:latin typeface="Times New Roman"/>
                <a:ea typeface="Calibri"/>
              </a:rPr>
              <a:t>. резерв, отданный на усмотрение учителя.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4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34082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Нормативно-методическое 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обеспечение преподавания учебного предмета ОРКСЭ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83264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Конституция РФ (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http://www.zakonrf.info/konstitucia/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Закон «Об образовании в РФ» (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http://www.zakonrf.info/zakon-ob-obrazovanii-v-rf/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ФГОС НОО</a:t>
            </a: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1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standart.edu.ru</a:t>
            </a: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Письмо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РФ от 9.02.2012 г. №МД-102-03 "О введении курса ОРКСЭ с 1 сентября 2012 года";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Приказ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РФ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от 31.01.2012 года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№ 69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«О внесении изменений в федеральный компонент государственных образовательных стандартов начального общего, основного общего и среднего (полного) общего образования, утвержденный Приказом Министерства образования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РФ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от 5 марта 2004 года № 1089» (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http://www.edu.ru/db-mon/mo/Data/d_12/m69.html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- Приказ 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Минобрнауки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России от 1 февраля 2012 года </a:t>
            </a: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№ 74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«О внесении изменений в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образования, утвержденные приказом Министерства образования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РФ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от 9 марта 2004 г. № 1312» (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/>
              </a:rPr>
              <a:t>http://www.edu.ru/db-mon/mo/Data/d_12/m74.html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- приказ 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Минобрнауки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РФ от 18 декабря 2012 года </a:t>
            </a: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№ 1060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«О внесении изменений в федеральный государственный образовательный стандарт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НОО,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утверждённый приказом Министерства образования и науки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РФ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от 6 октября 2009 г. № 373» (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7"/>
              </a:rPr>
              <a:t>http://www.edu.ru/dbmon/mo/Data/d_12/m1060.html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).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Примерная основная образовательная программа образовательного учреждения. Начальная школа (</a:t>
            </a:r>
            <a:r>
              <a:rPr lang="en-US" sz="14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standart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edu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ru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Приказ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Минобнауки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от 31 марта 2014 г.  № 253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14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</a:t>
            </a:r>
            <a:r>
              <a:rPr lang="ru-RU" sz="1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://минобрнауки.рф/новости/4136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Письмо Департамента государственной политики в сфере общего образования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Минобрнауки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России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 29 апреля 2014 г. № 08-548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«О федеральном перечне учебников»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Письмо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Департамента образования Ярославской области от 14.05.2014 г. № 1172/01-10 «Об использовании учебников». 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60728"/>
            <a:ext cx="8280920" cy="504753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2013 году в МР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направлено письмо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Департамента образования Ярославской области «О преподавании курса «Основы духовно-нравственной культуры народов России в 5 классах» № 2728/01-10 от 27.12 2013 г. с приложениями методических материалов к урокам. Данные материалы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доработаны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легли в основу методического пособия «Духовная культура в культурно-историческом пространстве Ярославского края».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	В тех общеобразовательных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организациях,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 которых учебники для 5 класса по учебному предмету «Основы духовно-нравственной культуры народов России» не были закуплены ранее, материалы методического пособия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«Духовная культура в культурно-историческом пространстве Ярославского края» в переходный период до 2015-2016 учебного года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могут быть использованы в учебном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процессе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как основные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572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556793"/>
            <a:ext cx="8229600" cy="3384376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Учебный предмет ОРКСЭ в 4 классах общеобразовательных учреждений является </a:t>
            </a:r>
            <a:r>
              <a:rPr lang="ru-RU" sz="2400" b="1" dirty="0">
                <a:latin typeface="Times New Roman"/>
                <a:ea typeface="Times New Roman"/>
              </a:rPr>
              <a:t>обязательным</a:t>
            </a:r>
            <a:r>
              <a:rPr lang="ru-RU" sz="2400" dirty="0">
                <a:latin typeface="Times New Roman"/>
                <a:ea typeface="Times New Roman"/>
              </a:rPr>
              <a:t> для изучения.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По </a:t>
            </a:r>
            <a:r>
              <a:rPr lang="ru-RU" sz="2400" dirty="0">
                <a:latin typeface="Times New Roman"/>
                <a:ea typeface="Times New Roman"/>
              </a:rPr>
              <a:t>БУП НОО (</a:t>
            </a:r>
            <a:r>
              <a:rPr lang="ru-RU" sz="2400" i="1" dirty="0">
                <a:latin typeface="Times New Roman"/>
                <a:ea typeface="Times New Roman"/>
              </a:rPr>
              <a:t>Примерная основная образовательная программа образовательного учреждения. Начальная школа</a:t>
            </a:r>
            <a:r>
              <a:rPr lang="ru-RU" sz="2400" dirty="0">
                <a:latin typeface="Times New Roman"/>
                <a:ea typeface="Times New Roman"/>
              </a:rPr>
              <a:t>) </a:t>
            </a:r>
            <a:r>
              <a:rPr lang="ru-RU" sz="2400" dirty="0" smtClean="0">
                <a:latin typeface="Times New Roman"/>
                <a:ea typeface="Times New Roman"/>
              </a:rPr>
              <a:t>учебный предмет «Основы религиозных культур и светской этики» (ОРКСЭ) </a:t>
            </a:r>
            <a:r>
              <a:rPr lang="ru-RU" sz="2400" dirty="0">
                <a:latin typeface="Times New Roman"/>
                <a:ea typeface="Times New Roman"/>
              </a:rPr>
              <a:t>преподается </a:t>
            </a:r>
            <a:r>
              <a:rPr lang="ru-RU" sz="2400" dirty="0" smtClean="0">
                <a:latin typeface="Times New Roman"/>
                <a:ea typeface="Times New Roman"/>
              </a:rPr>
              <a:t>в рамках предметной области «Основы духовно-нравственной культуры народов России» в </a:t>
            </a:r>
            <a:r>
              <a:rPr lang="ru-RU" sz="2400" dirty="0">
                <a:latin typeface="Times New Roman"/>
                <a:ea typeface="Times New Roman"/>
              </a:rPr>
              <a:t>объеме 34 учебных часов - 1 учебный час в </a:t>
            </a:r>
            <a:r>
              <a:rPr lang="ru-RU" sz="2400" dirty="0" smtClean="0">
                <a:latin typeface="Times New Roman"/>
                <a:ea typeface="Times New Roman"/>
              </a:rPr>
              <a:t>неделю. В соответствии с приказами </a:t>
            </a:r>
            <a:r>
              <a:rPr lang="ru-RU" sz="2400" dirty="0" err="1" smtClean="0">
                <a:latin typeface="Times New Roman"/>
                <a:ea typeface="Times New Roman"/>
              </a:rPr>
              <a:t>Минобрнауки</a:t>
            </a:r>
            <a:r>
              <a:rPr lang="ru-RU" sz="2400" dirty="0" smtClean="0">
                <a:latin typeface="Times New Roman"/>
                <a:ea typeface="Times New Roman"/>
              </a:rPr>
              <a:t> РФ от 31 января 2012 г. № 69 и от 12 декабря 2012 г. № 1060, на основании письма </a:t>
            </a:r>
            <a:r>
              <a:rPr lang="ru-RU" sz="2400" dirty="0" err="1" smtClean="0">
                <a:latin typeface="Times New Roman"/>
                <a:ea typeface="Times New Roman"/>
              </a:rPr>
              <a:t>Минобрнауки</a:t>
            </a:r>
            <a:r>
              <a:rPr lang="ru-RU" sz="2400" dirty="0" smtClean="0">
                <a:latin typeface="Times New Roman"/>
                <a:ea typeface="Times New Roman"/>
              </a:rPr>
              <a:t> от 21.04.14г. № 08-516 имеет название «Основы религиозных культур и светской этики».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35292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Helvetica"/>
              <a:buAutoNum type="romanUcPeriod"/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Преподавание учебного предмета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«Основы религиозных культур и светской этики» (ОРКСЭ) в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4-х классах начальной школы.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40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УМК ОРКСЭ в федеральном перечне учебников.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1200" i="1" dirty="0">
                <a:latin typeface="Times New Roman"/>
                <a:ea typeface="Calibri"/>
              </a:rPr>
              <a:t>Приказ </a:t>
            </a:r>
            <a:r>
              <a:rPr lang="ru-RU" sz="1200" i="1" dirty="0" err="1">
                <a:latin typeface="Times New Roman"/>
                <a:ea typeface="Calibri"/>
              </a:rPr>
              <a:t>Минобнауки</a:t>
            </a:r>
            <a:r>
              <a:rPr lang="ru-RU" sz="1200" i="1" dirty="0">
                <a:latin typeface="Times New Roman"/>
                <a:ea typeface="Calibri"/>
              </a:rPr>
              <a:t> от 31 марта 2014 г.  № 253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</a:t>
            </a:r>
            <a:r>
              <a:rPr lang="ru-RU" sz="1200" i="1" dirty="0" smtClean="0">
                <a:latin typeface="Times New Roman"/>
                <a:ea typeface="Calibri"/>
              </a:rPr>
              <a:t>(</a:t>
            </a:r>
            <a:r>
              <a:rPr lang="ru-RU" sz="1200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</a:t>
            </a:r>
            <a:r>
              <a:rPr lang="ru-RU" sz="1200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://минобрнауки.рф/новости/4136</a:t>
            </a:r>
            <a:r>
              <a:rPr lang="ru-RU" sz="1200" i="1" dirty="0">
                <a:latin typeface="Times New Roman"/>
                <a:ea typeface="Calibri"/>
              </a:rPr>
              <a:t>)</a:t>
            </a:r>
            <a:endParaRPr lang="ru-RU" sz="1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13690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Перечень, утвержденный 31 марта 2014 года № 253 состоит из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трех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частей: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Учебники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рекомендуемые к использованию при реализации обязательной части основной образовательной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программы.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Учебники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рекомендуемые к использованию при реализации обязательной части основной образовательной программы, формируемой участниками образовательных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отношений.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Учебники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обеспечивающие учет региональных и этнокультурных особенностей субъектов Российской Федерации, реализацию прав граждан на получение образования на родном языке из числа языков народов Российской Федерации, изучение родного языка из числа языков народов Российской Федерации и литературы народов России на родном языке.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0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11560" y="1556792"/>
            <a:ext cx="8229600" cy="33412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smtClean="0">
                <a:latin typeface="Times New Roman" pitchFamily="18" charset="0"/>
                <a:ea typeface="Calibri"/>
                <a:cs typeface="Times New Roman" pitchFamily="18" charset="0"/>
              </a:rPr>
              <a:t>В федеральном перечне по модулям ОРКСЭ представлены учебники восьми издательств: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/>
                <a:ea typeface="Calibri"/>
              </a:rPr>
              <a:t>ДРОФА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/>
                <a:ea typeface="Calibri"/>
              </a:rPr>
              <a:t>Академкнига/Учебник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/>
                <a:ea typeface="Calibri"/>
              </a:rPr>
              <a:t>ВЕНТАНА-ГРАФ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/>
                <a:ea typeface="Calibri"/>
              </a:rPr>
              <a:t>Ассоциация XXI век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/>
                <a:ea typeface="Calibri"/>
              </a:rPr>
              <a:t>Просвещение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/>
                <a:ea typeface="Calibri"/>
              </a:rPr>
              <a:t>Астрель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/>
                <a:ea typeface="Calibri"/>
              </a:rPr>
              <a:t>Русское слово</a:t>
            </a:r>
          </a:p>
          <a:p>
            <a:pPr>
              <a:buFontTx/>
              <a:buChar char="-"/>
            </a:pPr>
            <a:r>
              <a:rPr lang="ru-RU" sz="1800" smtClean="0">
                <a:latin typeface="Times New Roman"/>
                <a:ea typeface="Calibri"/>
              </a:rPr>
              <a:t>Центр поддержки культурно-исторических традиций Отечества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868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Учебники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рекомендуемые к использованию при реализации обязательной части основной образовательной 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091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64944" cy="42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Учебники, рекомендуемые к использованию при реализации части основной образовательной программы, формируемой участниками образовательных отношений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0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Издательство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«Академкнига/Учебник»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духовно-нравственной культуры народов России,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Основы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светской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Васильева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Т.Д., Савченко К.В.,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Тюляева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Т.И., 2013.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672" y="1307634"/>
            <a:ext cx="2106177" cy="54014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Учебник разработан в соответствии с требованиями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ФГОС НОО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концепцией "Перспективная начальная школа".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Отвечает целям и задачам нового предмета начальной школы - "Основы духовно-нравственной культуры народов России. Основы религиозных культур и светской этики", духовно-нравственного образования школьников; знакомит учащихся с основными этическими понятиями, моральными нормами и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ценностями</a:t>
            </a:r>
            <a:endParaRPr lang="ru-RU" sz="1500" dirty="0"/>
          </a:p>
        </p:txBody>
      </p:sp>
      <p:pic>
        <p:nvPicPr>
          <p:cNvPr id="1026" name="Picture 2" descr="Основы духовно-нравственной культуры народов России, 4 класс, Основы светской этики, Васильева Т.Д., Савченко К.В., Тюляева Т.И.,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02" y="1298733"/>
            <a:ext cx="26821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153472"/>
            <a:ext cx="368876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Раздел 1. ВВЕДЕНИЕ В ПРЕДМЕТ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1. Россия — наша Родина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2. Мудрость, собранная веками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3. Этика. Мораль. Нравственность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4. Этика в древности. Мифы, сказки, легенды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5. Этика Древней Руси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Раздел 2. ЧЕЛОВЕК И МИР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6. Добро и зло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7. Добродетели и пороки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8. Добродетели благородства и справедливости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9. Смысл и ценность жизни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10. Ценности человеческой жизни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11. Человеческая жизнь как высшая ценность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12. Для чего живёт человек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13. Совесть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Раздел 3. ЧЕЛОВЕК В МИРЕ ЛЮДЕЙ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14. Толерантность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15. Человек в семье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16. О дружбе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17. Этикет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18. Милосердие и благотворительность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19.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Корчак — врач, писатель, педагог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20. В жизни всегда есть место подвигу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21. Свобода и ответственность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22. Заповеди — нравственные законы.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23. Заповеди любви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24. Ещё о законах человеческого общежития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Раздел 4. ТВОЙ НРАВСТВЕННЫЙ ВЫБОР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25. Духовные ценности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26. О самосовершенствовании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27. Этика для себя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28. Твои права или Конвенция о правах ребёнка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29. Что должны знать дети о правах и законе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Урок 30. Твой багаж в дорогу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0234" y="3244334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"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24102" y="5013176"/>
            <a:ext cx="2767978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Учебник издательства </a:t>
            </a:r>
            <a:endParaRPr lang="ru-RU" sz="1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600" b="1" i="1" dirty="0">
                <a:latin typeface="Times New Roman" pitchFamily="18" charset="0"/>
                <a:ea typeface="Calibri"/>
                <a:cs typeface="Times New Roman" pitchFamily="18" charset="0"/>
              </a:rPr>
              <a:t>Академкнига/Учебник»</a:t>
            </a:r>
          </a:p>
          <a:p>
            <a:pPr lvl="0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5 класса </a:t>
            </a:r>
            <a:endParaRPr lang="ru-RU" sz="1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перечне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учебников 2014-2015 гг. отсутствует </a:t>
            </a:r>
            <a:endParaRPr lang="ru-RU" sz="16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" y="1412776"/>
            <a:ext cx="1476375" cy="2085975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11" y="1412776"/>
            <a:ext cx="14763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31" y="1412776"/>
            <a:ext cx="1476375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1409268" cy="2200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15" y="3684430"/>
            <a:ext cx="1499617" cy="21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84431"/>
            <a:ext cx="1548275" cy="2117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56" y="1412776"/>
            <a:ext cx="1476375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 descr="http://www.drofa.ru/images/logo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8" y="170979"/>
            <a:ext cx="2352384" cy="7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8059" y="185374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Начальная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учебно-методических комплексов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 религиозных культур и светской этики»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 класса (РИТМ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471" y="3715593"/>
            <a:ext cx="3855821" cy="101566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 перечне обозначено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, что учебники для </a:t>
            </a:r>
            <a:r>
              <a:rPr lang="ru-RU" sz="1500" b="1" dirty="0" smtClean="0">
                <a:latin typeface="Times New Roman"/>
                <a:ea typeface="Calibri"/>
              </a:rPr>
              <a:t>4 </a:t>
            </a:r>
            <a:r>
              <a:rPr lang="ru-RU" sz="1500" b="1" dirty="0">
                <a:latin typeface="Times New Roman"/>
                <a:ea typeface="Calibri"/>
              </a:rPr>
              <a:t>(4-5)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классов, но методические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рекомендации к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учебникам и рабочие программы разработаны только на 30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615" y="4802396"/>
            <a:ext cx="3741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рекомендации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программа 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линии УМК «Основы светской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этики», «Основы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мировых религиозных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 культур»,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Основы православной культуры», «Основы исламской культуры», «Основы иудейской культур», «Основы буддийской культуры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Скачать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(726 Кбайт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426" y="980728"/>
            <a:ext cx="4513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11"/>
              </a:rPr>
              <a:t>http://www.drofa.ru/for-users/teacher/ritm/programs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://www.drofa.ru/images/data/gallery/941_small_133362840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09" y="4046783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2393" y="5949766"/>
            <a:ext cx="8621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Учебник издательства «Дрофа» «Основы духовно-нравственной культуры народов России» </a:t>
            </a:r>
          </a:p>
          <a:p>
            <a:pPr lvl="0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для 5 класса в перечне учебников 20014-2015 гг. отсутствует </a:t>
            </a:r>
            <a:endParaRPr lang="ru-RU" sz="16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1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1" y="4374111"/>
            <a:ext cx="11430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371" y="915781"/>
            <a:ext cx="669674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учебно-методических комплектов "Алгоритм успеха"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ООО Издательский центр &quot;Вентана-Граф&quot;">
            <a:hlinkClick r:id="rId3" tooltip="ООО Издательский центр &quot;Вентана-Граф&quot;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6" y="1350060"/>
            <a:ext cx="1502466" cy="1940685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6" y="3438292"/>
            <a:ext cx="1143000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6939" y="1350060"/>
            <a:ext cx="7177549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Материал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учебника, вошедшего с систему «Начальная школа XXI века», даёт возможность узнать четвероклассникам об особенностях культуры народов России, понять нравственные ценности, которые приобрели характер общечеловеческих.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познакомятся с традиционными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религиями народов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России, осознают вклад каждой религии в становление и развитие культуры нашей страны и всего мира.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предназначен для работы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полугодии (17 часов). Во втором полугодии обучение осуществляется по модулям (учебникам «Основы православной культуры», «Основы исламской культуры», «Основы буддийской культуры», «Основы иудейской культуры», «Основы мировых религиозных культур», «Основы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светской этики».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74111"/>
            <a:ext cx="1143000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39" y="5264424"/>
            <a:ext cx="114300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19872" y="4374111"/>
            <a:ext cx="5544616" cy="138499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перечне учебников 2014-2015 гг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 разделе «Учебники, рекомендуемые к использованию при реализации части основной образовательной программы,  формируемой участниками образовательных отношений»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 1 учебник издательства «</a:t>
            </a:r>
            <a:r>
              <a:rPr lang="ru-RU" sz="1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Вентана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-Граф» </a:t>
            </a:r>
            <a:r>
              <a:rPr lang="ru-RU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«Основы духовно-нравственной культуры народов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72" y="5964530"/>
            <a:ext cx="6567979" cy="64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57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1678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Преподавание учебных предметов предметной области «Основы духовно-нравственной культуры народов России» в 4–5 классах общеобразовательных учреждений Ярославской области в 2014-2015 учебном году.</vt:lpstr>
      <vt:lpstr>Нормативно-методическое обеспечение преподавания учебного предмета ОРКСЭ </vt:lpstr>
      <vt:lpstr>Презентация PowerPoint</vt:lpstr>
      <vt:lpstr>УМК ОРКСЭ в федеральном перечне учебников. Приказ Минобнауки от 31 марта 2014 г.  № 253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(http://минобрнауки.рф/новости/4136)</vt:lpstr>
      <vt:lpstr>Презентация PowerPoint</vt:lpstr>
      <vt:lpstr>2. Учебники, рекомендуемые к использованию при реализации части основной образовательной программы, формируемой участниками образовательных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Maxup</dc:creator>
  <cp:lastModifiedBy>Людмила Алексеевна Харитонова</cp:lastModifiedBy>
  <cp:revision>41</cp:revision>
  <cp:lastPrinted>2014-05-20T07:41:53Z</cp:lastPrinted>
  <dcterms:created xsi:type="dcterms:W3CDTF">2014-05-15T08:47:31Z</dcterms:created>
  <dcterms:modified xsi:type="dcterms:W3CDTF">2014-05-21T09:48:54Z</dcterms:modified>
</cp:coreProperties>
</file>