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5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под.группа</c:v>
                </c:pt>
              </c:strCache>
            </c:strRef>
          </c:tx>
          <c:invertIfNegative val="0"/>
          <c:cat>
            <c:strRef>
              <c:f>Лист1!$A$2:$B$5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</c:v>
                </c:pt>
                <c:pt idx="1">
                  <c:v>36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СМГ</c:v>
                </c:pt>
              </c:strCache>
            </c:strRef>
          </c:tx>
          <c:invertIfNegative val="0"/>
          <c:cat>
            <c:strRef>
              <c:f>Лист1!$A$2:$B$5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337600"/>
        <c:axId val="217945216"/>
        <c:axId val="0"/>
      </c:bar3DChart>
      <c:catAx>
        <c:axId val="23533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7945216"/>
        <c:crosses val="autoZero"/>
        <c:auto val="1"/>
        <c:lblAlgn val="ctr"/>
        <c:lblOffset val="100"/>
        <c:noMultiLvlLbl val="0"/>
      </c:catAx>
      <c:valAx>
        <c:axId val="21794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33760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заболеваемости</c:v>
                </c:pt>
              </c:strCache>
            </c:strRef>
          </c:tx>
          <c:invertIfNegative val="0"/>
          <c:dLbls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38.6</c:v>
                </c:pt>
                <c:pt idx="1">
                  <c:v>31.2</c:v>
                </c:pt>
                <c:pt idx="2">
                  <c:v>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83136"/>
        <c:axId val="211884672"/>
        <c:axId val="0"/>
      </c:bar3DChart>
      <c:catAx>
        <c:axId val="2118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1884672"/>
        <c:crosses val="autoZero"/>
        <c:auto val="1"/>
        <c:lblAlgn val="ctr"/>
        <c:lblOffset val="100"/>
        <c:noMultiLvlLbl val="0"/>
      </c:catAx>
      <c:valAx>
        <c:axId val="211884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188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DCA1-A285-4D88-9BE3-5A3A73AAE4D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2B23-7142-49FE-9B3C-C01A6859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&#1054;&#1083;&#1080;&#1084;&#1087;&#1080;&#1081;&#1089;&#1082;&#1080;&#1077;%20&#1080;&#1075;&#1088;&#1099;%20&#1076;&#1088;&#1077;&#1074;&#1085;&#1086;&#1089;&#1090;&#1080;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77;&#1082;&#1090;%20%20&#1055;&#1091;&#1090;&#1100;%20&#1082;%20&#1054;&#1083;&#1080;&#1084;&#1087;&#1091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82;&#1086;&#1085;&#1100;&#1082;&#1080;.pptx" TargetMode="External"/><Relationship Id="rId5" Type="http://schemas.openxmlformats.org/officeDocument/2006/relationships/hyperlink" Target="&#1079;&#1072;&#1088;&#1103;&#1076;&#1082;&#1072;.pptx" TargetMode="External"/><Relationship Id="rId4" Type="http://schemas.openxmlformats.org/officeDocument/2006/relationships/hyperlink" Target="&#1087;&#1088;&#1086;&#1077;&#1082;&#1090;%20&#1053;&#1040;&#1043;&#1056;&#1040;&#1044;&#1067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05" y="188640"/>
            <a:ext cx="3768931" cy="2537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41875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5A58"/>
                </a:solidFill>
                <a:latin typeface="Georgia" pitchFamily="18" charset="0"/>
              </a:rPr>
              <a:t>Региональный этап Всероссийского конкурса </a:t>
            </a:r>
          </a:p>
          <a:p>
            <a:pPr algn="ctr"/>
            <a:r>
              <a:rPr lang="ru-RU" sz="2000" b="1" i="1" dirty="0" smtClean="0">
                <a:solidFill>
                  <a:srgbClr val="005A58"/>
                </a:solidFill>
                <a:latin typeface="Georgia" pitchFamily="18" charset="0"/>
              </a:rPr>
              <a:t>«Учитель года России»</a:t>
            </a:r>
            <a:endParaRPr lang="ru-RU" sz="2000" b="1" i="1" dirty="0">
              <a:solidFill>
                <a:srgbClr val="005A58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8499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Булыгина Вера Владимировна</a:t>
            </a:r>
          </a:p>
          <a:p>
            <a:pPr algn="ctr"/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учитель физической культуры </a:t>
            </a:r>
          </a:p>
          <a:p>
            <a:pPr algn="ctr"/>
            <a:r>
              <a:rPr lang="ru-RU" sz="2000" b="1" dirty="0" smtClean="0">
                <a:solidFill>
                  <a:srgbClr val="006666"/>
                </a:solidFill>
                <a:latin typeface="Georgia" pitchFamily="18" charset="0"/>
              </a:rPr>
              <a:t>МОУ Петровской СОШ</a:t>
            </a:r>
            <a:endParaRPr lang="ru-RU" sz="2000" b="1" dirty="0">
              <a:solidFill>
                <a:srgbClr val="006666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996952"/>
            <a:ext cx="76851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"К здоровью через движение"</a:t>
            </a:r>
            <a:endParaRPr lang="ru-RU" sz="2400" b="1" i="1" dirty="0">
              <a:solidFill>
                <a:srgbClr val="006666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4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05068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Использование современных </a:t>
            </a:r>
            <a:endParaRPr lang="ru-RU" sz="2800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образовательных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 технологий на </a:t>
            </a:r>
            <a:endParaRPr lang="ru-RU" sz="2800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уроках физической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 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культуры:</a:t>
            </a:r>
          </a:p>
          <a:p>
            <a:endParaRPr lang="ru-RU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Здоровьесберегающие </a:t>
            </a: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технологии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i="1" dirty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Игровые и соревновательные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i="1" dirty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Информационно-коммуникативные технологии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i="1" dirty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Технология дифференцированного и  </a:t>
            </a: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индивидуального </a:t>
            </a: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физкультурного </a:t>
            </a: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образования</a:t>
            </a:r>
          </a:p>
          <a:p>
            <a:endParaRPr lang="ru-RU" sz="2000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Метод </a:t>
            </a: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проектов</a:t>
            </a:r>
          </a:p>
          <a:p>
            <a:endParaRPr lang="ru-RU" sz="2000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Технологии </a:t>
            </a:r>
            <a:r>
              <a:rPr lang="ru-RU" sz="2000" b="1" i="1" dirty="0">
                <a:solidFill>
                  <a:srgbClr val="006666"/>
                </a:solidFill>
                <a:latin typeface="Georgia" pitchFamily="18" charset="0"/>
              </a:rPr>
              <a:t>развивающего обучения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</a:rPr>
              <a:t>Технологии портфолио</a:t>
            </a:r>
          </a:p>
          <a:p>
            <a:endParaRPr lang="ru-RU" sz="2000" b="1" i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Times New Roman"/>
              </a:rPr>
              <a:t>Использование информационных технологий в теоретической части урока позволяет создавать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  <a:hlinkClick r:id="rId4" action="ppaction://hlinkpres?slideindex=1&amp;slidetitle="/>
              </a:rPr>
              <a:t>презентации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</a:rPr>
              <a:t>, выполнять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Times New Roman"/>
              </a:rPr>
              <a:t>обработку результатов тестирования,  используя для этого типовые средства (язык программирования, таблицы, графики, диаграммы), выпускать буклеты,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</a:rPr>
              <a:t>доклады.</a:t>
            </a:r>
            <a:endParaRPr lang="ru-RU" sz="28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  <p:pic>
        <p:nvPicPr>
          <p:cNvPr id="2050" name="Picture 2" descr="https://i.mycdn.me/i?r=AyH4iRPQ2q0otWIFepML2LxRVQZQKVQPeSyi7yfAkGYDy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365103"/>
            <a:ext cx="3960440" cy="222774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</a:rPr>
              <a:t>Метод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Times New Roman"/>
              </a:rPr>
              <a:t>проекта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</a:rPr>
              <a:t>способствует формированию критического мышления учащихся,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Times New Roman"/>
              </a:rPr>
              <a:t>умению работать с информацией.  </a:t>
            </a:r>
            <a:endParaRPr lang="ru-RU" sz="2800" b="1" i="1" dirty="0" smtClean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800" b="1" i="1" dirty="0" smtClean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6666"/>
                </a:solidFill>
                <a:effectLst/>
                <a:latin typeface="Georgia" pitchFamily="18" charset="0"/>
                <a:ea typeface="Times New Roman"/>
              </a:rPr>
              <a:t>Проекты: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800" b="1" i="1" dirty="0" smtClean="0">
              <a:solidFill>
                <a:srgbClr val="006666"/>
              </a:solidFill>
              <a:effectLst/>
              <a:latin typeface="Georgia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  <a:hlinkClick r:id="rId3" action="ppaction://hlinkfile"/>
              </a:rPr>
              <a:t>«Путь к Олимпу»</a:t>
            </a:r>
            <a:endParaRPr lang="ru-RU" sz="2000" b="1" i="1" dirty="0" smtClean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i="1" dirty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6666"/>
                </a:solidFill>
                <a:effectLst/>
                <a:latin typeface="Georgia" pitchFamily="18" charset="0"/>
                <a:ea typeface="Times New Roman"/>
                <a:hlinkClick r:id="rId4" action="ppaction://hlinkfile"/>
              </a:rPr>
              <a:t>«Награды победителям»</a:t>
            </a:r>
            <a:endParaRPr lang="ru-RU" sz="2000" b="1" i="1" dirty="0" smtClean="0">
              <a:solidFill>
                <a:srgbClr val="006666"/>
              </a:solidFill>
              <a:effectLst/>
              <a:latin typeface="Georgia" pitchFamily="18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000" b="1" i="1" dirty="0" smtClean="0">
              <a:solidFill>
                <a:srgbClr val="006666"/>
              </a:solidFill>
              <a:effectLst/>
              <a:latin typeface="Georgia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  <a:hlinkClick r:id="rId5" action="ppaction://hlinkpres?slideindex=1&amp;slidetitle="/>
              </a:rPr>
              <a:t>«Всё начинается с зарядки»</a:t>
            </a:r>
            <a:endParaRPr lang="ru-RU" sz="2000" b="1" i="1" dirty="0" smtClean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000" b="1" i="1" dirty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  <a:hlinkClick r:id="rId6" action="ppaction://hlinkpres?slideindex=1&amp;slidetitle="/>
              </a:rPr>
              <a:t>«Коньки: вчера, сегодня, завтра»</a:t>
            </a:r>
            <a:endParaRPr lang="ru-RU" sz="2000" b="1" i="1" dirty="0" smtClean="0">
              <a:solidFill>
                <a:srgbClr val="006666"/>
              </a:solidFill>
              <a:latin typeface="Georgia" pitchFamily="18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i="1" dirty="0" smtClean="0">
              <a:solidFill>
                <a:srgbClr val="006666"/>
              </a:solidFill>
              <a:effectLst/>
              <a:latin typeface="Georgia" pitchFamily="18" charset="0"/>
              <a:ea typeface="Times New Roman"/>
            </a:endParaRPr>
          </a:p>
          <a:p>
            <a:pPr marL="457200" lvl="0" indent="-457200" algn="just"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ru-RU" sz="2800" b="1" i="1" dirty="0" smtClean="0">
              <a:solidFill>
                <a:srgbClr val="006666"/>
              </a:solidFill>
              <a:effectLst/>
              <a:latin typeface="Georgia" pitchFamily="18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800" b="1" i="1" dirty="0">
              <a:solidFill>
                <a:srgbClr val="006666"/>
              </a:solidFill>
              <a:effectLst/>
              <a:latin typeface="Georg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92696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5A58"/>
                </a:solidFill>
                <a:latin typeface="Georgia" pitchFamily="18" charset="0"/>
                <a:ea typeface="Calibri"/>
                <a:cs typeface="Times New Roman"/>
              </a:rPr>
              <a:t>Работа по формированию мотивации не ограничивается рамками урока и происходит также во внеурочное время. </a:t>
            </a:r>
            <a:endParaRPr lang="ru-RU" sz="2800" b="1" i="1" dirty="0">
              <a:solidFill>
                <a:srgbClr val="005A58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7" y="2756904"/>
            <a:ext cx="6833205" cy="313065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5A58"/>
                </a:solidFill>
                <a:latin typeface="Georgia" pitchFamily="18" charset="0"/>
              </a:rPr>
              <a:t>Личный пример учителя физкультуры, во многих случаях, дает толчок к занятиям физической культурой, мотивирует школьников на процесс их физического и спортивного самоопределения. </a:t>
            </a:r>
          </a:p>
        </p:txBody>
      </p:sp>
      <p:pic>
        <p:nvPicPr>
          <p:cNvPr id="4098" name="Picture 2" descr="C:\Users\1\Desktop\DSC007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456" y="3140968"/>
            <a:ext cx="2777553" cy="3600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1744" y="2963416"/>
            <a:ext cx="3385625" cy="35150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423392"/>
            <a:ext cx="3605564" cy="303555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034829" cy="303482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302"/>
            <a:ext cx="3024336" cy="302433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863" y="4653136"/>
            <a:ext cx="3611799" cy="20316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73423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5A58"/>
                </a:solidFill>
                <a:latin typeface="Georgia" pitchFamily="18" charset="0"/>
              </a:rPr>
              <a:t>Соревнование </a:t>
            </a:r>
            <a:r>
              <a:rPr lang="ru-RU" sz="2800" b="1" i="1" dirty="0">
                <a:solidFill>
                  <a:srgbClr val="005A58"/>
                </a:solidFill>
                <a:latin typeface="Georgia" pitchFamily="18" charset="0"/>
              </a:rPr>
              <a:t>- это один из важных этапов становления ребенка как </a:t>
            </a:r>
            <a:r>
              <a:rPr lang="ru-RU" sz="2800" b="1" i="1" dirty="0" smtClean="0">
                <a:solidFill>
                  <a:srgbClr val="005A58"/>
                </a:solidFill>
                <a:latin typeface="Georgia" pitchFamily="18" charset="0"/>
              </a:rPr>
              <a:t>личности.</a:t>
            </a:r>
            <a:endParaRPr lang="ru-RU" sz="2800" b="1" i="1" dirty="0">
              <a:solidFill>
                <a:srgbClr val="005A58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5A58"/>
                </a:solidFill>
                <a:latin typeface="Georgia" pitchFamily="18" charset="0"/>
                <a:ea typeface="Calibri"/>
              </a:rPr>
              <a:t>Количество </a:t>
            </a:r>
            <a:r>
              <a:rPr lang="ru-RU" sz="2800" b="1" i="1" dirty="0">
                <a:solidFill>
                  <a:srgbClr val="005A58"/>
                </a:solidFill>
                <a:latin typeface="Georgia" pitchFamily="18" charset="0"/>
                <a:ea typeface="Calibri"/>
              </a:rPr>
              <a:t>учащихся с подготовительной медицинской группой и СМГ</a:t>
            </a:r>
            <a:endParaRPr lang="ru-RU" sz="2800" b="1" i="1" dirty="0">
              <a:solidFill>
                <a:srgbClr val="005A58"/>
              </a:solidFill>
              <a:latin typeface="Georgia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06665"/>
              </p:ext>
            </p:extLst>
          </p:nvPr>
        </p:nvGraphicFramePr>
        <p:xfrm>
          <a:off x="1097328" y="1844824"/>
          <a:ext cx="727280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2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9528674"/>
              </p:ext>
            </p:extLst>
          </p:nvPr>
        </p:nvGraphicFramePr>
        <p:xfrm>
          <a:off x="611560" y="1397000"/>
          <a:ext cx="7846640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40466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Динамика снижения уровня заболеваемости детей</a:t>
            </a:r>
            <a:endParaRPr lang="ru-RU" sz="28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960440" cy="2227747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7" y="2198840"/>
            <a:ext cx="3186696" cy="453714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675" y="3815312"/>
            <a:ext cx="4616504" cy="289322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0456" y="188640"/>
            <a:ext cx="8100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Georgia" pitchFamily="18" charset="0"/>
              </a:rPr>
              <a:t>«Чтобы сделать ребенка умным и рассудительным, сделайте его крепким и </a:t>
            </a:r>
            <a:r>
              <a:rPr lang="ru-RU" b="1" dirty="0" smtClean="0">
                <a:solidFill>
                  <a:srgbClr val="006666"/>
                </a:solidFill>
                <a:latin typeface="Georgia" pitchFamily="18" charset="0"/>
              </a:rPr>
              <a:t>здоровым</a:t>
            </a:r>
            <a:r>
              <a:rPr lang="ru-RU" b="1" dirty="0">
                <a:solidFill>
                  <a:srgbClr val="006666"/>
                </a:solidFill>
                <a:latin typeface="Georgia" pitchFamily="18" charset="0"/>
              </a:rPr>
              <a:t>: пусть он работает, действует, бегает, кричит, пусть он находится </a:t>
            </a:r>
            <a:r>
              <a:rPr lang="ru-RU" b="1" dirty="0" smtClean="0">
                <a:solidFill>
                  <a:srgbClr val="006666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006666"/>
                </a:solidFill>
                <a:latin typeface="Georgia" pitchFamily="18" charset="0"/>
              </a:rPr>
              <a:t>в постоянном движении</a:t>
            </a:r>
            <a:r>
              <a:rPr lang="ru-RU" b="1" dirty="0" smtClean="0">
                <a:solidFill>
                  <a:srgbClr val="006666"/>
                </a:solidFill>
                <a:latin typeface="Georgia" pitchFamily="18" charset="0"/>
              </a:rPr>
              <a:t>».</a:t>
            </a:r>
          </a:p>
          <a:p>
            <a:pPr algn="just"/>
            <a:r>
              <a:rPr lang="ru-RU" b="1" dirty="0">
                <a:solidFill>
                  <a:srgbClr val="006666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6666"/>
                </a:solidFill>
                <a:latin typeface="Georgia" pitchFamily="18" charset="0"/>
              </a:rPr>
              <a:t>                                                                                                </a:t>
            </a:r>
            <a:r>
              <a:rPr lang="ru-RU" b="1" i="1" dirty="0">
                <a:solidFill>
                  <a:srgbClr val="006666"/>
                </a:solidFill>
                <a:latin typeface="Georgia" pitchFamily="18" charset="0"/>
              </a:rPr>
              <a:t>Жан Жак </a:t>
            </a:r>
            <a:r>
              <a:rPr lang="ru-RU" b="1" i="1" dirty="0" smtClean="0">
                <a:solidFill>
                  <a:srgbClr val="006666"/>
                </a:solidFill>
                <a:latin typeface="Georgia" pitchFamily="18" charset="0"/>
              </a:rPr>
              <a:t>Руссо</a:t>
            </a:r>
            <a:endParaRPr lang="ru-RU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224173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5A58"/>
                </a:solidFill>
                <a:latin typeface="Georgia" pitchFamily="18" charset="0"/>
              </a:rPr>
              <a:t>Спасибо за внимание!</a:t>
            </a:r>
            <a:endParaRPr lang="ru-RU" sz="3600" b="1" i="1" dirty="0">
              <a:solidFill>
                <a:srgbClr val="005A58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Здоровье человека – тема достаточно актуальна для всех времен и народов, а в XXI веке она становится первостепенной.  </a:t>
            </a:r>
          </a:p>
          <a:p>
            <a:pPr algn="just"/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Физическая культура – часть общей культуры личности, которая направлена на сохранение и укрепление здоровья человека.</a:t>
            </a:r>
            <a:endParaRPr lang="ru-RU" sz="28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" y="-45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4172" y="836712"/>
            <a:ext cx="791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Сегодня в среднем по России на каждого из детей приходится не менее двух заболеваний в год.</a:t>
            </a:r>
            <a:endParaRPr lang="ru-RU" sz="24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608" y="22768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Приблизительно 20–27 % детей относится к категории часто и длительно болеющих. </a:t>
            </a:r>
            <a:endParaRPr lang="ru-RU" sz="24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88" y="3356992"/>
            <a:ext cx="7772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Количество детей, страдающих ожирением, возрастает на 1 % ежегодно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5624" y="4365104"/>
            <a:ext cx="7680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  <a:ea typeface="Times New Roman"/>
                <a:cs typeface="Times New Roman"/>
              </a:rPr>
              <a:t>К </a:t>
            </a:r>
            <a:r>
              <a:rPr lang="ru-RU" sz="2400" b="1" i="1" dirty="0">
                <a:solidFill>
                  <a:srgbClr val="006666"/>
                </a:solidFill>
                <a:latin typeface="Georgia" pitchFamily="18" charset="0"/>
                <a:ea typeface="Times New Roman"/>
                <a:cs typeface="Times New Roman"/>
              </a:rPr>
              <a:t>моменту окончания школы 2,5% выпускников остаются полностью здоровыми, соответственно 97,5% имеют проблемы со здоровьем, а 70% из них имеют хронические заболевания.</a:t>
            </a:r>
            <a:endParaRPr lang="ru-RU" sz="2800" b="1" i="1" dirty="0">
              <a:solidFill>
                <a:srgbClr val="006666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7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ok36.ru/images/news/2018-04-19/gadge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257" y="2915433"/>
            <a:ext cx="5544616" cy="3696410"/>
          </a:xfrm>
          <a:prstGeom prst="rect">
            <a:avLst/>
          </a:prstGeom>
          <a:noFill/>
          <a:ln w="2857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2" y="69269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Ничего не интересно, ни во что не играют, не гуляют, не двигаются — стандартные претензии к современным детям. Телефон, компьютер, </a:t>
            </a:r>
            <a:r>
              <a:rPr lang="ru-RU" sz="2800" b="1" i="1" dirty="0" err="1">
                <a:solidFill>
                  <a:srgbClr val="006666"/>
                </a:solidFill>
                <a:latin typeface="Georgia" pitchFamily="18" charset="0"/>
              </a:rPr>
              <a:t>соцсети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 — стандартный список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обвиняемых.</a:t>
            </a:r>
            <a:endParaRPr lang="ru-RU" sz="28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8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2752" y="692696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Перед современным учителем стоит задача - обеспечить высокий уровень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 двигательной активности учащихся.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Для этого необходимо, чтобы школьники проявляли интерес к занятиям физическими упражнениями.</a:t>
            </a:r>
          </a:p>
        </p:txBody>
      </p:sp>
      <p:pic>
        <p:nvPicPr>
          <p:cNvPr id="6" name="Picture 2" descr="C:\Users\1\Desktop\DSC031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992164"/>
            <a:ext cx="5830394" cy="2599650"/>
          </a:xfrm>
          <a:prstGeom prst="rect">
            <a:avLst/>
          </a:prstGeom>
          <a:noFill/>
          <a:ln w="2857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7644" y="404664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Уроки физкультуры направлены на то, чтобы развивать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привычку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к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 ежедневным занятиям физическими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упражнениям. </a:t>
            </a:r>
          </a:p>
        </p:txBody>
      </p:sp>
      <p:pic>
        <p:nvPicPr>
          <p:cNvPr id="7" name="Picture 3" descr="C:\Users\1\Desktop\DSC031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856" y="2852936"/>
            <a:ext cx="3830112" cy="3269257"/>
          </a:xfrm>
          <a:prstGeom prst="rect">
            <a:avLst/>
          </a:prstGeom>
          <a:noFill/>
          <a:ln w="2857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\Desktop\DSC0314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6257" y="3356991"/>
            <a:ext cx="4367208" cy="3144391"/>
          </a:xfrm>
          <a:prstGeom prst="rect">
            <a:avLst/>
          </a:prstGeom>
          <a:noFill/>
          <a:ln w="2857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8064896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Интерес учащихся на уроке физической культуры отличается разнообразием целевых установок учащихся: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укрепить здоровье;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сформировать тело;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  <a:ea typeface="Calibri"/>
                <a:cs typeface="Times New Roman"/>
              </a:rPr>
              <a:t> развивать физические и психические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38438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2448" y="332656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Многообразие типов нестандартных уроков позволяет использовать их на всех ступенях образования </a:t>
            </a:r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детей: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</a:rPr>
              <a:t>урок- сказка;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</a:rPr>
              <a:t>урок – путешествие;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</a:rPr>
              <a:t>урок – поединок;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</a:rPr>
              <a:t>урок – турнир;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</a:rPr>
              <a:t>урок – викторина </a:t>
            </a:r>
          </a:p>
          <a:p>
            <a:r>
              <a:rPr lang="ru-RU" sz="2400" b="1" i="1" dirty="0" smtClean="0">
                <a:solidFill>
                  <a:srgbClr val="006666"/>
                </a:solidFill>
                <a:latin typeface="Georgia" pitchFamily="18" charset="0"/>
              </a:rPr>
              <a:t>и т.п.</a:t>
            </a:r>
          </a:p>
          <a:p>
            <a:pPr algn="ctr"/>
            <a:endParaRPr lang="ru-RU" sz="2800" b="1" i="1" dirty="0">
              <a:solidFill>
                <a:srgbClr val="006666"/>
              </a:solidFill>
              <a:latin typeface="Georgia" pitchFamily="18" charset="0"/>
            </a:endParaRPr>
          </a:p>
        </p:txBody>
      </p:sp>
      <p:pic>
        <p:nvPicPr>
          <p:cNvPr id="6" name="Picture 2" descr="C:\Users\1\Desktop\DSC031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2256" y="2996952"/>
            <a:ext cx="4171992" cy="3698712"/>
          </a:xfrm>
          <a:prstGeom prst="rect">
            <a:avLst/>
          </a:prstGeom>
          <a:noFill/>
          <a:ln w="28575">
            <a:solidFill>
              <a:srgbClr val="0066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352216"/>
            <a:ext cx="81338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6666"/>
                </a:solidFill>
                <a:latin typeface="Georgia" pitchFamily="18" charset="0"/>
              </a:rPr>
              <a:t>Нестандартный инвентарь </a:t>
            </a:r>
            <a:r>
              <a:rPr lang="ru-RU" sz="2800" b="1" i="1" dirty="0">
                <a:solidFill>
                  <a:srgbClr val="006666"/>
                </a:solidFill>
                <a:latin typeface="Georgia" pitchFamily="18" charset="0"/>
              </a:rPr>
              <a:t>стимулирует интерес детей, желание двигаться, участвовать в играх; вызывает радость и положительные эмоции.</a:t>
            </a:r>
          </a:p>
        </p:txBody>
      </p:sp>
      <p:pic>
        <p:nvPicPr>
          <p:cNvPr id="5" name="Picture 2" descr="C:\Users\1\Desktop\DSC033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212976"/>
            <a:ext cx="4032448" cy="22876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536" y="4149080"/>
            <a:ext cx="4461455" cy="250956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1\Desktop\DSC03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34" y="2156778"/>
            <a:ext cx="3754874" cy="211239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462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Николаевна Новикова</cp:lastModifiedBy>
  <cp:revision>40</cp:revision>
  <dcterms:created xsi:type="dcterms:W3CDTF">2020-01-13T17:12:28Z</dcterms:created>
  <dcterms:modified xsi:type="dcterms:W3CDTF">2020-03-03T08:28:01Z</dcterms:modified>
</cp:coreProperties>
</file>