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85" r:id="rId4"/>
    <p:sldId id="276" r:id="rId5"/>
    <p:sldId id="267" r:id="rId6"/>
    <p:sldId id="263" r:id="rId7"/>
    <p:sldId id="278" r:id="rId8"/>
    <p:sldId id="277" r:id="rId9"/>
    <p:sldId id="275" r:id="rId10"/>
    <p:sldId id="286" r:id="rId11"/>
    <p:sldId id="260" r:id="rId12"/>
    <p:sldId id="287" r:id="rId13"/>
    <p:sldId id="261" r:id="rId14"/>
    <p:sldId id="257" r:id="rId15"/>
    <p:sldId id="282" r:id="rId16"/>
    <p:sldId id="259" r:id="rId17"/>
    <p:sldId id="262" r:id="rId18"/>
    <p:sldId id="291" r:id="rId19"/>
    <p:sldId id="288" r:id="rId20"/>
    <p:sldId id="289" r:id="rId21"/>
    <p:sldId id="264" r:id="rId22"/>
    <p:sldId id="266" r:id="rId23"/>
    <p:sldId id="283" r:id="rId24"/>
    <p:sldId id="292" r:id="rId25"/>
    <p:sldId id="274" r:id="rId26"/>
    <p:sldId id="265" r:id="rId27"/>
    <p:sldId id="270" r:id="rId28"/>
    <p:sldId id="269" r:id="rId29"/>
    <p:sldId id="268" r:id="rId30"/>
    <p:sldId id="280" r:id="rId31"/>
    <p:sldId id="290" r:id="rId32"/>
    <p:sldId id="273" r:id="rId33"/>
    <p:sldId id="293" r:id="rId34"/>
    <p:sldId id="27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242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84" d="100"/>
          <a:sy n="84" d="100"/>
        </p:scale>
        <p:origin x="-8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0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F655C-185B-4537-AD59-8F87066530DF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227B949-51D6-48EF-B7CA-347D8B14C95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Работа с детьми</a:t>
          </a:r>
          <a:endParaRPr lang="ru-RU" dirty="0">
            <a:solidFill>
              <a:srgbClr val="002060"/>
            </a:solidFill>
          </a:endParaRPr>
        </a:p>
      </dgm:t>
    </dgm:pt>
    <dgm:pt modelId="{58A6DF26-CA47-4A38-9BF1-DE0DA13E7375}" type="parTrans" cxnId="{DFF81A7E-6424-47B6-9538-B581C273EC4E}">
      <dgm:prSet/>
      <dgm:spPr/>
      <dgm:t>
        <a:bodyPr/>
        <a:lstStyle/>
        <a:p>
          <a:endParaRPr lang="ru-RU"/>
        </a:p>
      </dgm:t>
    </dgm:pt>
    <dgm:pt modelId="{B1F6E929-B70F-4340-BFD2-0D4627073C01}" type="sibTrans" cxnId="{DFF81A7E-6424-47B6-9538-B581C273EC4E}">
      <dgm:prSet/>
      <dgm:spPr/>
      <dgm:t>
        <a:bodyPr/>
        <a:lstStyle/>
        <a:p>
          <a:endParaRPr lang="ru-RU"/>
        </a:p>
      </dgm:t>
    </dgm:pt>
    <dgm:pt modelId="{C3F50344-9FB8-4F43-8AD8-D9D75AB61F5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Работа с педагогами</a:t>
          </a:r>
          <a:endParaRPr lang="ru-RU" dirty="0">
            <a:solidFill>
              <a:srgbClr val="002060"/>
            </a:solidFill>
          </a:endParaRPr>
        </a:p>
      </dgm:t>
    </dgm:pt>
    <dgm:pt modelId="{7564366B-E700-4781-8684-631E56F394A6}" type="parTrans" cxnId="{07DEC296-5B3C-43A4-AB07-B402E8BBFBD0}">
      <dgm:prSet/>
      <dgm:spPr/>
      <dgm:t>
        <a:bodyPr/>
        <a:lstStyle/>
        <a:p>
          <a:endParaRPr lang="ru-RU"/>
        </a:p>
      </dgm:t>
    </dgm:pt>
    <dgm:pt modelId="{3701FA73-49BB-407F-BD24-F6E32269B95F}" type="sibTrans" cxnId="{07DEC296-5B3C-43A4-AB07-B402E8BBFBD0}">
      <dgm:prSet/>
      <dgm:spPr/>
      <dgm:t>
        <a:bodyPr/>
        <a:lstStyle/>
        <a:p>
          <a:endParaRPr lang="ru-RU"/>
        </a:p>
      </dgm:t>
    </dgm:pt>
    <dgm:pt modelId="{99A64E29-F60F-4906-ACCC-EA1963E4254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Работа с родителями</a:t>
          </a:r>
          <a:endParaRPr lang="ru-RU" dirty="0">
            <a:solidFill>
              <a:srgbClr val="002060"/>
            </a:solidFill>
          </a:endParaRPr>
        </a:p>
      </dgm:t>
    </dgm:pt>
    <dgm:pt modelId="{DCA6DDE1-A486-49C6-8B34-9E6A8F5B0CB7}" type="parTrans" cxnId="{6761F52F-22FB-4E12-9A2F-934ACED9996A}">
      <dgm:prSet/>
      <dgm:spPr/>
      <dgm:t>
        <a:bodyPr/>
        <a:lstStyle/>
        <a:p>
          <a:endParaRPr lang="ru-RU"/>
        </a:p>
      </dgm:t>
    </dgm:pt>
    <dgm:pt modelId="{209A76AA-AD05-4B4D-84E9-1D3163580638}" type="sibTrans" cxnId="{6761F52F-22FB-4E12-9A2F-934ACED9996A}">
      <dgm:prSet/>
      <dgm:spPr/>
      <dgm:t>
        <a:bodyPr/>
        <a:lstStyle/>
        <a:p>
          <a:endParaRPr lang="ru-RU"/>
        </a:p>
      </dgm:t>
    </dgm:pt>
    <dgm:pt modelId="{5F63CB57-8404-46B3-938E-E911484EAF67}" type="pres">
      <dgm:prSet presAssocID="{19AF655C-185B-4537-AD59-8F87066530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CCD7F0-B8C8-4BAC-8C82-31ED8CCFA7A8}" type="pres">
      <dgm:prSet presAssocID="{A227B949-51D6-48EF-B7CA-347D8B14C956}" presName="parentLin" presStyleCnt="0"/>
      <dgm:spPr/>
    </dgm:pt>
    <dgm:pt modelId="{70CEF3F2-8DEB-416B-9762-B02A8984F45A}" type="pres">
      <dgm:prSet presAssocID="{A227B949-51D6-48EF-B7CA-347D8B14C95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F13E113-26AD-4411-878A-93D8864D1B17}" type="pres">
      <dgm:prSet presAssocID="{A227B949-51D6-48EF-B7CA-347D8B14C9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08FCF-8C2E-487F-8011-7E92F617F987}" type="pres">
      <dgm:prSet presAssocID="{A227B949-51D6-48EF-B7CA-347D8B14C956}" presName="negativeSpace" presStyleCnt="0"/>
      <dgm:spPr/>
    </dgm:pt>
    <dgm:pt modelId="{53A850C8-E714-441F-8F99-92EA3EF40A19}" type="pres">
      <dgm:prSet presAssocID="{A227B949-51D6-48EF-B7CA-347D8B14C956}" presName="childText" presStyleLbl="conFgAcc1" presStyleIdx="0" presStyleCnt="3">
        <dgm:presLayoutVars>
          <dgm:bulletEnabled val="1"/>
        </dgm:presLayoutVars>
      </dgm:prSet>
      <dgm:spPr/>
    </dgm:pt>
    <dgm:pt modelId="{B5083E7F-7439-496A-A0C9-0C0A8C9AD648}" type="pres">
      <dgm:prSet presAssocID="{B1F6E929-B70F-4340-BFD2-0D4627073C01}" presName="spaceBetweenRectangles" presStyleCnt="0"/>
      <dgm:spPr/>
    </dgm:pt>
    <dgm:pt modelId="{8A72C3B0-0111-4D18-944F-3CF4032A0E1F}" type="pres">
      <dgm:prSet presAssocID="{C3F50344-9FB8-4F43-8AD8-D9D75AB61F5F}" presName="parentLin" presStyleCnt="0"/>
      <dgm:spPr/>
    </dgm:pt>
    <dgm:pt modelId="{42040068-7ECE-4981-8022-A25A9A72C9A9}" type="pres">
      <dgm:prSet presAssocID="{C3F50344-9FB8-4F43-8AD8-D9D75AB61F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CB24D22-4ADA-45F4-AD3D-8415E5339F71}" type="pres">
      <dgm:prSet presAssocID="{C3F50344-9FB8-4F43-8AD8-D9D75AB61F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59EF0-2EEF-47B2-8820-92C0D4B12291}" type="pres">
      <dgm:prSet presAssocID="{C3F50344-9FB8-4F43-8AD8-D9D75AB61F5F}" presName="negativeSpace" presStyleCnt="0"/>
      <dgm:spPr/>
    </dgm:pt>
    <dgm:pt modelId="{1B70128D-7100-4081-AF19-AD77FA0922BF}" type="pres">
      <dgm:prSet presAssocID="{C3F50344-9FB8-4F43-8AD8-D9D75AB61F5F}" presName="childText" presStyleLbl="conFgAcc1" presStyleIdx="1" presStyleCnt="3">
        <dgm:presLayoutVars>
          <dgm:bulletEnabled val="1"/>
        </dgm:presLayoutVars>
      </dgm:prSet>
      <dgm:spPr/>
    </dgm:pt>
    <dgm:pt modelId="{0AF5D1B1-AF17-425D-9C30-FB108E4CB382}" type="pres">
      <dgm:prSet presAssocID="{3701FA73-49BB-407F-BD24-F6E32269B95F}" presName="spaceBetweenRectangles" presStyleCnt="0"/>
      <dgm:spPr/>
    </dgm:pt>
    <dgm:pt modelId="{8D39289C-2EC1-4AE2-AAB0-3F29DFF238D4}" type="pres">
      <dgm:prSet presAssocID="{99A64E29-F60F-4906-ACCC-EA1963E42549}" presName="parentLin" presStyleCnt="0"/>
      <dgm:spPr/>
    </dgm:pt>
    <dgm:pt modelId="{963A1AA7-0B5D-4F48-B901-83EBE063D7DB}" type="pres">
      <dgm:prSet presAssocID="{99A64E29-F60F-4906-ACCC-EA1963E4254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5287407-1F80-4DF2-8837-B3EC04E38736}" type="pres">
      <dgm:prSet presAssocID="{99A64E29-F60F-4906-ACCC-EA1963E425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BE641-392E-49C7-A483-59AD31C948EC}" type="pres">
      <dgm:prSet presAssocID="{99A64E29-F60F-4906-ACCC-EA1963E42549}" presName="negativeSpace" presStyleCnt="0"/>
      <dgm:spPr/>
    </dgm:pt>
    <dgm:pt modelId="{500EE4F2-A3EA-4C7C-9969-14BACE7DE007}" type="pres">
      <dgm:prSet presAssocID="{99A64E29-F60F-4906-ACCC-EA1963E425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456F34-0A78-45B2-B305-8F20A42993C0}" type="presOf" srcId="{A227B949-51D6-48EF-B7CA-347D8B14C956}" destId="{70CEF3F2-8DEB-416B-9762-B02A8984F45A}" srcOrd="0" destOrd="0" presId="urn:microsoft.com/office/officeart/2005/8/layout/list1"/>
    <dgm:cxn modelId="{68A9892E-8555-4843-8049-09746A4FCEC3}" type="presOf" srcId="{99A64E29-F60F-4906-ACCC-EA1963E42549}" destId="{C5287407-1F80-4DF2-8837-B3EC04E38736}" srcOrd="1" destOrd="0" presId="urn:microsoft.com/office/officeart/2005/8/layout/list1"/>
    <dgm:cxn modelId="{24017FC7-47D6-4B45-9C5E-03E6718D7F46}" type="presOf" srcId="{A227B949-51D6-48EF-B7CA-347D8B14C956}" destId="{2F13E113-26AD-4411-878A-93D8864D1B17}" srcOrd="1" destOrd="0" presId="urn:microsoft.com/office/officeart/2005/8/layout/list1"/>
    <dgm:cxn modelId="{43A99F37-D9BB-4E28-9C3A-A3087704804B}" type="presOf" srcId="{C3F50344-9FB8-4F43-8AD8-D9D75AB61F5F}" destId="{42040068-7ECE-4981-8022-A25A9A72C9A9}" srcOrd="0" destOrd="0" presId="urn:microsoft.com/office/officeart/2005/8/layout/list1"/>
    <dgm:cxn modelId="{DFF81A7E-6424-47B6-9538-B581C273EC4E}" srcId="{19AF655C-185B-4537-AD59-8F87066530DF}" destId="{A227B949-51D6-48EF-B7CA-347D8B14C956}" srcOrd="0" destOrd="0" parTransId="{58A6DF26-CA47-4A38-9BF1-DE0DA13E7375}" sibTransId="{B1F6E929-B70F-4340-BFD2-0D4627073C01}"/>
    <dgm:cxn modelId="{CFE0CB43-6451-46A1-A22B-001C1FC458AB}" type="presOf" srcId="{C3F50344-9FB8-4F43-8AD8-D9D75AB61F5F}" destId="{BCB24D22-4ADA-45F4-AD3D-8415E5339F71}" srcOrd="1" destOrd="0" presId="urn:microsoft.com/office/officeart/2005/8/layout/list1"/>
    <dgm:cxn modelId="{8044985A-C266-4534-B2B7-15F90E50A428}" type="presOf" srcId="{99A64E29-F60F-4906-ACCC-EA1963E42549}" destId="{963A1AA7-0B5D-4F48-B901-83EBE063D7DB}" srcOrd="0" destOrd="0" presId="urn:microsoft.com/office/officeart/2005/8/layout/list1"/>
    <dgm:cxn modelId="{6761F52F-22FB-4E12-9A2F-934ACED9996A}" srcId="{19AF655C-185B-4537-AD59-8F87066530DF}" destId="{99A64E29-F60F-4906-ACCC-EA1963E42549}" srcOrd="2" destOrd="0" parTransId="{DCA6DDE1-A486-49C6-8B34-9E6A8F5B0CB7}" sibTransId="{209A76AA-AD05-4B4D-84E9-1D3163580638}"/>
    <dgm:cxn modelId="{07DEC296-5B3C-43A4-AB07-B402E8BBFBD0}" srcId="{19AF655C-185B-4537-AD59-8F87066530DF}" destId="{C3F50344-9FB8-4F43-8AD8-D9D75AB61F5F}" srcOrd="1" destOrd="0" parTransId="{7564366B-E700-4781-8684-631E56F394A6}" sibTransId="{3701FA73-49BB-407F-BD24-F6E32269B95F}"/>
    <dgm:cxn modelId="{D573A139-E181-4C5D-9901-ADDE590C6B9E}" type="presOf" srcId="{19AF655C-185B-4537-AD59-8F87066530DF}" destId="{5F63CB57-8404-46B3-938E-E911484EAF67}" srcOrd="0" destOrd="0" presId="urn:microsoft.com/office/officeart/2005/8/layout/list1"/>
    <dgm:cxn modelId="{874433AC-59E7-42CC-B71A-1F6AB94A6620}" type="presParOf" srcId="{5F63CB57-8404-46B3-938E-E911484EAF67}" destId="{D4CCD7F0-B8C8-4BAC-8C82-31ED8CCFA7A8}" srcOrd="0" destOrd="0" presId="urn:microsoft.com/office/officeart/2005/8/layout/list1"/>
    <dgm:cxn modelId="{0900734D-7462-4EE4-922B-FB022AFC2307}" type="presParOf" srcId="{D4CCD7F0-B8C8-4BAC-8C82-31ED8CCFA7A8}" destId="{70CEF3F2-8DEB-416B-9762-B02A8984F45A}" srcOrd="0" destOrd="0" presId="urn:microsoft.com/office/officeart/2005/8/layout/list1"/>
    <dgm:cxn modelId="{E0B222A6-08CC-4A3C-992D-077392B4F97B}" type="presParOf" srcId="{D4CCD7F0-B8C8-4BAC-8C82-31ED8CCFA7A8}" destId="{2F13E113-26AD-4411-878A-93D8864D1B17}" srcOrd="1" destOrd="0" presId="urn:microsoft.com/office/officeart/2005/8/layout/list1"/>
    <dgm:cxn modelId="{EDB2417C-181C-4ACC-A5DB-57BA55695ECE}" type="presParOf" srcId="{5F63CB57-8404-46B3-938E-E911484EAF67}" destId="{5E408FCF-8C2E-487F-8011-7E92F617F987}" srcOrd="1" destOrd="0" presId="urn:microsoft.com/office/officeart/2005/8/layout/list1"/>
    <dgm:cxn modelId="{2B55F151-172F-4EE7-BA93-88C0FB34F51D}" type="presParOf" srcId="{5F63CB57-8404-46B3-938E-E911484EAF67}" destId="{53A850C8-E714-441F-8F99-92EA3EF40A19}" srcOrd="2" destOrd="0" presId="urn:microsoft.com/office/officeart/2005/8/layout/list1"/>
    <dgm:cxn modelId="{693F6B66-B9C2-4D91-857F-D37E4E352730}" type="presParOf" srcId="{5F63CB57-8404-46B3-938E-E911484EAF67}" destId="{B5083E7F-7439-496A-A0C9-0C0A8C9AD648}" srcOrd="3" destOrd="0" presId="urn:microsoft.com/office/officeart/2005/8/layout/list1"/>
    <dgm:cxn modelId="{CCF8386E-D66A-4540-8A86-BEEBBC5A9BB7}" type="presParOf" srcId="{5F63CB57-8404-46B3-938E-E911484EAF67}" destId="{8A72C3B0-0111-4D18-944F-3CF4032A0E1F}" srcOrd="4" destOrd="0" presId="urn:microsoft.com/office/officeart/2005/8/layout/list1"/>
    <dgm:cxn modelId="{C5033719-E67D-4B33-9956-2FBFCA594180}" type="presParOf" srcId="{8A72C3B0-0111-4D18-944F-3CF4032A0E1F}" destId="{42040068-7ECE-4981-8022-A25A9A72C9A9}" srcOrd="0" destOrd="0" presId="urn:microsoft.com/office/officeart/2005/8/layout/list1"/>
    <dgm:cxn modelId="{153471FC-F471-4453-90AE-AE6C792AEA95}" type="presParOf" srcId="{8A72C3B0-0111-4D18-944F-3CF4032A0E1F}" destId="{BCB24D22-4ADA-45F4-AD3D-8415E5339F71}" srcOrd="1" destOrd="0" presId="urn:microsoft.com/office/officeart/2005/8/layout/list1"/>
    <dgm:cxn modelId="{B66B6238-0081-4DB4-811C-5E74DB6952F4}" type="presParOf" srcId="{5F63CB57-8404-46B3-938E-E911484EAF67}" destId="{A1F59EF0-2EEF-47B2-8820-92C0D4B12291}" srcOrd="5" destOrd="0" presId="urn:microsoft.com/office/officeart/2005/8/layout/list1"/>
    <dgm:cxn modelId="{7EDFBEB1-7301-4D2C-81DB-8F8F3F30FD5F}" type="presParOf" srcId="{5F63CB57-8404-46B3-938E-E911484EAF67}" destId="{1B70128D-7100-4081-AF19-AD77FA0922BF}" srcOrd="6" destOrd="0" presId="urn:microsoft.com/office/officeart/2005/8/layout/list1"/>
    <dgm:cxn modelId="{48235E76-BB72-474C-B999-DB6A25D9C800}" type="presParOf" srcId="{5F63CB57-8404-46B3-938E-E911484EAF67}" destId="{0AF5D1B1-AF17-425D-9C30-FB108E4CB382}" srcOrd="7" destOrd="0" presId="urn:microsoft.com/office/officeart/2005/8/layout/list1"/>
    <dgm:cxn modelId="{AE1B0B91-7AF6-40A4-BFBA-8A569B79FE02}" type="presParOf" srcId="{5F63CB57-8404-46B3-938E-E911484EAF67}" destId="{8D39289C-2EC1-4AE2-AAB0-3F29DFF238D4}" srcOrd="8" destOrd="0" presId="urn:microsoft.com/office/officeart/2005/8/layout/list1"/>
    <dgm:cxn modelId="{1B62AAAE-AA1D-4D9F-80DC-9A5B30ABCA59}" type="presParOf" srcId="{8D39289C-2EC1-4AE2-AAB0-3F29DFF238D4}" destId="{963A1AA7-0B5D-4F48-B901-83EBE063D7DB}" srcOrd="0" destOrd="0" presId="urn:microsoft.com/office/officeart/2005/8/layout/list1"/>
    <dgm:cxn modelId="{8872D850-D5F3-4241-887A-FC7D8460F113}" type="presParOf" srcId="{8D39289C-2EC1-4AE2-AAB0-3F29DFF238D4}" destId="{C5287407-1F80-4DF2-8837-B3EC04E38736}" srcOrd="1" destOrd="0" presId="urn:microsoft.com/office/officeart/2005/8/layout/list1"/>
    <dgm:cxn modelId="{82576178-CA62-4943-B6E7-4CBE53C4D60D}" type="presParOf" srcId="{5F63CB57-8404-46B3-938E-E911484EAF67}" destId="{582BE641-392E-49C7-A483-59AD31C948EC}" srcOrd="9" destOrd="0" presId="urn:microsoft.com/office/officeart/2005/8/layout/list1"/>
    <dgm:cxn modelId="{50299757-606D-4735-9059-BA82E34F6E9D}" type="presParOf" srcId="{5F63CB57-8404-46B3-938E-E911484EAF67}" destId="{500EE4F2-A3EA-4C7C-9969-14BACE7DE0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40B3F8-7FBC-4353-A9BE-A54295071F3F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808EB2-2DD1-45D5-9F8B-22BFABAE0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7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715072-0947-4025-A81B-364C9632ED19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F0C20F-0AA7-49E7-AF98-CD38DA84D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25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E3713-B542-4085-BBCE-A531012A56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5AB6-9C1D-46E2-8F1B-593440FB97FC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6B19-AA3C-43D4-A6EE-E535EB567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43590-2388-44F5-A4D7-526FB4D57908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081D-FEE4-40B8-B1A0-4C8F96D6C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E71B-D201-4D5A-B9C1-62A2B7D3A40B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F5D3-ED2D-4BDC-B0C0-AFD08A0DC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EF09-B52C-4E28-92F8-61176E4D178F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D906-A36E-4BC4-85A7-4B5AAE2EF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275C-68E7-4927-B540-775A9B254CAC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241D-C953-4F3E-98EA-AFE2443DB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A08F-5F09-4360-9C43-4C1599E46A39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104C-761E-4AF7-826E-9C0908AD6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76537-F74C-4154-8CA2-73E20960A52D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2F8C-A394-42AD-98C8-41AE634DF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EFAF-33AB-445A-A1CE-D7DBB4BB33CE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FA716-0C56-41AA-BC39-31DC1C39C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94C3-4B1A-406C-B27E-364DCD14841B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EDA5-B015-4330-90C7-A5E45FE4A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7B08-12C1-48C5-B3C0-09EFEBCEA074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ECA0-E20C-4044-8DE9-0F5B10910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EA10-F413-441D-BD84-3D18738CE221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C960-CB19-411B-B23B-FB626FD27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C3FAE2-8752-47B2-B0EB-F657E1927A79}" type="datetimeFigureOut">
              <a:rPr lang="ru-RU"/>
              <a:pPr>
                <a:defRPr/>
              </a:pPr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AA6EC3-12DD-4533-856D-45024B7D7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8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5.pn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lib.sportedu.ru/2SimQuery.idc?Title=&#1086;&#1073;&#1097;&#1077;&#1088;&#1072;&#1079;&#1074;&#1080;&#1074;&#1072;&#1102;&#1097;&#1080;&#1077;%20&#1091;&#1087;&#1088;&#1072;&#1078;&#1085;&#1077;&#1085;&#1080;&#1103;%20&#1074;%20&#1075;&#1080;&#1084;&#1085;&#1072;&#1089;&#1090;&#1080;&#1082;&#1077;" TargetMode="External"/><Relationship Id="rId3" Type="http://schemas.openxmlformats.org/officeDocument/2006/relationships/hyperlink" Target="http://lib.sportedu.ru/2SimQuery.idc?Author=&#1082;&#1091;&#1076;&#1088;&#1072;%20&#1090;" TargetMode="External"/><Relationship Id="rId7" Type="http://schemas.openxmlformats.org/officeDocument/2006/relationships/hyperlink" Target="http://lib.sportedu.ru/2SimQuery.idc?Author=&#1087;&#1086;&#1087;&#1086;&#1074;&#1072;%20&#1077;" TargetMode="External"/><Relationship Id="rId2" Type="http://schemas.openxmlformats.org/officeDocument/2006/relationships/hyperlink" Target="http://lib.sportedu.ru/2SimQuery.idc?Author=&#1082;&#1088;&#1102;&#1095;&#1077;&#1082;%20&#1077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.sportedu.ru/2SimQuery.idc?Title=&#1076;&#1074;&#1080;&#1075;&#1072;&#1090;&#1077;&#1083;&#1100;&#1085;&#1099;&#1081;%20&#1080;&#1075;&#1088;&#1086;&#1090;&#1088;&#1077;&#1085;&#1080;&#1085;&#1075;%20&#1076;&#1083;&#1103;%20&#1076;&#1086;&#1096;&#1082;&#1086;&#1083;&#1100;&#1085;&#1080;&#1082;&#1086;&#1074;" TargetMode="External"/><Relationship Id="rId5" Type="http://schemas.openxmlformats.org/officeDocument/2006/relationships/hyperlink" Target="http://lib.sportedu.ru/2SimQuery.idc?Author=&#1087;&#1086;&#1090;&#1072;&#1087;&#1095;&#1091;&#1082;%20&#1072;" TargetMode="External"/><Relationship Id="rId4" Type="http://schemas.openxmlformats.org/officeDocument/2006/relationships/hyperlink" Target="http://lib.sportedu.ru/2SimQuery.idc?Author=&#1086;&#1074;&#1095;&#1080;&#1085;&#1085;&#1080;&#1082;&#1086;&#1074;&#1072;%20&#1090;" TargetMode="External"/><Relationship Id="rId9" Type="http://schemas.openxmlformats.org/officeDocument/2006/relationships/hyperlink" Target="http://lib.sportedu.ru/press/tpfk/2004N7/p43-46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Муниципальное дошкольное общеобразовательное учреждение детский сад  «Колокольчик».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endParaRPr lang="ru-RU" sz="2000" i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658458" cy="339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8313" y="1628775"/>
            <a:ext cx="556895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Белякова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Ирина Владимировна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Инструктор по физической культуре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500" y="5732463"/>
            <a:ext cx="1095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2016 г</a:t>
            </a:r>
          </a:p>
        </p:txBody>
      </p:sp>
      <p:pic>
        <p:nvPicPr>
          <p:cNvPr id="15366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995737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1187450" y="765175"/>
            <a:ext cx="705643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«Фитбол – гимнастика с детьми старшего дошкольного возраста»</a:t>
            </a:r>
          </a:p>
        </p:txBody>
      </p:sp>
      <p:pic>
        <p:nvPicPr>
          <p:cNvPr id="24578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Ириша\Desktop\работы воспитателей\Белякова И.В\спортзал оборудование дети с фитбол мячами\SDC134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248472" cy="3398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450" y="157163"/>
            <a:ext cx="76327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«Чтобы сделать ребенка умным и рассудительным, сделайте его крепким и здоровым»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Ж. Ж. Руссо</a:t>
            </a:r>
          </a:p>
          <a:p>
            <a:pPr algn="ctr">
              <a:defRPr/>
            </a:pPr>
            <a:endParaRPr lang="ru-RU" sz="2400" b="1" dirty="0">
              <a:solidFill>
                <a:srgbClr val="333333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333333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ru-RU" sz="2400" dirty="0">
              <a:solidFill>
                <a:srgbClr val="333333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2400" dirty="0">
              <a:solidFill>
                <a:srgbClr val="333333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endParaRPr lang="ru-RU" sz="2400" dirty="0">
              <a:latin typeface="+mn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628775"/>
            <a:ext cx="80645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Федеральный государственный образовательный стандарт дошкольного образования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В стандарте учитываются: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 индивидуальные потребности ребенка,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связанные с его жизненной ситуацией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и состоянием здоровья,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определяющие особые условия получения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им образования, индивидуальные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потребности отдельных категорий детей.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Стандарт направлен на решение задачи: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</a:rPr>
              <a:t> обеспечение равных возможностей для полноценного развития каждого ребенка в период дошкольного детства независимо от психофизических и других особенностей ( в том числе ограниченных возможностей здоровья)</a:t>
            </a:r>
          </a:p>
        </p:txBody>
      </p:sp>
      <p:pic>
        <p:nvPicPr>
          <p:cNvPr id="6146" name="Picture 2" descr="C:\Users\Ириша\Desktop\работы воспитателей\Белякова И.В\спортзал оборудование дети с фитбол мячами\SDC13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349500"/>
            <a:ext cx="2900363" cy="2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2339975" y="260350"/>
            <a:ext cx="43195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Актуальность:</a:t>
            </a:r>
          </a:p>
          <a:p>
            <a:pPr algn="ctr"/>
            <a:r>
              <a:rPr lang="ru-RU" sz="320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395288" y="1052513"/>
            <a:ext cx="8569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за последние годы состояние здоровья детей прогрессивно ухудшается. 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У большинства детей имеется аномалия осанки, деформация стоп, увеличивается частота тяжких форм сколиоза. 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И ещё одна причина ухудшения здоровья -  снижение двигательной активности. </a:t>
            </a:r>
          </a:p>
        </p:txBody>
      </p:sp>
      <p:pic>
        <p:nvPicPr>
          <p:cNvPr id="26627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07-kids-comput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2924175"/>
            <a:ext cx="39211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549275"/>
            <a:ext cx="7921625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fitball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"fit" –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оздоровление, "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ball" –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мяч)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pic>
        <p:nvPicPr>
          <p:cNvPr id="5" name="Picture 4" descr="C:\Users\Ириша\Desktop\0130455565758595-800x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6"/>
          <a:stretch>
            <a:fillRect/>
          </a:stretch>
        </p:blipFill>
        <p:spPr bwMode="auto">
          <a:xfrm>
            <a:off x="1115616" y="2204864"/>
            <a:ext cx="3096344" cy="3016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 descr="C:\Users\Ириш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9572" y="2204863"/>
            <a:ext cx="3448852" cy="3024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39243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088" y="404813"/>
            <a:ext cx="7705725" cy="1878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dirty="0">
                <a:latin typeface="+mn-lt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+mn-lt"/>
              </a:rPr>
              <a:t>Цель</a:t>
            </a:r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altLang="ru-RU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/>
            </a:r>
            <a:br>
              <a:rPr lang="ru-RU" altLang="ru-RU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Развивать физические качества и укреплять здоровье детей, используя эффективность методики комплексного воздействия упражнений </a:t>
            </a:r>
            <a:r>
              <a:rPr lang="ru-RU" altLang="ru-RU" sz="2000" dirty="0" err="1">
                <a:solidFill>
                  <a:srgbClr val="002060"/>
                </a:solidFill>
                <a:latin typeface="+mn-lt"/>
              </a:rPr>
              <a:t>фитбол</a:t>
            </a: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 - гимнастики на развитие физических способностей детей дошкольного возраста.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8674" name="Picture 2" descr="http://www.fitness-savvino.ru/images/news/0810201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420938"/>
            <a:ext cx="58102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468313" y="476250"/>
            <a:ext cx="8207375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>
              <a:lnSpc>
                <a:spcPct val="80000"/>
              </a:lnSpc>
            </a:pPr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</a:rPr>
              <a:t>Задачи: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Укреплять здоровье детей с помощью фитболов.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Развивать силу мышц, поддерживающих правильную осанку.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Совершенствовать функции организма детей, повышать его защитные свойства и устойчивость к заболеваниям с помощью фитбол - гимнастики.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Развивать двигательную сферу ребёнка и его физические качества: выносливость, ловкость, быстроту, гибкость.</a:t>
            </a:r>
          </a:p>
          <a:p>
            <a:pPr marL="609600" indent="-609600"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Воспитывать интерес и потребность в физических упражнениях и играх с фитболом.</a:t>
            </a:r>
          </a:p>
        </p:txBody>
      </p:sp>
      <p:pic>
        <p:nvPicPr>
          <p:cNvPr id="29698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риша\Desktop\работы воспитателей\Белякова И.В\спортзал оборудование дети с фитбол мячами\SDC134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3182411" cy="2386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813" y="333375"/>
            <a:ext cx="65532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      </a:t>
            </a:r>
            <a:r>
              <a:rPr lang="ru-RU" sz="3200" b="1" dirty="0" err="1">
                <a:solidFill>
                  <a:srgbClr val="002060"/>
                </a:solidFill>
                <a:latin typeface="+mn-lt"/>
              </a:rPr>
              <a:t>Фитбол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 мяч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  Цветовое влияние</a:t>
            </a:r>
          </a:p>
        </p:txBody>
      </p:sp>
      <p:pic>
        <p:nvPicPr>
          <p:cNvPr id="1026" name="Picture 2" descr="C:\Users\Ириша\Desktop\7656456kqhi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656731" cy="2102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71550" y="1427163"/>
            <a:ext cx="70564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u="sng">
                <a:solidFill>
                  <a:srgbClr val="7E4E99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Фиолетовый цвет</a:t>
            </a:r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восстанавливает силы </a:t>
            </a: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организма, успокаивает, повышает степень </a:t>
            </a: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самоконтроля.</a:t>
            </a:r>
          </a:p>
          <a:p>
            <a:pPr eaLnBrk="0" hangingPunct="0"/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Красный цвет 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активизирует, повышает </a:t>
            </a: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физическую работоспособность, вызывает </a:t>
            </a:r>
          </a:p>
          <a:p>
            <a:pPr eaLnBrk="0" hangingPunct="0"/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ощущение теплоты, стимулирует психические процессы. </a:t>
            </a:r>
          </a:p>
          <a:p>
            <a:pPr eaLnBrk="0" hangingPunct="0"/>
            <a:r>
              <a:rPr lang="ru-RU" sz="2000" b="1" u="sng">
                <a:solidFill>
                  <a:srgbClr val="009242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Зелёный цвет</a:t>
            </a:r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успокаивает, создаёт хорошее настроение. Этот цвет оказывает благотворное влияние на соматически ослабленных детей, при лечении воспалений, при ослабленном зрении. </a:t>
            </a:r>
          </a:p>
          <a:p>
            <a:pPr eaLnBrk="0" hangingPunct="0"/>
            <a:r>
              <a:rPr lang="ru-RU" sz="2000" b="1" u="sng">
                <a:solidFill>
                  <a:srgbClr val="FF505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Розовый</a:t>
            </a:r>
            <a:r>
              <a:rPr lang="ru-RU" sz="2000">
                <a:solidFill>
                  <a:srgbClr val="D9959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тонизирует при подавленном настроении.</a:t>
            </a:r>
          </a:p>
          <a:p>
            <a:r>
              <a:rPr lang="ru-RU" sz="2000" b="1" u="sng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Жёлтый цвет</a:t>
            </a:r>
            <a:r>
              <a:rPr lang="ru-RU" sz="200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цвет радости, покоя, теплоты, нейтрализует негативные действия.</a:t>
            </a:r>
            <a:r>
              <a:rPr lang="ru-RU" sz="2000" b="1" u="sng">
                <a:solidFill>
                  <a:srgbClr val="548DD4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</a:p>
          <a:p>
            <a:r>
              <a:rPr lang="ru-RU" sz="2000" b="1" u="sng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Голубой цвет</a:t>
            </a:r>
            <a:r>
              <a:rPr lang="ru-RU" sz="2000">
                <a:latin typeface="Times New Roman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оказывает успокаивающее воздействие, расслабляет, снимает спазмы, снимает головные боли, понижает аппетит.</a:t>
            </a:r>
          </a:p>
          <a:p>
            <a:pPr eaLnBrk="0" hangingPunct="0"/>
            <a:endParaRPr lang="ru-RU" sz="200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4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Блок-схема: альтернативный процесс 35"/>
          <p:cNvSpPr/>
          <p:nvPr/>
        </p:nvSpPr>
        <p:spPr>
          <a:xfrm>
            <a:off x="3635375" y="3573463"/>
            <a:ext cx="2016125" cy="115093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990000"/>
                </a:solidFill>
              </a:rPr>
              <a:t>Упражнения с мячом</a:t>
            </a:r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684213" y="-401638"/>
            <a:ext cx="8459787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200" b="1">
              <a:solidFill>
                <a:srgbClr val="375B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Многофункциональное использование фитбола </a:t>
            </a:r>
            <a:endParaRPr lang="ru-RU" sz="280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1476375" y="3573463"/>
            <a:ext cx="1800225" cy="61277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/>
              <a:t>Массажёр</a:t>
            </a:r>
            <a:endParaRPr lang="ru-RU" sz="2000" b="1" dirty="0"/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2339975" y="2276475"/>
            <a:ext cx="1778000" cy="61277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Предмет</a:t>
            </a: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5076825" y="2276475"/>
            <a:ext cx="1727200" cy="61277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Опора</a:t>
            </a: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6011863" y="3500438"/>
            <a:ext cx="1851025" cy="61277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Ориентир</a:t>
            </a: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5867400" y="4868863"/>
            <a:ext cx="2017713" cy="7207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Амортизатор и тренажёр</a:t>
            </a: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3779838" y="5732463"/>
            <a:ext cx="1728787" cy="61277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Отягощение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1692275" y="4868863"/>
            <a:ext cx="1778000" cy="61277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Препятствие</a:t>
            </a:r>
          </a:p>
        </p:txBody>
      </p:sp>
      <p:pic>
        <p:nvPicPr>
          <p:cNvPr id="31754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3"/>
          <p:cNvSpPr>
            <a:spLocks noChangeArrowheads="1"/>
          </p:cNvSpPr>
          <p:nvPr/>
        </p:nvSpPr>
        <p:spPr bwMode="auto">
          <a:xfrm>
            <a:off x="611188" y="260350"/>
            <a:ext cx="7777162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</a:rPr>
              <a:t>Комплексы упражнений на мячах  могут иметь различную направленность:</a:t>
            </a:r>
          </a:p>
          <a:p>
            <a:pPr algn="ctr"/>
            <a:endParaRPr lang="ru-RU" altLang="ru-RU" sz="2800" b="1"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Для укрепления мышц рук и плечевого пояса.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Для укрепления мышц брюшного пресса.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Для укрепления мышц спины и таза.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Для укрепления мышц ног и свода стопы.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Для формирования осанки.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Для увеличения гибкости и подвижности в суставах.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Для развития ловкости и координации движений.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</a:rPr>
              <a:t>Для развития функции равновесия и вестибулярного аппарата.</a:t>
            </a:r>
          </a:p>
        </p:txBody>
      </p:sp>
      <p:pic>
        <p:nvPicPr>
          <p:cNvPr id="32770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Система работы по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+mn-lt"/>
              </a:rPr>
              <a:t>фитбол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 – гимнастике  включает в себя три направления: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/>
                <a:latin typeface="+mn-lt"/>
              </a:rPr>
            </a:br>
            <a:endParaRPr lang="ru-RU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73630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Немного о себе</a:t>
            </a:r>
            <a:r>
              <a:rPr lang="ru-RU" sz="20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средне специальное,</a:t>
            </a:r>
            <a:b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Рыбинское педагогическое училище 1992г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Педагогический стаж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22 года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Имею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высшую квалификационную категорию </a:t>
            </a:r>
            <a:br>
              <a:rPr lang="ru-RU" sz="2000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 должности «Инструктор по физической культуре»</a:t>
            </a:r>
            <a:endParaRPr lang="ru-RU" sz="20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ша\Desktop\cYTLuGvq2K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133388"/>
            <a:ext cx="2186910" cy="3107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7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E:\DCIM\112SSCAM\SDC134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20653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E:\DCIM\112SSCAM\SDC134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20812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E:\DCIM\112SSCAM\SDC134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763" y="3860800"/>
            <a:ext cx="33607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3108325" y="692150"/>
            <a:ext cx="37988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Занятия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фитбол - гимнастикой</a:t>
            </a:r>
          </a:p>
        </p:txBody>
      </p:sp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900113" y="1773238"/>
            <a:ext cx="77041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Занятия проходят 1 раз в неделю (длительность 30 минут)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Физкультурные занятия с фитболом проводятся в традиционной форме по частям: подготовительная, основная и заключительная.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200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5843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E:\DCIM\112SSCAM\SDC134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504389" cy="2478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/>
          <p:cNvSpPr txBox="1">
            <a:spLocks noChangeArrowheads="1"/>
          </p:cNvSpPr>
          <p:nvPr/>
        </p:nvSpPr>
        <p:spPr bwMode="auto">
          <a:xfrm>
            <a:off x="900113" y="260350"/>
            <a:ext cx="78486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Подготовительная часть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происходит настрой детей на работу и подготовка организма к основной части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endParaRPr lang="ru-RU" sz="2000">
              <a:solidFill>
                <a:srgbClr val="002060"/>
              </a:solidFill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6866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449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DCIM\112SSCAM\SDC134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062397" cy="2296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E:\DCIM\112SSCAM\SDC134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086400" cy="23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10"/>
          <p:cNvSpPr txBox="1">
            <a:spLocks noChangeArrowheads="1"/>
          </p:cNvSpPr>
          <p:nvPr/>
        </p:nvSpPr>
        <p:spPr bwMode="auto">
          <a:xfrm>
            <a:off x="755650" y="404813"/>
            <a:ext cx="71294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                               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Основная часть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происходит максимальная нагрузка на организм, которая должна быть оптимальной для детей.</a:t>
            </a:r>
          </a:p>
        </p:txBody>
      </p:sp>
      <p:pic>
        <p:nvPicPr>
          <p:cNvPr id="12" name="Picture 2" descr="C:\Users\Ириша\Desktop\работы воспитателей\Белякова И.В\спортзал оборудование дети с фитбол мячами\SDC134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822371" cy="2116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C:\Users\Ириша\Desktop\работы воспитателей\Белякова И.В\спортзал оборудование дети с фитбол мячами\SDC134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301266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" descr="C:\Users\Ириша\Desktop\работы воспитателей\Белякова И.В\спортзал оборудование дети с фитбол мячами\SDC134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284" y="4421034"/>
            <a:ext cx="3093779" cy="2320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449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116013" y="836613"/>
            <a:ext cx="75596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                     Заключительная часть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способствует улучшению восстановительных процессов и расслаблению организма.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endParaRPr lang="ru-RU" sz="280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sz="280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" name="Picture 4" descr="C:\Users\Ириша\Desktop\работы воспитателей\Белякова И.В\спортзал оборудование дети с фитбол мячами\SDC134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Ириша\Desktop\работы воспитателей\Белякова И.В\спортзал оборудование дети с фитбол мячами\SDC134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483005"/>
            <a:ext cx="3168352" cy="2376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850" y="476250"/>
            <a:ext cx="8351838" cy="3570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Занятия строятся на следующих основных 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принципах: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доступность- подбор оборудования, упражнений и методов организации занятий в соответствии с возрастом и возможностями детей;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Постепенность – от простого к сложному;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Повторяемость и систематичность занятий;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9938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Ириша\Desktop\работы воспитателей\Белякова И.В\спортзал оборудование дети с фитбол мячами\SDC134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07234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168352" cy="2378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988" y="549275"/>
            <a:ext cx="748982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marL="1730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В занятия включаются дополнительные пособия, такие как гантели, гимнастические палки, что также разнообразит занятие</a:t>
            </a:r>
          </a:p>
          <a:p>
            <a:pPr marL="1730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2" name="Picture 2" descr="C:\Users\Ириша\Desktop\работы воспитателей\Белякова И.В\спортзал оборудование дети с фитбол мячами\SDC134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702357" cy="2026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Ириша\Desktop\работы воспитателей\Белякова И.В\спортзал оборудование дети с фитбол мячами\SDC134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688299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Ириша\Desktop\работы воспитателей\Белякова И.В\спортзал оборудование дети с фитбол мячами\SDC134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727955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5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827088" y="333375"/>
            <a:ext cx="7632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</a:rPr>
              <a:t>Оценка результатов развития двигательной сферы ребёнка</a:t>
            </a:r>
          </a:p>
          <a:p>
            <a:pPr algn="ctr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</a:rPr>
              <a:t> и его физических качеств</a:t>
            </a:r>
            <a:endParaRPr lang="ru-RU" sz="2800" b="1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41986" name="Object 6"/>
          <p:cNvGraphicFramePr>
            <a:graphicFrameLocks noChangeAspect="1"/>
          </p:cNvGraphicFramePr>
          <p:nvPr/>
        </p:nvGraphicFramePr>
        <p:xfrm>
          <a:off x="4859338" y="2217738"/>
          <a:ext cx="3889375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r:id="rId4" imgW="3889585" imgH="3255546" progId="Excel.Sheet.8">
                  <p:embed/>
                </p:oleObj>
              </mc:Choice>
              <mc:Fallback>
                <p:oleObj r:id="rId4" imgW="3889585" imgH="325554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217738"/>
                        <a:ext cx="3889375" cy="325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28588" y="2514600"/>
          <a:ext cx="4897437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r:id="rId7" imgW="4895512" imgH="3109229" progId="Excel.Sheet.8">
                  <p:embed/>
                </p:oleObj>
              </mc:Choice>
              <mc:Fallback>
                <p:oleObj r:id="rId7" imgW="4895512" imgH="310922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514600"/>
                        <a:ext cx="4897437" cy="310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476375" y="1989138"/>
            <a:ext cx="7199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Начало года                                                          Конец года</a:t>
            </a: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2987675" y="5229225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Высокий уровень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Средний уровень</a:t>
            </a:r>
          </a:p>
          <a:p>
            <a:r>
              <a:rPr lang="ru-RU" b="1">
                <a:solidFill>
                  <a:srgbClr val="002060"/>
                </a:solidFill>
                <a:latin typeface="Times New Roman" pitchFamily="18" charset="0"/>
              </a:rPr>
              <a:t>Низкий уровень</a:t>
            </a:r>
          </a:p>
          <a:p>
            <a:pPr>
              <a:buFont typeface="Courier New" pitchFamily="49" charset="0"/>
              <a:buChar char="o"/>
            </a:pPr>
            <a:endParaRPr lang="ru-RU">
              <a:latin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843213" y="5300663"/>
            <a:ext cx="215900" cy="2159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2843213" y="5589588"/>
            <a:ext cx="215900" cy="2159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9242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2843213" y="5876925"/>
            <a:ext cx="215900" cy="215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9242"/>
              </a:solidFill>
            </a:endParaRPr>
          </a:p>
        </p:txBody>
      </p:sp>
      <p:pic>
        <p:nvPicPr>
          <p:cNvPr id="41994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ша\Desktop\работы воспитателей\Белякова И.В\фото\DSCF4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663407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Ириша\Desktop\работы воспитателей\Белякова И.В\фото\DSCF40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532022" cy="2611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1403350" y="549275"/>
            <a:ext cx="6362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           </a:t>
            </a:r>
          </a:p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            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Мастер – класс для педагогов</a:t>
            </a:r>
          </a:p>
        </p:txBody>
      </p:sp>
      <p:pic>
        <p:nvPicPr>
          <p:cNvPr id="43012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ша\Desktop\работы воспитателей\Антипова Г.В\родительское собрание по книге\SDC13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907705" y="0"/>
            <a:ext cx="5184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   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Работа с родителями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" name="Picture 4" descr="C:\Users\Ириша\Desktop\DSCF21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528392" cy="257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6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ша\Desktop\xRtvHPxUaB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376264" cy="314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645024"/>
            <a:ext cx="355239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995737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Ириша\Desktop\работы воспитателей\Лактионова О.В\аттестация Оля\фото для презентации\SDC145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67240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ша\Desktop\RIS.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3644900"/>
            <a:ext cx="3967162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Ириша\Desktop\SDC134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3744912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9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827088" y="765175"/>
            <a:ext cx="7469187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Систематическое применение  фитбол - гимнастики гармонично тренирует основные группы мышц, что способствует профилактике и коррекции нарушения осанки;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Упражнения без устойчивой опоры тренируют вестибулярный аппарат, развивают координацию движений, функцию равновесия и другие физические качества: ловкость, силу, выносливость, скорость;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Использование фитбол – гимнастики  оказывает общее стимулирующее влияние на физиологическое состояние ребёнка, повышает эмоциональный фон занятий, вызывая положительный настрой.</a:t>
            </a:r>
          </a:p>
          <a:p>
            <a:pPr>
              <a:lnSpc>
                <a:spcPct val="150000"/>
              </a:lnSpc>
            </a:pPr>
            <a:r>
              <a:rPr lang="ru-RU">
                <a:latin typeface="Times New Roman" pitchFamily="18" charset="0"/>
              </a:rPr>
              <a:t> </a:t>
            </a: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2627313" y="188913"/>
            <a:ext cx="35290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Результат работы</a:t>
            </a:r>
          </a:p>
        </p:txBody>
      </p:sp>
      <p:pic>
        <p:nvPicPr>
          <p:cNvPr id="46083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549275"/>
            <a:ext cx="7777162" cy="3600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Занимайтесь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фитбол-гимнастикой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детьми как в детском саду так и дома.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получайте положительные эмоции, радость и удовольствие - ведь это самое главное!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050" name="Picture 2" descr="C:\Users\Ириша\Desktop\работы воспитателей\Белякова И.В\спортзал оборудование дети с фитбол мячами\SDC134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504389" cy="2628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107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39243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029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                             </a:t>
            </a:r>
            <a:r>
              <a:rPr lang="ru-RU" sz="1800" b="1" dirty="0" smtClean="0">
                <a:solidFill>
                  <a:srgbClr val="002060"/>
                </a:solidFill>
              </a:rPr>
              <a:t>Информационные источники: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 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</a:rPr>
              <a:t>Н.М. </a:t>
            </a:r>
            <a:r>
              <a:rPr lang="ru-RU" sz="1800" dirty="0" err="1" smtClean="0">
                <a:solidFill>
                  <a:srgbClr val="002060"/>
                </a:solidFill>
              </a:rPr>
              <a:t>Соломенникова</a:t>
            </a:r>
            <a:r>
              <a:rPr lang="ru-RU" sz="1800" dirty="0" smtClean="0">
                <a:solidFill>
                  <a:srgbClr val="002060"/>
                </a:solidFill>
              </a:rPr>
              <a:t>  Т.Н. Машина  Формирование двигательной сферы детей 3 – 7 лет </a:t>
            </a:r>
            <a:r>
              <a:rPr lang="ru-RU" sz="1800" dirty="0" err="1" smtClean="0">
                <a:solidFill>
                  <a:srgbClr val="002060"/>
                </a:solidFill>
              </a:rPr>
              <a:t>Фитбол</a:t>
            </a:r>
            <a:r>
              <a:rPr lang="ru-RU" sz="1800" dirty="0" smtClean="0">
                <a:solidFill>
                  <a:srgbClr val="002060"/>
                </a:solidFill>
              </a:rPr>
              <a:t> гимнастика: конспекты занятий. Волгоград: Учитель, 2013.</a:t>
            </a:r>
            <a:endParaRPr lang="ru-RU" sz="1800" dirty="0" smtClean="0">
              <a:solidFill>
                <a:srgbClr val="002060"/>
              </a:solidFill>
              <a:hlinkClick r:id="rId2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  <a:hlinkClick r:id="rId2"/>
              </a:rPr>
              <a:t>Крючек</a:t>
            </a:r>
            <a:r>
              <a:rPr lang="ru-RU" sz="1800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Е.С. Аэробика. Содержание и методика проведения оздоровительных занятий: </a:t>
            </a:r>
            <a:r>
              <a:rPr lang="ru-RU" sz="1800" dirty="0" err="1" smtClean="0">
                <a:solidFill>
                  <a:srgbClr val="002060"/>
                </a:solidFill>
              </a:rPr>
              <a:t>Учебно-метод</a:t>
            </a:r>
            <a:r>
              <a:rPr lang="ru-RU" sz="1800" dirty="0" smtClean="0">
                <a:solidFill>
                  <a:srgbClr val="002060"/>
                </a:solidFill>
              </a:rPr>
              <a:t>. пос. - М.: </a:t>
            </a:r>
            <a:r>
              <a:rPr lang="ru-RU" sz="1800" dirty="0" err="1" smtClean="0">
                <a:solidFill>
                  <a:srgbClr val="002060"/>
                </a:solidFill>
              </a:rPr>
              <a:t>Терра-Спорт</a:t>
            </a:r>
            <a:r>
              <a:rPr lang="ru-RU" sz="1800" dirty="0" smtClean="0">
                <a:solidFill>
                  <a:srgbClr val="002060"/>
                </a:solidFill>
              </a:rPr>
              <a:t>, Олимпия Пресс,2001. 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err="1" smtClean="0">
                <a:solidFill>
                  <a:srgbClr val="002060"/>
                </a:solidFill>
                <a:hlinkClick r:id="rId3"/>
              </a:rPr>
              <a:t>Кудра</a:t>
            </a:r>
            <a:r>
              <a:rPr lang="ru-RU" sz="1800" dirty="0" smtClean="0">
                <a:solidFill>
                  <a:srgbClr val="002060"/>
                </a:solidFill>
                <a:hlinkClick r:id="rId3"/>
              </a:rPr>
              <a:t> Т.А.</a:t>
            </a:r>
            <a:r>
              <a:rPr lang="ru-RU" sz="1800" dirty="0" smtClean="0">
                <a:solidFill>
                  <a:srgbClr val="002060"/>
                </a:solidFill>
              </a:rPr>
              <a:t> Аэробика и здоровый образ жизни: Учеб. </a:t>
            </a:r>
            <a:r>
              <a:rPr lang="ru-RU" sz="1800" dirty="0" err="1" smtClean="0">
                <a:solidFill>
                  <a:srgbClr val="002060"/>
                </a:solidFill>
              </a:rPr>
              <a:t>пос.-Владивосток</a:t>
            </a:r>
            <a:r>
              <a:rPr lang="ru-RU" sz="1800" dirty="0" smtClean="0">
                <a:solidFill>
                  <a:srgbClr val="002060"/>
                </a:solidFill>
              </a:rPr>
              <a:t>: МГУ им. адмирала Г.И. </a:t>
            </a:r>
            <a:r>
              <a:rPr lang="ru-RU" sz="1800" dirty="0" err="1" smtClean="0">
                <a:solidFill>
                  <a:srgbClr val="002060"/>
                </a:solidFill>
              </a:rPr>
              <a:t>Невельского</a:t>
            </a:r>
            <a:r>
              <a:rPr lang="ru-RU" sz="1800" dirty="0" smtClean="0">
                <a:solidFill>
                  <a:srgbClr val="002060"/>
                </a:solidFill>
              </a:rPr>
              <a:t>, 2001. </a:t>
            </a:r>
          </a:p>
          <a:p>
            <a:pPr lvl="0"/>
            <a:r>
              <a:rPr lang="ru-RU" sz="1800" dirty="0" err="1" smtClean="0">
                <a:solidFill>
                  <a:srgbClr val="002060"/>
                </a:solidFill>
                <a:hlinkClick r:id="rId4"/>
              </a:rPr>
              <a:t>Овчинникова</a:t>
            </a:r>
            <a:r>
              <a:rPr lang="ru-RU" sz="1800" dirty="0" smtClean="0">
                <a:solidFill>
                  <a:srgbClr val="002060"/>
                </a:solidFill>
                <a:hlinkClick r:id="rId4"/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Т.С., А.А. </a:t>
            </a:r>
            <a:r>
              <a:rPr lang="ru-RU" sz="1800" dirty="0" err="1" smtClean="0">
                <a:solidFill>
                  <a:srgbClr val="002060"/>
                </a:solidFill>
                <a:hlinkClick r:id="rId5"/>
              </a:rPr>
              <a:t>Потапчук</a:t>
            </a:r>
            <a:r>
              <a:rPr lang="ru-RU" sz="1800" dirty="0" smtClean="0">
                <a:solidFill>
                  <a:srgbClr val="002060"/>
                </a:solidFill>
                <a:hlinkClick r:id="rId5"/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hlinkClick r:id="rId6"/>
              </a:rPr>
              <a:t>Двигательный </a:t>
            </a:r>
            <a:r>
              <a:rPr lang="ru-RU" sz="1800" dirty="0" err="1" smtClean="0">
                <a:solidFill>
                  <a:srgbClr val="002060"/>
                </a:solidFill>
                <a:hlinkClick r:id="rId6"/>
              </a:rPr>
              <a:t>игротренинг</a:t>
            </a:r>
            <a:r>
              <a:rPr lang="ru-RU" sz="1800" dirty="0" smtClean="0">
                <a:solidFill>
                  <a:srgbClr val="002060"/>
                </a:solidFill>
                <a:hlinkClick r:id="rId6"/>
              </a:rPr>
              <a:t> для дошкольников</a:t>
            </a:r>
            <a:r>
              <a:rPr lang="ru-RU" sz="1800" dirty="0" smtClean="0">
                <a:solidFill>
                  <a:srgbClr val="002060"/>
                </a:solidFill>
              </a:rPr>
              <a:t>. - СПб.: Речь, 2002.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hlinkClick r:id="rId7"/>
              </a:rPr>
              <a:t>Попова </a:t>
            </a:r>
            <a:r>
              <a:rPr lang="ru-RU" sz="1800" dirty="0" smtClean="0">
                <a:solidFill>
                  <a:srgbClr val="002060"/>
                </a:solidFill>
              </a:rPr>
              <a:t> Е.Г. </a:t>
            </a:r>
            <a:r>
              <a:rPr lang="ru-RU" sz="1800" dirty="0" err="1" smtClean="0">
                <a:solidFill>
                  <a:srgbClr val="002060"/>
                </a:solidFill>
                <a:hlinkClick r:id="rId8"/>
              </a:rPr>
              <a:t>Общеразвивающие</a:t>
            </a:r>
            <a:r>
              <a:rPr lang="ru-RU" sz="1800" dirty="0" smtClean="0">
                <a:solidFill>
                  <a:srgbClr val="002060"/>
                </a:solidFill>
                <a:hlinkClick r:id="rId8"/>
              </a:rPr>
              <a:t> упражнения в гимнастике</a:t>
            </a:r>
            <a:r>
              <a:rPr lang="ru-RU" sz="1800" dirty="0" smtClean="0">
                <a:solidFill>
                  <a:srgbClr val="002060"/>
                </a:solidFill>
              </a:rPr>
              <a:t>. - М.: </a:t>
            </a:r>
            <a:r>
              <a:rPr lang="ru-RU" sz="1800" dirty="0" err="1" smtClean="0">
                <a:solidFill>
                  <a:srgbClr val="002060"/>
                </a:solidFill>
              </a:rPr>
              <a:t>Терра-Спорт</a:t>
            </a:r>
            <a:r>
              <a:rPr lang="ru-RU" sz="1800" dirty="0" smtClean="0">
                <a:solidFill>
                  <a:srgbClr val="002060"/>
                </a:solidFill>
              </a:rPr>
              <a:t>, 2000.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</a:rPr>
              <a:t>Сайкина Е.Г. </a:t>
            </a:r>
            <a:r>
              <a:rPr lang="ru-RU" sz="1800" dirty="0" err="1" smtClean="0">
                <a:solidFill>
                  <a:srgbClr val="002060"/>
                </a:solidFill>
              </a:rPr>
              <a:t>Фитбол-аэробика</a:t>
            </a:r>
            <a:r>
              <a:rPr lang="ru-RU" sz="1800" dirty="0" smtClean="0">
                <a:solidFill>
                  <a:srgbClr val="002060"/>
                </a:solidFill>
              </a:rPr>
              <a:t> и классификация ее упражнений [Электронный ресурс]: статья. – Электрон. дан.  – Режим доступа: </a:t>
            </a:r>
            <a:r>
              <a:rPr lang="ru-RU" sz="1800" u="sng" dirty="0" smtClean="0">
                <a:solidFill>
                  <a:srgbClr val="002060"/>
                </a:solidFill>
                <a:hlinkClick r:id="rId9"/>
              </a:rPr>
              <a:t>http://lib.sportedu.ru/press/tpfk/2004N7/p43-46.htm</a:t>
            </a:r>
            <a:r>
              <a:rPr lang="ru-RU" sz="1800" dirty="0" smtClean="0">
                <a:solidFill>
                  <a:srgbClr val="002060"/>
                </a:solidFill>
              </a:rPr>
              <a:t> - Заглавие с экрана.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4"/>
          <p:cNvSpPr>
            <a:spLocks noChangeArrowheads="1"/>
          </p:cNvSpPr>
          <p:nvPr/>
        </p:nvSpPr>
        <p:spPr bwMode="auto">
          <a:xfrm>
            <a:off x="1403350" y="620713"/>
            <a:ext cx="62642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Times New Roman" pitchFamily="18" charset="0"/>
              </a:rPr>
              <a:t>      </a:t>
            </a:r>
          </a:p>
          <a:p>
            <a:r>
              <a:rPr lang="ru-RU" sz="3200">
                <a:solidFill>
                  <a:srgbClr val="FFFFFF"/>
                </a:solidFill>
                <a:latin typeface="Times New Roman" pitchFamily="18" charset="0"/>
              </a:rPr>
              <a:t>       </a:t>
            </a:r>
            <a:r>
              <a:rPr lang="ru-RU" sz="3600" b="1">
                <a:solidFill>
                  <a:srgbClr val="002060"/>
                </a:solidFill>
                <a:latin typeface="Times New Roman" pitchFamily="18" charset="0"/>
              </a:rPr>
              <a:t>Спасибо за внимание!!! </a:t>
            </a:r>
          </a:p>
        </p:txBody>
      </p:sp>
      <p:pic>
        <p:nvPicPr>
          <p:cNvPr id="2049" name="Picture 1" descr="C:\Users\Ириша\Desktop\C_B3H-3xL7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2720401" cy="3535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155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2195513" y="155733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Ириша\Desktop\работы воспитателей\Антипова Г.В\закрытие лагеря\SDC128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2880321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C:\Users\Ириша\Desktop\работы воспитателей\Белякова И.В\фото с праздников герой\SDC133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297633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Ириша\Desktop\видео с праздников\Выпускной 2015 год\P32900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07234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042988" y="476250"/>
            <a:ext cx="6265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Участие в жизни детского сада</a:t>
            </a:r>
          </a:p>
        </p:txBody>
      </p:sp>
      <p:sp>
        <p:nvSpPr>
          <p:cNvPr id="18437" name="AutoShape 6" descr="http://www.grovit.cz/ZABAVNY_majka57/GIF/diplom/diplom2/0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18438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890838"/>
            <a:ext cx="39243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195513" y="1196975"/>
            <a:ext cx="1857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8195" name="Picture 3" descr="C:\Users\Ириша\Desktop\DSCF28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33774"/>
            <a:ext cx="3240360" cy="2734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5" name="Picture 1" descr="C:\Users\Ириша\Desktop\работы воспитателей\Белякова И.В\Масленица 2015 г\DSCF42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975104" cy="240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Масленица детский сад\DSC_056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37" y="3645024"/>
            <a:ext cx="4021655" cy="2673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E:\сканирование0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22494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Ириша\Desktop\видео с праздников\Спартакиада\DSCF45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143664" cy="2683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419475" y="692150"/>
            <a:ext cx="51847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  <a:latin typeface="Times New Roman" pitchFamily="18" charset="0"/>
              </a:rPr>
              <a:t>     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Мои достижения</a:t>
            </a:r>
          </a:p>
        </p:txBody>
      </p:sp>
      <p:pic>
        <p:nvPicPr>
          <p:cNvPr id="20484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риша\Desktop\работы воспитателей\Белякова И.В\Спартакиада\DSCF45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151528" cy="2376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100_FUJI\DSCF0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60781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6" name="Picture 4" descr="E:\сканирование0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5290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6" descr="http://mywishlist.ru/pic/i/wish/orig/007/196/54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1508" name="AutoShape 8" descr="http://mywishlist.ru/pic/i/wish/orig/007/196/54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1509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817813"/>
            <a:ext cx="3995737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E:\сканирование00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22479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100_FUJI\DSCF02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3816424" cy="2862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0" name="Picture 2" descr="E:\сканирование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2181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 descr="E:\100_FUJI\DSCF02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816424" cy="2671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E:\сканирование0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3510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E:\сканирование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628775"/>
            <a:ext cx="2519363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2" descr="http://www.renders-graphiques.fr/image/upload/normal/fleurs_dcoration_coin_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3556" name="AutoShape 4" descr="http://www.renders-graphiques.fr/image/upload/normal/fleurs_dcoration_coin_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3557" name="Picture 6" descr="http://i015.radikal.ru/0712/60/50894f56b07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http://two-s.com.br/images/goldMeda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5300663"/>
            <a:ext cx="15303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" descr="E:\сканирование00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2520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2532</TotalTime>
  <Words>728</Words>
  <Application>Microsoft Office PowerPoint</Application>
  <PresentationFormat>Экран (4:3)</PresentationFormat>
  <Paragraphs>127</Paragraphs>
  <Slides>34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Апекс</vt:lpstr>
      <vt:lpstr>Лист Microsoft Excel 97-2003</vt:lpstr>
      <vt:lpstr>Муниципальное дошкольное общеобразовательное учреждение детский сад  «Колокольчик».  </vt:lpstr>
      <vt:lpstr>                        Немного о себе Образование: средне специальное,  Рыбинское педагогическое училище 1992г. Педагогический стаж - 22 года  Имею высшую квалификационную категорию  по должности «Инструктор по физической культуре»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работы по фитбол – гимнастике  включает в себя три направления: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Ириша</dc:creator>
  <cp:lastModifiedBy>Наталья Николаевна Новикова</cp:lastModifiedBy>
  <cp:revision>230</cp:revision>
  <dcterms:created xsi:type="dcterms:W3CDTF">2016-01-27T06:34:10Z</dcterms:created>
  <dcterms:modified xsi:type="dcterms:W3CDTF">2016-05-06T12:57:03Z</dcterms:modified>
</cp:coreProperties>
</file>