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sldIdLst>
    <p:sldId id="256" r:id="rId4"/>
    <p:sldId id="262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1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CD4BE-E367-474B-AE1B-2097A6021EB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CF2CA-E0AD-4560-BCCC-BF37F2565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0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F31C79BC-FB85-4476-8E5C-282CA7FA8C8B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39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1609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3105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001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00816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3676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7490880" y="4097880"/>
            <a:ext cx="2600640" cy="20750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4097880"/>
            <a:ext cx="2600640" cy="207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581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48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>
            <a:fillRect/>
          </a:stretch>
        </p:blipFill>
        <p:spPr>
          <a:xfrm>
            <a:off x="7490880" y="4097880"/>
            <a:ext cx="2600640" cy="207504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4097880"/>
            <a:ext cx="2600640" cy="207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581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48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7490880" y="4097880"/>
            <a:ext cx="2600640" cy="207504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4097880"/>
            <a:ext cx="2600640" cy="207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581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48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19.4.17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084E8F-C771-4910-86D0-C2BD10A4C76E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19.4.17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30909A4-C91D-4B45-82E9-782731D7B34D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19.4.17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5AA0378-939D-406A-B4AA-600EAA1948B6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1240" y="195480"/>
            <a:ext cx="11540520" cy="143244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554440"/>
            <a:ext cx="12191760" cy="141768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67423" y="2488740"/>
            <a:ext cx="9056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E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формирования читательской </a:t>
            </a:r>
            <a:r>
              <a:rPr lang="ru-RU" sz="3600" b="1" dirty="0" smtClean="0">
                <a:solidFill>
                  <a:srgbClr val="7E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грамотности младшего школьника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9587" y="4301735"/>
            <a:ext cx="74545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Сысуева Л.Ю., ст. преподаватель кафедры начального образования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7E0021"/>
                </a:solidFill>
              </a:rPr>
              <a:t>17 сентября, 2020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2663" r="6500"/>
          <a:stretch/>
        </p:blipFill>
        <p:spPr>
          <a:xfrm>
            <a:off x="923109" y="261257"/>
            <a:ext cx="9945189" cy="63659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8888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2819520" y="2823480"/>
            <a:ext cx="7235640" cy="913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Благодарим </a:t>
            </a:r>
            <a:r>
              <a:rPr lang="ru-RU" sz="4400" b="1" dirty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44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439960"/>
            <a:ext cx="12191760" cy="141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63320" y="914400"/>
            <a:ext cx="8972280" cy="516060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88160" y="3428640"/>
            <a:ext cx="329400" cy="32040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957920" y="3610440"/>
            <a:ext cx="313560" cy="30492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332840" y="3436920"/>
            <a:ext cx="313560" cy="30492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303080" y="4507200"/>
            <a:ext cx="287640" cy="27972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7"/>
          <p:cNvPicPr/>
          <p:nvPr/>
        </p:nvPicPr>
        <p:blipFill>
          <a:blip r:embed="rId6"/>
          <a:stretch>
            <a:fillRect/>
          </a:stretch>
        </p:blipFill>
        <p:spPr>
          <a:xfrm>
            <a:off x="2720880" y="457272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18"/>
          <p:cNvPicPr/>
          <p:nvPr/>
        </p:nvPicPr>
        <p:blipFill>
          <a:blip r:embed="rId6"/>
          <a:stretch>
            <a:fillRect/>
          </a:stretch>
        </p:blipFill>
        <p:spPr>
          <a:xfrm>
            <a:off x="3387960" y="454572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19"/>
          <p:cNvPicPr/>
          <p:nvPr/>
        </p:nvPicPr>
        <p:blipFill>
          <a:blip r:embed="rId6"/>
          <a:stretch>
            <a:fillRect/>
          </a:stretch>
        </p:blipFill>
        <p:spPr>
          <a:xfrm>
            <a:off x="4591080" y="408348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20"/>
          <p:cNvPicPr/>
          <p:nvPr/>
        </p:nvPicPr>
        <p:blipFill>
          <a:blip r:embed="rId6"/>
          <a:stretch>
            <a:fillRect/>
          </a:stretch>
        </p:blipFill>
        <p:spPr>
          <a:xfrm>
            <a:off x="6800760" y="494244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21"/>
          <p:cNvPicPr/>
          <p:nvPr/>
        </p:nvPicPr>
        <p:blipFill>
          <a:blip r:embed="rId7"/>
          <a:stretch>
            <a:fillRect/>
          </a:stretch>
        </p:blipFill>
        <p:spPr>
          <a:xfrm>
            <a:off x="3161880" y="4257720"/>
            <a:ext cx="226080" cy="21960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22"/>
          <p:cNvPicPr/>
          <p:nvPr/>
        </p:nvPicPr>
        <p:blipFill>
          <a:blip r:embed="rId6"/>
          <a:stretch>
            <a:fillRect/>
          </a:stretch>
        </p:blipFill>
        <p:spPr>
          <a:xfrm>
            <a:off x="1685520" y="466668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23"/>
          <p:cNvPicPr/>
          <p:nvPr/>
        </p:nvPicPr>
        <p:blipFill>
          <a:blip r:embed="rId6"/>
          <a:stretch>
            <a:fillRect/>
          </a:stretch>
        </p:blipFill>
        <p:spPr>
          <a:xfrm>
            <a:off x="7209000" y="494496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24"/>
          <p:cNvPicPr/>
          <p:nvPr/>
        </p:nvPicPr>
        <p:blipFill>
          <a:blip r:embed="rId6"/>
          <a:stretch>
            <a:fillRect/>
          </a:stretch>
        </p:blipFill>
        <p:spPr>
          <a:xfrm>
            <a:off x="7646760" y="495288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25"/>
          <p:cNvPicPr/>
          <p:nvPr/>
        </p:nvPicPr>
        <p:blipFill>
          <a:blip r:embed="rId6"/>
          <a:stretch>
            <a:fillRect/>
          </a:stretch>
        </p:blipFill>
        <p:spPr>
          <a:xfrm>
            <a:off x="8908560" y="291636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26"/>
          <p:cNvPicPr/>
          <p:nvPr/>
        </p:nvPicPr>
        <p:blipFill>
          <a:blip r:embed="rId6"/>
          <a:stretch>
            <a:fillRect/>
          </a:stretch>
        </p:blipFill>
        <p:spPr>
          <a:xfrm>
            <a:off x="3275280" y="315792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27"/>
          <p:cNvPicPr/>
          <p:nvPr/>
        </p:nvPicPr>
        <p:blipFill>
          <a:blip r:embed="rId6"/>
          <a:stretch>
            <a:fillRect/>
          </a:stretch>
        </p:blipFill>
        <p:spPr>
          <a:xfrm>
            <a:off x="3387960" y="248940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28"/>
          <p:cNvPicPr/>
          <p:nvPr/>
        </p:nvPicPr>
        <p:blipFill>
          <a:blip r:embed="rId8"/>
          <a:stretch>
            <a:fillRect/>
          </a:stretch>
        </p:blipFill>
        <p:spPr>
          <a:xfrm>
            <a:off x="2566800" y="3072960"/>
            <a:ext cx="251640" cy="24480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29"/>
          <p:cNvPicPr/>
          <p:nvPr/>
        </p:nvPicPr>
        <p:blipFill>
          <a:blip r:embed="rId6"/>
          <a:stretch>
            <a:fillRect/>
          </a:stretch>
        </p:blipFill>
        <p:spPr>
          <a:xfrm>
            <a:off x="3843000" y="3468600"/>
            <a:ext cx="247680" cy="24084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30"/>
          <p:cNvPicPr/>
          <p:nvPr/>
        </p:nvPicPr>
        <p:blipFill>
          <a:blip r:embed="rId9"/>
          <a:stretch>
            <a:fillRect/>
          </a:stretch>
        </p:blipFill>
        <p:spPr>
          <a:xfrm>
            <a:off x="3279240" y="3925440"/>
            <a:ext cx="232560" cy="2260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31"/>
          <p:cNvPicPr/>
          <p:nvPr/>
        </p:nvPicPr>
        <p:blipFill>
          <a:blip r:embed="rId10"/>
          <a:stretch>
            <a:fillRect/>
          </a:stretch>
        </p:blipFill>
        <p:spPr>
          <a:xfrm>
            <a:off x="2763000" y="3797640"/>
            <a:ext cx="205560" cy="20016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32"/>
          <p:cNvPicPr/>
          <p:nvPr/>
        </p:nvPicPr>
        <p:blipFill>
          <a:blip r:embed="rId11"/>
          <a:stretch>
            <a:fillRect/>
          </a:stretch>
        </p:blipFill>
        <p:spPr>
          <a:xfrm>
            <a:off x="2840760" y="3382200"/>
            <a:ext cx="234000" cy="22752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33"/>
          <p:cNvPicPr/>
          <p:nvPr/>
        </p:nvPicPr>
        <p:blipFill>
          <a:blip r:embed="rId12"/>
          <a:stretch>
            <a:fillRect/>
          </a:stretch>
        </p:blipFill>
        <p:spPr>
          <a:xfrm>
            <a:off x="2740680" y="3616560"/>
            <a:ext cx="155880" cy="15156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226800" y="1322280"/>
            <a:ext cx="609552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alibri"/>
              </a:rPr>
              <a:t>Контактная информация: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alibri"/>
              </a:rPr>
              <a:t>Россия г. Ярославль, ул. Богдановича, 16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Тел.: +7 (4852) </a:t>
            </a:r>
            <a:r>
              <a:rPr lang="ru-RU" sz="2000" smtClean="0">
                <a:solidFill>
                  <a:srgbClr val="000000"/>
                </a:solidFill>
                <a:latin typeface="Calibri"/>
              </a:rPr>
              <a:t>23-06-82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alibri"/>
              </a:rPr>
              <a:t>Сайт: www.iro.yar.ru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alibri"/>
              </a:rPr>
              <a:t>E-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mail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: rcnit@iro.yar.ru</a:t>
            </a:r>
            <a:endParaRPr dirty="0"/>
          </a:p>
        </p:txBody>
      </p:sp>
      <p:pic>
        <p:nvPicPr>
          <p:cNvPr id="153" name="Рисунок 9"/>
          <p:cNvPicPr/>
          <p:nvPr/>
        </p:nvPicPr>
        <p:blipFill>
          <a:blip r:embed="rId13"/>
          <a:stretch>
            <a:fillRect/>
          </a:stretch>
        </p:blipFill>
        <p:spPr>
          <a:xfrm>
            <a:off x="11880" y="115560"/>
            <a:ext cx="1117440" cy="108684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3"/>
          <p:cNvPicPr/>
          <p:nvPr/>
        </p:nvPicPr>
        <p:blipFill>
          <a:blip r:embed="rId14"/>
          <a:stretch>
            <a:fillRect/>
          </a:stretch>
        </p:blipFill>
        <p:spPr>
          <a:xfrm>
            <a:off x="3048120" y="1523880"/>
            <a:ext cx="6095520" cy="380952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15"/>
          <p:cNvPicPr/>
          <p:nvPr/>
        </p:nvPicPr>
        <p:blipFill>
          <a:blip r:embed="rId15"/>
          <a:stretch>
            <a:fillRect/>
          </a:stretch>
        </p:blipFill>
        <p:spPr>
          <a:xfrm>
            <a:off x="1235520" y="4507200"/>
            <a:ext cx="670320" cy="39420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39"/>
          <p:cNvPicPr/>
          <p:nvPr/>
        </p:nvPicPr>
        <p:blipFill>
          <a:blip r:embed="rId6"/>
          <a:stretch>
            <a:fillRect/>
          </a:stretch>
        </p:blipFill>
        <p:spPr>
          <a:xfrm>
            <a:off x="1333800" y="4635000"/>
            <a:ext cx="247680" cy="24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15160" y="4939560"/>
            <a:ext cx="10998000" cy="1723680"/>
          </a:xfrm>
          <a:prstGeom prst="rect">
            <a:avLst/>
          </a:prstGeom>
          <a:solidFill>
            <a:srgbClr val="DAE3F3"/>
          </a:solidFill>
          <a:ln w="12600">
            <a:noFill/>
          </a:ln>
        </p:spPr>
      </p:sp>
      <p:sp>
        <p:nvSpPr>
          <p:cNvPr id="226" name="CustomShape 2"/>
          <p:cNvSpPr/>
          <p:nvPr/>
        </p:nvSpPr>
        <p:spPr>
          <a:xfrm>
            <a:off x="515160" y="7560"/>
            <a:ext cx="9676800" cy="1170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7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9421920" y="187560"/>
            <a:ext cx="1107360" cy="1107360"/>
          </a:xfrm>
          <a:prstGeom prst="rect">
            <a:avLst/>
          </a:prstGeom>
          <a:ln>
            <a:noFill/>
          </a:ln>
        </p:spPr>
      </p:pic>
      <p:pic>
        <p:nvPicPr>
          <p:cNvPr id="228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0811880" y="187560"/>
            <a:ext cx="700920" cy="1107360"/>
          </a:xfrm>
          <a:prstGeom prst="rect">
            <a:avLst/>
          </a:prstGeom>
          <a:ln>
            <a:noFill/>
          </a:ln>
        </p:spPr>
      </p:pic>
      <p:sp>
        <p:nvSpPr>
          <p:cNvPr id="229" name="CustomShape 3"/>
          <p:cNvSpPr/>
          <p:nvPr/>
        </p:nvSpPr>
        <p:spPr>
          <a:xfrm>
            <a:off x="1528200" y="4941720"/>
            <a:ext cx="866376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Четыре группы читательских умений: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нахождение информации, заданной в явном виде;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формулирование выводов;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интерпретация и обобщение информации;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анализ и оценка содержания, языковых особенностей и структуры текста.</a:t>
            </a:r>
            <a:endParaRPr/>
          </a:p>
        </p:txBody>
      </p:sp>
      <p:sp>
        <p:nvSpPr>
          <p:cNvPr id="230" name="CustomShape 4"/>
          <p:cNvSpPr/>
          <p:nvPr/>
        </p:nvSpPr>
        <p:spPr>
          <a:xfrm>
            <a:off x="3436560" y="3584880"/>
            <a:ext cx="5190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текстов разных жанров и видов:</a:t>
            </a:r>
            <a:endParaRPr/>
          </a:p>
        </p:txBody>
      </p:sp>
      <p:sp>
        <p:nvSpPr>
          <p:cNvPr id="231" name="CustomShape 5"/>
          <p:cNvSpPr/>
          <p:nvPr/>
        </p:nvSpPr>
        <p:spPr>
          <a:xfrm>
            <a:off x="515160" y="1509120"/>
            <a:ext cx="10998000" cy="719640"/>
          </a:xfrm>
          <a:prstGeom prst="rect">
            <a:avLst/>
          </a:prstGeom>
          <a:solidFill>
            <a:srgbClr val="00B0F0"/>
          </a:solidFill>
          <a:ln w="1260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FFFFFF"/>
                </a:solidFill>
                <a:latin typeface="Calibri"/>
              </a:rPr>
              <a:t>ЧИТАТЕЛЬСКАЯ ГРАМОТНОСТЬ</a:t>
            </a:r>
            <a:endParaRPr/>
          </a:p>
        </p:txBody>
      </p:sp>
      <p:sp>
        <p:nvSpPr>
          <p:cNvPr id="232" name="CustomShape 6"/>
          <p:cNvSpPr/>
          <p:nvPr/>
        </p:nvSpPr>
        <p:spPr>
          <a:xfrm>
            <a:off x="515160" y="2871720"/>
            <a:ext cx="2339640" cy="719640"/>
          </a:xfrm>
          <a:prstGeom prst="rect">
            <a:avLst/>
          </a:prstGeom>
          <a:solidFill>
            <a:srgbClr val="C00000"/>
          </a:solidFill>
          <a:ln w="1260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FF"/>
                </a:solidFill>
                <a:latin typeface="Calibri"/>
              </a:rPr>
              <a:t>чтение</a:t>
            </a:r>
            <a:endParaRPr/>
          </a:p>
        </p:txBody>
      </p:sp>
      <p:sp>
        <p:nvSpPr>
          <p:cNvPr id="233" name="CustomShape 7"/>
          <p:cNvSpPr/>
          <p:nvPr/>
        </p:nvSpPr>
        <p:spPr>
          <a:xfrm>
            <a:off x="3400920" y="2871720"/>
            <a:ext cx="2339640" cy="719640"/>
          </a:xfrm>
          <a:prstGeom prst="rect">
            <a:avLst/>
          </a:prstGeom>
          <a:solidFill>
            <a:srgbClr val="C55A11"/>
          </a:solidFill>
          <a:ln w="1260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FF"/>
                </a:solidFill>
                <a:latin typeface="Calibri"/>
              </a:rPr>
              <a:t>понимание</a:t>
            </a:r>
            <a:endParaRPr/>
          </a:p>
        </p:txBody>
      </p:sp>
      <p:sp>
        <p:nvSpPr>
          <p:cNvPr id="234" name="CustomShape 8"/>
          <p:cNvSpPr/>
          <p:nvPr/>
        </p:nvSpPr>
        <p:spPr>
          <a:xfrm>
            <a:off x="6287040" y="2871720"/>
            <a:ext cx="2339640" cy="719640"/>
          </a:xfrm>
          <a:prstGeom prst="rect">
            <a:avLst/>
          </a:prstGeom>
          <a:solidFill>
            <a:srgbClr val="00B050"/>
          </a:solidFill>
          <a:ln w="1260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FF"/>
                </a:solidFill>
                <a:latin typeface="Calibri"/>
              </a:rPr>
              <a:t>оценка</a:t>
            </a:r>
            <a:endParaRPr/>
          </a:p>
        </p:txBody>
      </p:sp>
      <p:sp>
        <p:nvSpPr>
          <p:cNvPr id="235" name="CustomShape 9"/>
          <p:cNvSpPr/>
          <p:nvPr/>
        </p:nvSpPr>
        <p:spPr>
          <a:xfrm>
            <a:off x="9173160" y="2871720"/>
            <a:ext cx="2339640" cy="719640"/>
          </a:xfrm>
          <a:prstGeom prst="rect">
            <a:avLst/>
          </a:prstGeom>
          <a:solidFill>
            <a:srgbClr val="0070C0"/>
          </a:solidFill>
          <a:ln w="1260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FF"/>
                </a:solidFill>
                <a:latin typeface="Calibri"/>
              </a:rPr>
              <a:t>интерпретация</a:t>
            </a:r>
            <a:endParaRPr/>
          </a:p>
        </p:txBody>
      </p:sp>
      <p:sp>
        <p:nvSpPr>
          <p:cNvPr id="236" name="CustomShape 10"/>
          <p:cNvSpPr/>
          <p:nvPr/>
        </p:nvSpPr>
        <p:spPr>
          <a:xfrm>
            <a:off x="1287000" y="2318040"/>
            <a:ext cx="795600" cy="492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noFill/>
          </a:ln>
        </p:spPr>
      </p:sp>
      <p:sp>
        <p:nvSpPr>
          <p:cNvPr id="237" name="CustomShape 11"/>
          <p:cNvSpPr/>
          <p:nvPr/>
        </p:nvSpPr>
        <p:spPr>
          <a:xfrm>
            <a:off x="515160" y="4185360"/>
            <a:ext cx="2159640" cy="539640"/>
          </a:xfrm>
          <a:prstGeom prst="rect">
            <a:avLst/>
          </a:prstGeom>
          <a:solidFill>
            <a:srgbClr val="FFFFFF"/>
          </a:solidFill>
          <a:ln w="19080">
            <a:solidFill>
              <a:srgbClr val="C00000"/>
            </a:solidFill>
            <a:miter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000000"/>
                </a:solidFill>
                <a:latin typeface="Calibri"/>
              </a:rPr>
              <a:t>Художественные</a:t>
            </a:r>
            <a:endParaRPr/>
          </a:p>
        </p:txBody>
      </p:sp>
      <p:sp>
        <p:nvSpPr>
          <p:cNvPr id="238" name="CustomShape 12"/>
          <p:cNvSpPr/>
          <p:nvPr/>
        </p:nvSpPr>
        <p:spPr>
          <a:xfrm>
            <a:off x="3461040" y="4185360"/>
            <a:ext cx="2159640" cy="539640"/>
          </a:xfrm>
          <a:prstGeom prst="rect">
            <a:avLst/>
          </a:prstGeom>
          <a:solidFill>
            <a:srgbClr val="FFFFFF"/>
          </a:solidFill>
          <a:ln w="19080">
            <a:solidFill>
              <a:srgbClr val="C55A11"/>
            </a:solidFill>
            <a:miter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000000"/>
                </a:solidFill>
                <a:latin typeface="Calibri"/>
              </a:rPr>
              <a:t>Информационные</a:t>
            </a:r>
            <a:endParaRPr/>
          </a:p>
        </p:txBody>
      </p:sp>
      <p:sp>
        <p:nvSpPr>
          <p:cNvPr id="239" name="CustomShape 13"/>
          <p:cNvSpPr/>
          <p:nvPr/>
        </p:nvSpPr>
        <p:spPr>
          <a:xfrm>
            <a:off x="6407280" y="4181400"/>
            <a:ext cx="2159640" cy="5396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B050"/>
            </a:solidFill>
            <a:miter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000000"/>
                </a:solidFill>
                <a:latin typeface="Calibri"/>
              </a:rPr>
              <a:t>Учебные</a:t>
            </a:r>
            <a:endParaRPr/>
          </a:p>
        </p:txBody>
      </p:sp>
      <p:sp>
        <p:nvSpPr>
          <p:cNvPr id="240" name="CustomShape 14"/>
          <p:cNvSpPr/>
          <p:nvPr/>
        </p:nvSpPr>
        <p:spPr>
          <a:xfrm>
            <a:off x="9353160" y="4185360"/>
            <a:ext cx="2159640" cy="5396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70C0"/>
            </a:solidFill>
            <a:miter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000000"/>
                </a:solidFill>
                <a:latin typeface="Calibri"/>
              </a:rPr>
              <a:t>Тексты задач, инструкции</a:t>
            </a:r>
            <a:endParaRPr/>
          </a:p>
        </p:txBody>
      </p:sp>
      <p:pic>
        <p:nvPicPr>
          <p:cNvPr id="241" name="Рисунок 27"/>
          <p:cNvPicPr/>
          <p:nvPr/>
        </p:nvPicPr>
        <p:blipFill>
          <a:blip r:embed="rId3"/>
          <a:stretch>
            <a:fillRect/>
          </a:stretch>
        </p:blipFill>
        <p:spPr>
          <a:xfrm>
            <a:off x="630360" y="5028120"/>
            <a:ext cx="781920" cy="781920"/>
          </a:xfrm>
          <a:prstGeom prst="rect">
            <a:avLst/>
          </a:prstGeom>
          <a:ln>
            <a:noFill/>
          </a:ln>
        </p:spPr>
      </p:pic>
      <p:sp>
        <p:nvSpPr>
          <p:cNvPr id="242" name="CustomShape 15"/>
          <p:cNvSpPr/>
          <p:nvPr/>
        </p:nvSpPr>
        <p:spPr>
          <a:xfrm>
            <a:off x="4173120" y="2324520"/>
            <a:ext cx="795600" cy="492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noFill/>
          </a:ln>
        </p:spPr>
      </p:sp>
      <p:sp>
        <p:nvSpPr>
          <p:cNvPr id="243" name="CustomShape 16"/>
          <p:cNvSpPr/>
          <p:nvPr/>
        </p:nvSpPr>
        <p:spPr>
          <a:xfrm>
            <a:off x="7049160" y="2340000"/>
            <a:ext cx="795600" cy="492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noFill/>
          </a:ln>
        </p:spPr>
      </p:sp>
      <p:sp>
        <p:nvSpPr>
          <p:cNvPr id="244" name="CustomShape 17"/>
          <p:cNvSpPr/>
          <p:nvPr/>
        </p:nvSpPr>
        <p:spPr>
          <a:xfrm>
            <a:off x="9945360" y="2279160"/>
            <a:ext cx="795600" cy="492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noFill/>
          </a:ln>
        </p:spPr>
      </p:sp>
      <p:sp>
        <p:nvSpPr>
          <p:cNvPr id="245" name="CustomShape 18"/>
          <p:cNvSpPr/>
          <p:nvPr/>
        </p:nvSpPr>
        <p:spPr>
          <a:xfrm>
            <a:off x="2961360" y="2964600"/>
            <a:ext cx="333000" cy="53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noFill/>
          </a:ln>
        </p:spPr>
      </p:sp>
      <p:sp>
        <p:nvSpPr>
          <p:cNvPr id="246" name="CustomShape 19"/>
          <p:cNvSpPr/>
          <p:nvPr/>
        </p:nvSpPr>
        <p:spPr>
          <a:xfrm>
            <a:off x="5860080" y="2964600"/>
            <a:ext cx="333000" cy="53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noFill/>
          </a:ln>
        </p:spPr>
      </p:sp>
      <p:sp>
        <p:nvSpPr>
          <p:cNvPr id="247" name="CustomShape 20"/>
          <p:cNvSpPr/>
          <p:nvPr/>
        </p:nvSpPr>
        <p:spPr>
          <a:xfrm>
            <a:off x="8741520" y="2968920"/>
            <a:ext cx="333000" cy="533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noFill/>
          </a:ln>
        </p:spPr>
      </p:sp>
    </p:spTree>
    <p:extLst>
      <p:ext uri="{BB962C8B-B14F-4D97-AF65-F5344CB8AC3E}">
        <p14:creationId xmlns:p14="http://schemas.microsoft.com/office/powerpoint/2010/main" val="259683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0" y="5440320"/>
            <a:ext cx="12191760" cy="1417680"/>
          </a:xfrm>
          <a:prstGeom prst="rect">
            <a:avLst/>
          </a:prstGeom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4885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грамотность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/>
          </p:nvPr>
        </p:nvSpPr>
        <p:spPr>
          <a:xfrm>
            <a:off x="497150" y="1562470"/>
            <a:ext cx="10856170" cy="46144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002060"/>
                </a:solidFill>
              </a:rPr>
              <a:t>Потребность</a:t>
            </a:r>
            <a:r>
              <a:rPr lang="ru-RU" sz="2800" dirty="0" smtClean="0">
                <a:solidFill>
                  <a:srgbClr val="002060"/>
                </a:solidFill>
              </a:rPr>
              <a:t> в читательской деятельности с целью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успешной социализации, дальнейшего образования,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саморазвития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002060"/>
                </a:solidFill>
              </a:rPr>
              <a:t>Готовность</a:t>
            </a:r>
            <a:r>
              <a:rPr lang="ru-RU" sz="2800" dirty="0" smtClean="0">
                <a:solidFill>
                  <a:srgbClr val="002060"/>
                </a:solidFill>
              </a:rPr>
              <a:t> к смысловому чтению – восприятию текстов,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анализу, оценке, интерпретации и обобщению представленной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 них информации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002060"/>
                </a:solidFill>
              </a:rPr>
              <a:t>Способность</a:t>
            </a:r>
            <a:r>
              <a:rPr lang="ru-RU" sz="2800" dirty="0" smtClean="0">
                <a:solidFill>
                  <a:srgbClr val="002060"/>
                </a:solidFill>
              </a:rPr>
              <a:t> извлекать необходимую информацию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д</a:t>
            </a:r>
            <a:r>
              <a:rPr lang="ru-RU" sz="2800" dirty="0" smtClean="0">
                <a:solidFill>
                  <a:srgbClr val="002060"/>
                </a:solidFill>
              </a:rPr>
              <a:t>ля ее преобразования в соответствии с учебной задачей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39960"/>
            <a:ext cx="12191760" cy="1417680"/>
          </a:xfrm>
          <a:prstGeom prst="rect">
            <a:avLst/>
          </a:prstGeo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838080" y="914400"/>
            <a:ext cx="5131080" cy="52621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«Ямщик сидит на облучке,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 тулупе, в красном кушаке»?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Пушкин А.С.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??????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6225840" y="914400"/>
            <a:ext cx="5295600" cy="52621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«…на информационной смене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б</a:t>
            </a:r>
            <a:r>
              <a:rPr lang="ru-RU" sz="2800" dirty="0" smtClean="0">
                <a:solidFill>
                  <a:srgbClr val="C00000"/>
                </a:solidFill>
              </a:rPr>
              <a:t>ыл я, и я формулировал </a:t>
            </a:r>
            <a:r>
              <a:rPr lang="ru-RU" sz="2800" dirty="0" err="1" smtClean="0">
                <a:solidFill>
                  <a:srgbClr val="C00000"/>
                </a:solidFill>
              </a:rPr>
              <a:t>сооб</a:t>
            </a:r>
            <a:r>
              <a:rPr lang="ru-RU" sz="2800" dirty="0" smtClean="0">
                <a:solidFill>
                  <a:srgbClr val="C00000"/>
                </a:solidFill>
              </a:rPr>
              <a:t>-</a:t>
            </a:r>
          </a:p>
          <a:p>
            <a:pPr marL="0" indent="0">
              <a:buNone/>
            </a:pPr>
            <a:r>
              <a:rPr lang="ru-RU" sz="2800" dirty="0" err="1">
                <a:solidFill>
                  <a:srgbClr val="C00000"/>
                </a:solidFill>
              </a:rPr>
              <a:t>щ</a:t>
            </a:r>
            <a:r>
              <a:rPr lang="ru-RU" sz="2800" dirty="0" err="1" smtClean="0">
                <a:solidFill>
                  <a:srgbClr val="C00000"/>
                </a:solidFill>
              </a:rPr>
              <a:t>ение</a:t>
            </a:r>
            <a:r>
              <a:rPr lang="ru-RU" sz="2800" dirty="0" smtClean="0">
                <a:solidFill>
                  <a:srgbClr val="C00000"/>
                </a:solidFill>
              </a:rPr>
              <a:t> для эфира. </a:t>
            </a:r>
            <a:r>
              <a:rPr lang="ru-RU" sz="2800" dirty="0" err="1" smtClean="0">
                <a:solidFill>
                  <a:srgbClr val="C00000"/>
                </a:solidFill>
              </a:rPr>
              <a:t>Фолловеры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моего </a:t>
            </a:r>
            <a:r>
              <a:rPr lang="ru-RU" sz="2800" dirty="0" err="1" smtClean="0">
                <a:solidFill>
                  <a:srgbClr val="C00000"/>
                </a:solidFill>
              </a:rPr>
              <a:t>твиттера</a:t>
            </a:r>
            <a:r>
              <a:rPr lang="ru-RU" sz="2800" dirty="0" smtClean="0">
                <a:solidFill>
                  <a:srgbClr val="C00000"/>
                </a:solidFill>
              </a:rPr>
              <a:t> помнят этот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д</a:t>
            </a:r>
            <a:r>
              <a:rPr lang="ru-RU" sz="2800" dirty="0" smtClean="0">
                <a:solidFill>
                  <a:srgbClr val="C00000"/>
                </a:solidFill>
              </a:rPr>
              <a:t>ень, поскольку публикация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 smtClean="0">
                <a:solidFill>
                  <a:srgbClr val="C00000"/>
                </a:solidFill>
              </a:rPr>
              <a:t>проса вызвала немалое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ч</a:t>
            </a:r>
            <a:r>
              <a:rPr lang="ru-RU" sz="2800" dirty="0" smtClean="0">
                <a:solidFill>
                  <a:srgbClr val="C00000"/>
                </a:solidFill>
              </a:rPr>
              <a:t>исло </a:t>
            </a:r>
            <a:r>
              <a:rPr lang="ru-RU" sz="2800" dirty="0" err="1" smtClean="0">
                <a:solidFill>
                  <a:srgbClr val="C00000"/>
                </a:solidFill>
              </a:rPr>
              <a:t>ретвитов</a:t>
            </a:r>
            <a:r>
              <a:rPr lang="ru-RU" sz="2800" dirty="0" smtClean="0">
                <a:solidFill>
                  <a:srgbClr val="C00000"/>
                </a:solidFill>
              </a:rPr>
              <a:t> и </a:t>
            </a:r>
            <a:r>
              <a:rPr lang="ru-RU" sz="2800" dirty="0" err="1" smtClean="0">
                <a:solidFill>
                  <a:srgbClr val="C00000"/>
                </a:solidFill>
              </a:rPr>
              <a:t>реплаев</a:t>
            </a:r>
            <a:r>
              <a:rPr lang="ru-RU" sz="2800" dirty="0" smtClean="0">
                <a:solidFill>
                  <a:srgbClr val="C00000"/>
                </a:solidFill>
              </a:rPr>
              <a:t>» (из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к</a:t>
            </a:r>
            <a:r>
              <a:rPr lang="ru-RU" sz="2800" dirty="0" smtClean="0">
                <a:solidFill>
                  <a:srgbClr val="C00000"/>
                </a:solidFill>
              </a:rPr>
              <a:t>омментария ведущего с сайта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«Эхо Москвы»)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022418" y="274638"/>
            <a:ext cx="72580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Игровые приемы на развитие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словаря </a:t>
            </a:r>
          </a:p>
        </p:txBody>
      </p:sp>
      <p:graphicFrame>
        <p:nvGraphicFramePr>
          <p:cNvPr id="348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77956"/>
              </p:ext>
            </p:extLst>
          </p:nvPr>
        </p:nvGraphicFramePr>
        <p:xfrm>
          <a:off x="1105989" y="1227910"/>
          <a:ext cx="9588137" cy="5003030"/>
        </p:xfrm>
        <a:graphic>
          <a:graphicData uri="http://schemas.openxmlformats.org/drawingml/2006/table">
            <a:tbl>
              <a:tblPr/>
              <a:tblGrid>
                <a:gridCol w="3147308"/>
                <a:gridCol w="6440829"/>
              </a:tblGrid>
              <a:tr h="176029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«Дробление»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Учить вычленять части объекта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(Например, «У кого что внутри? У одуванчиков белых – взлеталка:взлет-взлет-взлет! А у часов спешилка: спех-спех-спех! Ау девчонок смешилка: смех-смех-смех! А у солнца светилка: свет-свет-свет!»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2045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«Наоборот»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вариант: подбор антонимов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вариант: что бывает одновременно холодным и горячим? И т.д.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вариант: антонимы в сказках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3815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«Фантастический префикс» 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(Приставки: анти-, супер-, макси-, мини-, полу-, сверх-, не-. Существительные: сосед, бумага, глаз, фотография, зеркало, вред, кошка, разговор, суп, рисунок, клубника, дом). Соединяем: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антивред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-что это такое?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Суперзеркало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минисосед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неглаз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суперкошка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антисуп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полуразговор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микродом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229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667000" y="274638"/>
            <a:ext cx="75438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Игровые приемы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58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91644"/>
              </p:ext>
            </p:extLst>
          </p:nvPr>
        </p:nvGraphicFramePr>
        <p:xfrm>
          <a:off x="1132114" y="1663337"/>
          <a:ext cx="9570720" cy="3979817"/>
        </p:xfrm>
        <a:graphic>
          <a:graphicData uri="http://schemas.openxmlformats.org/drawingml/2006/table">
            <a:tbl>
              <a:tblPr/>
              <a:tblGrid>
                <a:gridCol w="2793804"/>
                <a:gridCol w="6776916"/>
              </a:tblGrid>
              <a:tr h="123177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«Полиномы фантазии»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Детям раздаются предметные картинки. Воспитатель задаёт вопросы детям по очереди. Дети отвечают на вопрос, используя изображение на своей картинке.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80078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«Аргументация»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вариант: педагог раздает детям картинки и показывает свою. Дети должны назвать, чем своя картинка похожа на картинку педагога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вариант: педагог раздает картинки детям и свою картинку не показывает. Дети должны предположить, чем похожи картинки.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726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«Ресурсный анализ»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нескольких похожих предметов ребенком в словесной форме на основе выявления соответствия по выполняемым функциям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744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167063" y="274638"/>
            <a:ext cx="62150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Игровые приемы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17797"/>
              </p:ext>
            </p:extLst>
          </p:nvPr>
        </p:nvGraphicFramePr>
        <p:xfrm>
          <a:off x="1201783" y="1083673"/>
          <a:ext cx="9649097" cy="5110164"/>
        </p:xfrm>
        <a:graphic>
          <a:graphicData uri="http://schemas.openxmlformats.org/drawingml/2006/table">
            <a:tbl>
              <a:tblPr/>
              <a:tblGrid>
                <a:gridCol w="2576120"/>
                <a:gridCol w="7072977"/>
              </a:tblGrid>
              <a:tr h="1074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«Небылицы»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«Ошибки» «Так бывает или нет?»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«Вопросы и ответы» «Снежный ком» «Любопытный»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1191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«Изобретатели»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Вычленение новых функций предметов при объединение уже существующих объектов (диван-кровать, машина-утюг и т.д.)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525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«Лавина» («Дама сдавала в багаж…»)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 раздает картинки детям и начинает предложение: «В шкафу лежит платье». Ребенок продолжает, повторяя все сказанное и добавляет свое слово на картинке.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63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«Фантастические гипотезы»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Детям предлагается поразмышлять: Что было бы, если бы… исчезли все взрослые? И т.д. Можно предложить детям самим придумать нелепые вопросы, отвечая на которые придумывать новые истории</a:t>
                      </a:r>
                    </a:p>
                  </a:txBody>
                  <a:tcPr marL="90000" marR="90000"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215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524126" y="214314"/>
            <a:ext cx="79724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связной речи </a:t>
            </a:r>
          </a:p>
        </p:txBody>
      </p:sp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2238375" y="928689"/>
          <a:ext cx="8216900" cy="5762625"/>
        </p:xfrm>
        <a:graphic>
          <a:graphicData uri="http://schemas.openxmlformats.org/drawingml/2006/table">
            <a:tbl>
              <a:tblPr/>
              <a:tblGrid>
                <a:gridCol w="1643063"/>
                <a:gridCol w="6573837"/>
              </a:tblGrid>
              <a:tr h="11890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«Хорошо – плохо»</a:t>
                      </a:r>
                    </a:p>
                  </a:txBody>
                  <a:tcPr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выявляют положительные и отрицательные свойства, функции какого-либо объекта, явления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«Маятник»           </a:t>
                      </a:r>
                      <a:r>
                        <a:rPr kumimoji="0" lang="ru-RU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Вариант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«Чересчур»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«Оптимисты и скептики»</a:t>
                      </a:r>
                    </a:p>
                  </a:txBody>
                  <a:tcPr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463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«Оживление предметов»</a:t>
                      </a:r>
                    </a:p>
                  </a:txBody>
                  <a:tcPr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Предлагается детям побыть в роли сказочником и сочинить сказку о любом предмете, например, о блюдце, пуговице и т.д. Оживлять можно не только самые разнообразные предметы, объекты, явления, но и застывшие метафоры.</a:t>
                      </a:r>
                    </a:p>
                  </a:txBody>
                  <a:tcPr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0991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«Интервью»</a:t>
                      </a:r>
                    </a:p>
                  </a:txBody>
                  <a:tcPr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Детям раздаются карточки с изображением микрофонов и карточки с изображением предметов, зверей, птиц или людей. Тем детям, которым достаются карточки с изображением предметов, как бы становятся ими, «оживляют» их. А тем детям, которым достаются карточки с изображением микрофонов, становятся журналистами. Вначале идет представление тех, кто дает интервью. Затем представляются журналисты, как их зовут, какое издание они представляют. И начинается интервью. Задавать можно любые вопросы. Ведущий игры определяет порядок и очередность задаваемых вопросов.  </a:t>
                      </a:r>
                    </a:p>
                  </a:txBody>
                  <a:tcPr marT="61596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03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881438" y="142876"/>
            <a:ext cx="45720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Игровые приемы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99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88173"/>
              </p:ext>
            </p:extLst>
          </p:nvPr>
        </p:nvGraphicFramePr>
        <p:xfrm>
          <a:off x="1384663" y="921838"/>
          <a:ext cx="9579428" cy="5655175"/>
        </p:xfrm>
        <a:graphic>
          <a:graphicData uri="http://schemas.openxmlformats.org/drawingml/2006/table">
            <a:tbl>
              <a:tblPr/>
              <a:tblGrid>
                <a:gridCol w="2673531"/>
                <a:gridCol w="6905897"/>
              </a:tblGrid>
              <a:tr h="88354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«Новое свойство»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Детям предлагается  изменить знакомые сказки. Например, что произойдет, если колобок будет сделан не из теста, а из смолы.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5464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«Сказки наизнанку»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«Свойства наоборот» «Задом наперед»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1091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«Сказки в заданном ключе»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«Введение в название сказки нового объекта» «Я – герой сказки» «Смена места действий» «Открытые сюжеты» «Перевирание сказки» «Изменение сказочной развязки» «Анализ ситуаций и ресурсов»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9609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«Салат из сказок»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«Объединение»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Рождение новой сказки за счет объединения 2-3 знакомых.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«Опорные слова»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1-3 опорным словам из разных сказок (ласточка,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дюймовочка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фея, тыква, кот, сапоги, людоед).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«Добавление»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 всем опорным словам одной сказки добавляется 1 новое слово.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 «Морфологический анализ»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«Сказочная путаница»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Перемешиваются герои из разных сказок и их действия. Соревнования на самую запутанную сказку.</a:t>
                      </a:r>
                    </a:p>
                  </a:txBody>
                  <a:tcPr marL="90000" marR="90000" marT="62676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005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901</Words>
  <Application>Microsoft Office PowerPoint</Application>
  <PresentationFormat>Широкоэкранный</PresentationFormat>
  <Paragraphs>100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DejaVu Sans</vt:lpstr>
      <vt:lpstr>StarSymbol</vt:lpstr>
      <vt:lpstr>Office Theme</vt:lpstr>
      <vt:lpstr>Office Theme</vt:lpstr>
      <vt:lpstr>Office Theme</vt:lpstr>
      <vt:lpstr>Презентация PowerPoint</vt:lpstr>
      <vt:lpstr>Презентация PowerPoint</vt:lpstr>
      <vt:lpstr>Читательская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Юрьевна Сысуева</dc:creator>
  <cp:lastModifiedBy>Лариса Юрьевна Сысуева</cp:lastModifiedBy>
  <cp:revision>19</cp:revision>
  <dcterms:modified xsi:type="dcterms:W3CDTF">2020-09-17T10:02:51Z</dcterms:modified>
</cp:coreProperties>
</file>