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5.jpeg" ContentType="image/jpeg"/>
  <Override PartName="/ppt/media/image23.jpeg" ContentType="image/jpeg"/>
  <Override PartName="/ppt/media/image14.jpeg" ContentType="image/jpeg"/>
  <Override PartName="/ppt/media/image8.png" ContentType="image/png"/>
  <Override PartName="/ppt/media/image4.png" ContentType="image/png"/>
  <Override PartName="/ppt/media/image17.png" ContentType="image/png"/>
  <Override PartName="/ppt/media/image13.png" ContentType="image/png"/>
  <Override PartName="/ppt/media/image9.jpeg" ContentType="image/jpeg"/>
  <Override PartName="/ppt/media/image11.jpeg" ContentType="image/jpeg"/>
  <Override PartName="/ppt/media/image5.png" ContentType="image/png"/>
  <Override PartName="/ppt/media/image10.jpeg" ContentType="image/jpeg"/>
  <Override PartName="/ppt/media/image20.png" ContentType="image/png"/>
  <Override PartName="/ppt/media/image6.jpeg" ContentType="image/jpeg"/>
  <Override PartName="/ppt/media/image25.png" ContentType="image/png"/>
  <Override PartName="/ppt/media/image2.png" ContentType="image/png"/>
  <Override PartName="/ppt/media/image21.png" ContentType="image/png"/>
  <Override PartName="/ppt/media/image19.png" ContentType="image/png"/>
  <Override PartName="/ppt/media/image18.jpeg" ContentType="image/jpeg"/>
  <Override PartName="/ppt/media/image7.png" ContentType="image/png"/>
  <Override PartName="/ppt/media/image1.jpeg" ContentType="image/jpeg"/>
  <Override PartName="/ppt/media/image26.png" ContentType="image/png"/>
  <Override PartName="/ppt/media/image3.png" ContentType="image/png"/>
  <Override PartName="/ppt/media/image22.png" ContentType="image/png"/>
  <Override PartName="/ppt/media/image16.png" ContentType="image/png"/>
  <Override PartName="/ppt/media/image24.jpeg" ContentType="image/jpeg"/>
  <Override PartName="/ppt/media/image12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92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352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3520" y="276120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352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4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789880" y="2760840"/>
            <a:ext cx="1782720" cy="1422360"/>
          </a:xfrm>
          <a:prstGeom prst="rect">
            <a:avLst/>
          </a:prstGeom>
          <a:ln>
            <a:noFill/>
          </a:ln>
        </p:spPr>
      </p:pic>
      <p:pic>
        <p:nvPicPr>
          <p:cNvPr descr="" id="4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573560" y="2760840"/>
            <a:ext cx="1782720" cy="1422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520" y="1203480"/>
            <a:ext cx="401544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3520" y="1203480"/>
            <a:ext cx="401544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352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3520" y="276120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352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52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92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52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3520" y="276120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352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789880" y="2760840"/>
            <a:ext cx="1782720" cy="1422360"/>
          </a:xfrm>
          <a:prstGeom prst="rect">
            <a:avLst/>
          </a:prstGeom>
          <a:ln>
            <a:noFill/>
          </a:ln>
        </p:spPr>
      </p:pic>
      <p:pic>
        <p:nvPicPr>
          <p:cNvPr descr="" id="80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573560" y="2760840"/>
            <a:ext cx="1782720" cy="1422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3520" y="1203480"/>
            <a:ext cx="401544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3520" y="1203480"/>
            <a:ext cx="401544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352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3520" y="276120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352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52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92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352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3520" y="276120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352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1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789880" y="2760840"/>
            <a:ext cx="1782720" cy="1422360"/>
          </a:xfrm>
          <a:prstGeom prst="rect">
            <a:avLst/>
          </a:prstGeom>
          <a:ln>
            <a:noFill/>
          </a:ln>
        </p:spPr>
      </p:pic>
      <p:pic>
        <p:nvPicPr>
          <p:cNvPr descr="" id="11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573560" y="2760840"/>
            <a:ext cx="1782720" cy="1422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3520" y="1203480"/>
            <a:ext cx="401544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3520" y="1203480"/>
            <a:ext cx="401544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3520" y="1203480"/>
            <a:ext cx="401544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352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3520" y="276120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352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52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92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352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673520" y="276120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67352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6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789880" y="2760840"/>
            <a:ext cx="1782720" cy="1422360"/>
          </a:xfrm>
          <a:prstGeom prst="rect">
            <a:avLst/>
          </a:prstGeom>
          <a:ln>
            <a:noFill/>
          </a:ln>
        </p:spPr>
      </p:pic>
      <p:pic>
        <p:nvPicPr>
          <p:cNvPr descr="" id="16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573560" y="2760840"/>
            <a:ext cx="1782720" cy="1422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3520" y="1203480"/>
            <a:ext cx="401544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352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3520" y="276120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3520" y="1203480"/>
            <a:ext cx="40154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52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Picture 32"/>
          <p:cNvPicPr/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pic>
        <p:nvPicPr>
          <p:cNvPr descr="" id="1" name="Picture 40"/>
          <p:cNvPicPr/>
          <p:nvPr/>
        </p:nvPicPr>
        <p:blipFill>
          <a:blip r:embed="rId3"/>
          <a:srcRect b="14681" l="22651" r="33584" t="13220"/>
          <a:stretch>
            <a:fillRect/>
          </a:stretch>
        </p:blipFill>
        <p:spPr>
          <a:xfrm rot="16200000">
            <a:off x="6786360" y="2215800"/>
            <a:ext cx="3999960" cy="713160"/>
          </a:xfrm>
          <a:prstGeom prst="rect">
            <a:avLst/>
          </a:prstGeom>
          <a:ln>
            <a:noFill/>
          </a:ln>
        </p:spPr>
      </p:pic>
      <p:pic>
        <p:nvPicPr>
          <p:cNvPr descr="" id="2" name="Picture 40"/>
          <p:cNvPicPr/>
          <p:nvPr/>
        </p:nvPicPr>
        <p:blipFill>
          <a:blip r:embed="rId4"/>
          <a:srcRect b="14681" l="22651" r="33584" t="13220"/>
          <a:stretch>
            <a:fillRect/>
          </a:stretch>
        </p:blipFill>
        <p:spPr>
          <a:xfrm rot="16200000">
            <a:off x="-1643040" y="2215080"/>
            <a:ext cx="3999600" cy="713880"/>
          </a:xfrm>
          <a:prstGeom prst="rect">
            <a:avLst/>
          </a:prstGeom>
          <a:ln>
            <a:noFill/>
          </a:ln>
        </p:spPr>
      </p:pic>
      <p:pic>
        <p:nvPicPr>
          <p:cNvPr descr="" id="3" name="Picture 40"/>
          <p:cNvPicPr/>
          <p:nvPr/>
        </p:nvPicPr>
        <p:blipFill>
          <a:blip r:embed="rId5"/>
          <a:srcRect b="14681" l="0" r="0" t="0"/>
          <a:stretch>
            <a:fillRect/>
          </a:stretch>
        </p:blipFill>
        <p:spPr>
          <a:xfrm>
            <a:off x="0" y="-360"/>
            <a:ext cx="9142920" cy="845640"/>
          </a:xfrm>
          <a:prstGeom prst="rect">
            <a:avLst/>
          </a:prstGeom>
          <a:ln>
            <a:noFill/>
          </a:ln>
        </p:spPr>
      </p:pic>
      <p:pic>
        <p:nvPicPr>
          <p:cNvPr descr="" id="4" name="Picture 40"/>
          <p:cNvPicPr/>
          <p:nvPr/>
        </p:nvPicPr>
        <p:blipFill>
          <a:blip r:embed="rId6"/>
          <a:srcRect b="14681" l="0" r="0" t="0"/>
          <a:stretch>
            <a:fillRect/>
          </a:stretch>
        </p:blipFill>
        <p:spPr>
          <a:xfrm>
            <a:off x="-360" y="4297320"/>
            <a:ext cx="9143640" cy="844920"/>
          </a:xfrm>
          <a:prstGeom prst="rect">
            <a:avLst/>
          </a:prstGeom>
          <a:ln>
            <a:noFill/>
          </a:ln>
        </p:spPr>
      </p:pic>
      <p:pic>
        <p:nvPicPr>
          <p:cNvPr descr="" id="5" name="Picture 32"/>
          <p:cNvPicPr/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2" name="Picture 32"/>
          <p:cNvPicPr/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pic>
        <p:nvPicPr>
          <p:cNvPr descr="" id="43" name="Picture 26"/>
          <p:cNvPicPr/>
          <p:nvPr/>
        </p:nvPicPr>
        <p:blipFill>
          <a:blip r:embed="rId3">
            <a:lum bright="10000"/>
          </a:blip>
          <a:srcRect b="1427943" l="0" r="0" t="1003554"/>
          <a:stretch>
            <a:fillRect/>
          </a:stretch>
        </p:blipFill>
        <p:spPr>
          <a:xfrm>
            <a:off x="0" y="4320"/>
            <a:ext cx="9135000" cy="5137920"/>
          </a:xfrm>
          <a:prstGeom prst="rect">
            <a:avLst/>
          </a:prstGeom>
          <a:ln>
            <a:noFill/>
          </a:ln>
        </p:spPr>
      </p:pic>
      <p:pic>
        <p:nvPicPr>
          <p:cNvPr descr="" id="44" name="Picture 26"/>
          <p:cNvPicPr/>
          <p:nvPr/>
        </p:nvPicPr>
        <p:blipFill>
          <a:blip r:embed="rId4">
            <a:lum bright="20000" contrast="-40000"/>
          </a:blip>
          <a:srcRect b="1427943" l="0" r="324498" t="1003554"/>
          <a:stretch>
            <a:fillRect/>
          </a:stretch>
        </p:blipFill>
        <p:spPr>
          <a:xfrm>
            <a:off x="0" y="1071720"/>
            <a:ext cx="3213720" cy="3213720"/>
          </a:xfrm>
          <a:prstGeom prst="rect">
            <a:avLst/>
          </a:prstGeom>
          <a:ln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1" name="Picture 32"/>
          <p:cNvPicPr/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pic>
        <p:nvPicPr>
          <p:cNvPr descr="" id="82" name="Picture 32"/>
          <p:cNvPicPr/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9" name="Picture 32"/>
          <p:cNvPicPr/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pic>
        <p:nvPicPr>
          <p:cNvPr descr="" id="120" name="Picture 40"/>
          <p:cNvPicPr/>
          <p:nvPr/>
        </p:nvPicPr>
        <p:blipFill>
          <a:blip r:embed="rId3"/>
          <a:srcRect b="16935" l="41219" r="2624" t="0"/>
          <a:stretch>
            <a:fillRect/>
          </a:stretch>
        </p:blipFill>
        <p:spPr>
          <a:xfrm rot="5400000">
            <a:off x="-1499040" y="2214720"/>
            <a:ext cx="4570920" cy="713160"/>
          </a:xfrm>
          <a:prstGeom prst="rect">
            <a:avLst/>
          </a:prstGeom>
          <a:ln>
            <a:noFill/>
          </a:ln>
        </p:spPr>
      </p:pic>
      <p:pic>
        <p:nvPicPr>
          <p:cNvPr descr="" id="121" name="Picture 40"/>
          <p:cNvPicPr/>
          <p:nvPr/>
        </p:nvPicPr>
        <p:blipFill>
          <a:blip r:embed="rId4"/>
          <a:srcRect b="16935" l="41219" r="2624" t="0"/>
          <a:stretch>
            <a:fillRect/>
          </a:stretch>
        </p:blipFill>
        <p:spPr>
          <a:xfrm rot="5400000">
            <a:off x="6073200" y="2214360"/>
            <a:ext cx="4570920" cy="713880"/>
          </a:xfrm>
          <a:prstGeom prst="rect">
            <a:avLst/>
          </a:prstGeom>
          <a:ln>
            <a:noFill/>
          </a:ln>
        </p:spPr>
      </p:pic>
      <p:pic>
        <p:nvPicPr>
          <p:cNvPr descr="" id="122" name="Picture 40"/>
          <p:cNvPicPr/>
          <p:nvPr/>
        </p:nvPicPr>
        <p:blipFill>
          <a:blip r:embed="rId5"/>
          <a:stretch>
            <a:fillRect/>
          </a:stretch>
        </p:blipFill>
        <p:spPr>
          <a:xfrm>
            <a:off x="500040" y="142200"/>
            <a:ext cx="8142840" cy="860400"/>
          </a:xfrm>
          <a:prstGeom prst="rect">
            <a:avLst/>
          </a:prstGeom>
          <a:ln>
            <a:noFill/>
          </a:ln>
        </p:spPr>
      </p:pic>
      <p:pic>
        <p:nvPicPr>
          <p:cNvPr descr="" id="123" name="Picture 40"/>
          <p:cNvPicPr/>
          <p:nvPr/>
        </p:nvPicPr>
        <p:blipFill>
          <a:blip r:embed="rId6"/>
          <a:stretch>
            <a:fillRect/>
          </a:stretch>
        </p:blipFill>
        <p:spPr>
          <a:xfrm>
            <a:off x="499680" y="4143240"/>
            <a:ext cx="8143560" cy="859680"/>
          </a:xfrm>
          <a:prstGeom prst="rect">
            <a:avLst/>
          </a:prstGeom>
          <a:ln>
            <a:noFill/>
          </a:ln>
        </p:spPr>
      </p:pic>
      <p:pic>
        <p:nvPicPr>
          <p:cNvPr descr="" id="124" name="Picture 26"/>
          <p:cNvPicPr/>
          <p:nvPr/>
        </p:nvPicPr>
        <p:blipFill>
          <a:blip r:embed="rId7">
            <a:lum bright="10000"/>
          </a:blip>
          <a:srcRect b="1427943" l="0" r="0" t="1003554"/>
          <a:stretch>
            <a:fillRect/>
          </a:stretch>
        </p:blipFill>
        <p:spPr>
          <a:xfrm>
            <a:off x="-7920" y="0"/>
            <a:ext cx="9150840" cy="5146920"/>
          </a:xfrm>
          <a:prstGeom prst="rect">
            <a:avLst/>
          </a:prstGeom>
          <a:ln>
            <a:noFill/>
          </a:ln>
        </p:spPr>
      </p:pic>
      <p:pic>
        <p:nvPicPr>
          <p:cNvPr descr="" id="125" name="Picture 26"/>
          <p:cNvPicPr/>
          <p:nvPr/>
        </p:nvPicPr>
        <p:blipFill>
          <a:blip r:embed="rId8">
            <a:lum bright="10000"/>
          </a:blip>
          <a:srcRect b="1427943" l="0" r="0" t="1003554"/>
          <a:stretch>
            <a:fillRect/>
          </a:stretch>
        </p:blipFill>
        <p:spPr>
          <a:xfrm>
            <a:off x="500040" y="357120"/>
            <a:ext cx="8142840" cy="4428000"/>
          </a:xfrm>
          <a:prstGeom prst="rect">
            <a:avLst/>
          </a:prstGeom>
          <a:ln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899640" y="699480"/>
            <a:ext cx="6871680" cy="12229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r>
              <a:rPr b="1" lang="ru-RU" sz="3600">
                <a:solidFill>
                  <a:srgbClr val="5e447c"/>
                </a:solidFill>
                <a:latin typeface="Calibri"/>
              </a:rPr>
              <a:t>И.Соколов – Микитов </a:t>
            </a:r>
            <a:endParaRPr/>
          </a:p>
          <a:p>
            <a:r>
              <a:rPr b="1" lang="ru-RU" sz="3600">
                <a:solidFill>
                  <a:srgbClr val="5e447c"/>
                </a:solidFill>
                <a:latin typeface="Calibri"/>
              </a:rPr>
              <a:t>«Узоры на снегу»</a:t>
            </a:r>
            <a:endParaRPr/>
          </a:p>
          <a:p>
            <a:r>
              <a:rPr i="1" lang="ru-RU" sz="3200" u="sng">
                <a:solidFill>
                  <a:srgbClr val="ffffff"/>
                </a:solidFill>
                <a:latin typeface="Arial"/>
              </a:rPr>
              <a:t>Литературное чтение</a:t>
            </a:r>
            <a:endParaRPr/>
          </a:p>
          <a:p>
            <a:r>
              <a:rPr i="1" lang="ru-RU" sz="2800" u="sng">
                <a:solidFill>
                  <a:srgbClr val="ffffff"/>
                </a:solidFill>
                <a:latin typeface="Arial"/>
              </a:rPr>
              <a:t>2</a:t>
            </a:r>
            <a:r>
              <a:rPr i="1" lang="ru-RU" sz="2800" u="sng">
                <a:solidFill>
                  <a:srgbClr val="ffffff"/>
                </a:solidFill>
                <a:latin typeface="Calibri"/>
              </a:rPr>
              <a:t>класс</a:t>
            </a:r>
            <a:endParaRPr/>
          </a:p>
          <a:p>
            <a:pPr>
              <a:lnSpc>
                <a:spcPct val="100000"/>
              </a:lnSpc>
            </a:pPr>
            <a:r>
              <a:rPr i="1" lang="ru-RU" sz="2800" u="sng">
                <a:solidFill>
                  <a:srgbClr val="ffffff"/>
                </a:solidFill>
                <a:latin typeface="Calibri"/>
              </a:rPr>
              <a:t>УМК «Начальная школа ХХI век</a:t>
            </a:r>
            <a:r>
              <a:rPr b="1" lang="ru-RU" sz="2800" u="sng">
                <a:solidFill>
                  <a:srgbClr val="ffffff"/>
                </a:solidFill>
                <a:latin typeface="Calibri"/>
              </a:rPr>
              <a:t>а»</a:t>
            </a:r>
            <a:endParaRPr/>
          </a:p>
        </p:txBody>
      </p:sp>
      <p:sp>
        <p:nvSpPr>
          <p:cNvPr id="163" name="CustomShape 2"/>
          <p:cNvSpPr/>
          <p:nvPr/>
        </p:nvSpPr>
        <p:spPr>
          <a:xfrm>
            <a:off x="4284000" y="3381480"/>
            <a:ext cx="3599280" cy="8467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Calibri"/>
              </a:rPr>
              <a:t>Авторы  Бахвалова Т.Н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Calibri"/>
              </a:rPr>
              <a:t>                 </a:t>
            </a:r>
            <a:r>
              <a:rPr b="1" lang="ru-RU">
                <a:solidFill>
                  <a:srgbClr val="000000"/>
                </a:solidFill>
                <a:latin typeface="Calibri"/>
              </a:rPr>
              <a:t>Львова М.Г.</a:t>
            </a:r>
            <a:endParaRPr/>
          </a:p>
          <a:p>
            <a:pPr>
              <a:lnSpc>
                <a:spcPct val="100000"/>
              </a:lnSpc>
            </a:pPr>
            <a:r>
              <a:rPr b="1" lang="ru-RU">
                <a:solidFill>
                  <a:srgbClr val="000000"/>
                </a:solidFill>
                <a:latin typeface="Calibri"/>
              </a:rPr>
              <a:t>                 </a:t>
            </a:r>
            <a:r>
              <a:rPr b="1" lang="ru-RU">
                <a:solidFill>
                  <a:srgbClr val="000000"/>
                </a:solidFill>
                <a:latin typeface="Calibri"/>
              </a:rPr>
              <a:t>Майорова О.К.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0" y="339480"/>
            <a:ext cx="8228520" cy="7228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Предполагаемые результаты</a:t>
            </a:r>
            <a:endParaRPr/>
          </a:p>
        </p:txBody>
      </p:sp>
      <p:sp>
        <p:nvSpPr>
          <p:cNvPr id="165" name="CustomShape 2"/>
          <p:cNvSpPr/>
          <p:nvPr/>
        </p:nvSpPr>
        <p:spPr>
          <a:xfrm>
            <a:off x="467640" y="1200240"/>
            <a:ext cx="7760880" cy="3393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000000"/>
                </a:solidFill>
                <a:latin typeface="Calibri"/>
              </a:rPr>
              <a:t>Предметные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: используют разные виды чтения 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Calibri"/>
              </a:rPr>
              <a:t>( ознакомительное, поисковое, выборочное);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000000"/>
                </a:solidFill>
                <a:latin typeface="Calibri"/>
              </a:rPr>
              <a:t>Личностные: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 преодолевают трудности, доводят начатую работу до её завершения, выражают своё отношение к прочитанному тексту;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2400">
                <a:solidFill>
                  <a:srgbClr val="000000"/>
                </a:solidFill>
                <a:latin typeface="Calibri"/>
              </a:rPr>
              <a:t>Метапредметные:</a:t>
            </a:r>
            <a:r>
              <a:rPr lang="ru-RU" sz="2400">
                <a:solidFill>
                  <a:srgbClr val="000000"/>
                </a:solidFill>
                <a:latin typeface="Calibri"/>
              </a:rPr>
              <a:t> находят в тексте сравнения и соотносят слова текста с иллюстрацией.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0" y="339480"/>
            <a:ext cx="8228520" cy="7228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imes New Roman"/>
              </a:rPr>
              <a:t>Цель</a:t>
            </a:r>
            <a:endParaRPr/>
          </a:p>
        </p:txBody>
      </p:sp>
      <p:sp>
        <p:nvSpPr>
          <p:cNvPr id="167" name="CustomShape 2"/>
          <p:cNvSpPr/>
          <p:nvPr/>
        </p:nvSpPr>
        <p:spPr>
          <a:xfrm>
            <a:off x="539640" y="1131480"/>
            <a:ext cx="8156520" cy="3393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Развитие умения находить в тексте сравнения с помощью поискового чтения на основе эстетического восприятия художественного текста.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Table 1"/>
          <p:cNvGraphicFramePr/>
          <p:nvPr/>
        </p:nvGraphicFramePr>
        <p:xfrm>
          <a:off x="395640" y="411480"/>
          <a:ext cx="8424000" cy="4452480"/>
        </p:xfrm>
        <a:graphic>
          <a:graphicData uri="http://schemas.openxmlformats.org/drawingml/2006/table">
            <a:tbl>
              <a:tblPr/>
              <a:tblGrid>
                <a:gridCol w="2808000"/>
                <a:gridCol w="2808000"/>
                <a:gridCol w="2808000"/>
              </a:tblGrid>
              <a:tr h="605160">
                <a:tc>
                  <a:txBody>
                    <a:bodyPr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50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Этап деятельности 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50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Способы организации деятельности 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50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Дидактика </a:t>
                      </a:r>
                      <a:endParaRPr/>
                    </a:p>
                  </a:txBody>
                  <a:tcPr/>
                </a:tc>
              </a:tr>
              <a:tr h="534600">
                <a:tc>
                  <a:txBody>
                    <a:bodyPr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50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Формирование потребности 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Чтение рассказа, обсуждение,  работа в парах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кроссворд</a:t>
                      </a:r>
                      <a:endParaRPr/>
                    </a:p>
                  </a:txBody>
                  <a:tcPr/>
                </a:tc>
              </a:tr>
              <a:tr h="851760">
                <a:tc>
                  <a:txBody>
                    <a:bodyPr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50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Формирование образа желаемого результата 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Таблица по которой можно прочитать следы в лесу.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Таблица для заполнения</a:t>
                      </a:r>
                      <a:endParaRPr/>
                    </a:p>
                  </a:txBody>
                  <a:tcPr/>
                </a:tc>
              </a:tr>
              <a:tr h="756000">
                <a:tc>
                  <a:txBody>
                    <a:bodyPr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50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Мотивация 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Смогу ли я читать следы, как охотник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Иллюстрации  животных и их следов</a:t>
                      </a:r>
                      <a:endParaRPr/>
                    </a:p>
                  </a:txBody>
                  <a:tcPr/>
                </a:tc>
              </a:tr>
              <a:tr h="1704960">
                <a:tc>
                  <a:txBody>
                    <a:bodyPr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50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Целеполагание 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Узнать новые следы и на что они похожи, с чем их сравнивают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Игра охотники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9" name="CustomShape 2"/>
          <p:cNvSpPr/>
          <p:nvPr/>
        </p:nvSpPr>
        <p:spPr>
          <a:xfrm>
            <a:off x="1760400" y="-38520"/>
            <a:ext cx="5119200" cy="669240"/>
          </a:xfrm>
          <a:prstGeom prst="rect">
            <a:avLst/>
          </a:prstGeom>
          <a:noFill/>
          <a:ln w="9360"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Организация учебной деятельности на уроке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Table 1"/>
          <p:cNvGraphicFramePr/>
          <p:nvPr/>
        </p:nvGraphicFramePr>
        <p:xfrm>
          <a:off x="467640" y="411480"/>
          <a:ext cx="8279640" cy="4319280"/>
        </p:xfrm>
        <a:graphic>
          <a:graphicData uri="http://schemas.openxmlformats.org/drawingml/2006/table">
            <a:tbl>
              <a:tblPr/>
              <a:tblGrid>
                <a:gridCol w="2157120"/>
                <a:gridCol w="4035960"/>
                <a:gridCol w="2086560"/>
              </a:tblGrid>
              <a:tr h="2027160">
                <a:tc>
                  <a:txBody>
                    <a:bodyPr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50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Планирование </a:t>
                      </a:r>
                      <a:endParaRPr/>
                    </a:p>
                    <a:p>
                      <a:pPr>
                        <a:lnSpc>
                          <a:spcPct val="115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1.Прочитать текст</a:t>
                      </a:r>
                      <a:endParaRPr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2. Определить незнакомые слова</a:t>
                      </a:r>
                      <a:endParaRPr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 получение дополнительной информации 3.Объяснить  незнакомые выражения в тексте.</a:t>
                      </a:r>
                      <a:endParaRPr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5. Найти сравнения</a:t>
                      </a:r>
                      <a:endParaRPr/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6. Сформировать критерии для заполнения таблицы (точно по тексту, кратко, понятно)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Иллюстрации, карточка для групповой работы </a:t>
                      </a:r>
                      <a:endParaRPr/>
                    </a:p>
                  </a:txBody>
                  <a:tcPr/>
                </a:tc>
              </a:tr>
              <a:tr h="1298520">
                <a:tc>
                  <a:txBody>
                    <a:bodyPr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50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Выполнение действий </a:t>
                      </a:r>
                      <a:endParaRPr/>
                    </a:p>
                    <a:p>
                      <a:pPr>
                        <a:lnSpc>
                          <a:spcPct val="115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Ознакомительное чтение, выборочное чтение, соотнесение иллюстрации с текстом, составление таблицы, нахождение сравнений ,создание ситуации успеха.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Таблица , иллюстрация в учебнике</a:t>
                      </a:r>
                      <a:endParaRPr/>
                    </a:p>
                  </a:txBody>
                  <a:tcPr/>
                </a:tc>
              </a:tr>
              <a:tr h="993600">
                <a:tc>
                  <a:txBody>
                    <a:bodyPr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50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b="1" lang="ru-RU" sz="150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Анализ результата </a:t>
                      </a:r>
                      <a:endParaRPr/>
                    </a:p>
                    <a:p>
                      <a:pPr>
                        <a:lnSpc>
                          <a:spcPct val="115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Анализ  таблицы по сформированным  критериям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</a:tbl>
          </a:graphicData>
        </a:graphic>
      </p:graphicFrame>
      <p:sp>
        <p:nvSpPr>
          <p:cNvPr id="171" name="CustomShape 2"/>
          <p:cNvSpPr/>
          <p:nvPr/>
        </p:nvSpPr>
        <p:spPr>
          <a:xfrm>
            <a:off x="1536840" y="-80280"/>
            <a:ext cx="5101560" cy="669240"/>
          </a:xfrm>
          <a:prstGeom prst="rect">
            <a:avLst/>
          </a:prstGeom>
          <a:noFill/>
          <a:ln w="9360"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Организация учебной деятельности на уроке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1403640" y="1131480"/>
            <a:ext cx="6367680" cy="15678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3200">
                <a:solidFill>
                  <a:srgbClr val="f4f6f9"/>
                </a:solidFill>
                <a:latin typeface="Calibri"/>
              </a:rPr>
              <a:t>Спасибо за внимание!</a:t>
            </a:r>
            <a:endParaRPr/>
          </a:p>
        </p:txBody>
      </p:sp>
      <p:sp>
        <p:nvSpPr>
          <p:cNvPr id="173" name="CustomShape 2"/>
          <p:cNvSpPr/>
          <p:nvPr/>
        </p:nvSpPr>
        <p:spPr>
          <a:xfrm>
            <a:off x="1475640" y="3651840"/>
            <a:ext cx="5111640" cy="5932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lvova.margarita66@mail.ru</a:t>
            </a:r>
            <a:endParaRPr/>
          </a:p>
        </p:txBody>
      </p:sp>
      <p:sp>
        <p:nvSpPr>
          <p:cNvPr id="174" name="CustomShape 3"/>
          <p:cNvSpPr/>
          <p:nvPr/>
        </p:nvSpPr>
        <p:spPr>
          <a:xfrm>
            <a:off x="1475640" y="3444120"/>
            <a:ext cx="4595760" cy="3945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</a:rPr>
              <a:t>t.bahvalova@mail.ru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