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7;&#1090;&#1072;&#1087;&#1088;&#1077;&#1076;&#1084;&#1077;&#1090;&#1085;&#1099;&#1077;%20%20&#1088;&#1077;&#1079;&#1091;&#1083;&#1100;&#1090;&#1072;&#1090;&#1099;.docx" TargetMode="External"/><Relationship Id="rId2" Type="http://schemas.openxmlformats.org/officeDocument/2006/relationships/hyperlink" Target="&#1051;&#1080;&#1095;&#1085;&#1086;&#1089;&#1090;&#1085;&#1099;&#1077;%20%20&#1088;&#1077;&#1079;&#1091;&#1083;&#1100;&#1090;&#1072;&#1090;&#1099;.docx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&#1055;&#1088;&#1077;&#1076;&#1084;&#1077;&#1090;&#1085;&#1099;&#1077;%20%20&#1088;&#1077;&#1079;&#1091;&#1083;&#1100;&#1090;&#1072;&#1090;&#1099;.doc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Представление рабочих материалов по итогам КПК детей с ОВЗ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Материалы подготовили: </a:t>
            </a:r>
            <a:endParaRPr lang="ru-RU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1800" dirty="0" err="1" smtClean="0">
                <a:solidFill>
                  <a:schemeClr val="accent5">
                    <a:lumMod val="75000"/>
                  </a:schemeClr>
                </a:solidFill>
              </a:rPr>
              <a:t>Блинова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 Екатерина Станиславовна учитель начальных классов МОУ «средняя школа № 23» г. Ярославля</a:t>
            </a:r>
          </a:p>
          <a:p>
            <a:pPr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Моисеева Нина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Васильевна учитель начальных классов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МОУ </a:t>
            </a:r>
            <a:r>
              <a:rPr lang="ru-RU" sz="1800" dirty="0" err="1" smtClean="0">
                <a:solidFill>
                  <a:schemeClr val="accent5">
                    <a:lumMod val="75000"/>
                  </a:schemeClr>
                </a:solidFill>
              </a:rPr>
              <a:t>Бармановская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 ООШ </a:t>
            </a:r>
            <a:r>
              <a:rPr lang="ru-RU" sz="1800" dirty="0" err="1" smtClean="0">
                <a:solidFill>
                  <a:schemeClr val="accent5">
                    <a:lumMod val="75000"/>
                  </a:schemeClr>
                </a:solidFill>
              </a:rPr>
              <a:t>Любимский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 М.Р.</a:t>
            </a:r>
            <a:endParaRPr lang="ru-RU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Павлова Елена Владимировна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</a:rPr>
              <a:t>учитель начальных классов МОУ «средняя школа № 23» г. Ярославля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0399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048672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Организация учебной деятельности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693335"/>
              </p:ext>
            </p:extLst>
          </p:nvPr>
        </p:nvGraphicFramePr>
        <p:xfrm>
          <a:off x="395536" y="764704"/>
          <a:ext cx="8424937" cy="43295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/>
                <a:gridCol w="3240360"/>
                <a:gridCol w="3816425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Этапы деятельности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Методы и приемы для </a:t>
                      </a:r>
                      <a:r>
                        <a:rPr lang="ru-RU" sz="1400" b="1" baseline="0" dirty="0" smtClean="0"/>
                        <a:t> </a:t>
                      </a:r>
                      <a:r>
                        <a:rPr lang="ru-RU" sz="1400" b="1" dirty="0" smtClean="0"/>
                        <a:t>детей с нормой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Методы и приемы для  детей с ЗПР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Формирование потребности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Проблемный диалог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Проблемный</a:t>
                      </a:r>
                      <a:r>
                        <a:rPr lang="ru-RU" sz="1400" baseline="0" dirty="0" smtClean="0"/>
                        <a:t> диалог и наглядность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 желаемого результата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Уточняющие вопросы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Уточняющие вопросы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Мотив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Актуализация предыдущего опыта, создавая</a:t>
                      </a:r>
                      <a:r>
                        <a:rPr lang="ru-RU" sz="1400" baseline="0" dirty="0" smtClean="0"/>
                        <a:t> ситуацию успеха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Взаимопомощь для детей с ОВЗ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Целеполагание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Ставят цель своими словами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Постановка цели с помощью учителя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Планирование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Предлагают пункты плана  эталона</a:t>
                      </a:r>
                      <a:r>
                        <a:rPr lang="ru-RU" sz="1400" baseline="0" dirty="0" smtClean="0"/>
                        <a:t> (памятки)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Принимают пункты плана эталона (памятки)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Работают в парах самостоятельно, корректируют свои действия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Участвуют в работе пары, корректируют с помощью учителя.</a:t>
                      </a:r>
                      <a:endParaRPr lang="ru-RU" sz="1400" dirty="0"/>
                    </a:p>
                  </a:txBody>
                  <a:tcPr/>
                </a:tc>
              </a:tr>
              <a:tr h="35920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Анализ результатов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Самостоятельно подписывают тетрадь.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err="1" smtClean="0"/>
                        <a:t>самооценивание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  помощи учителя  подписывают тетрадь и оценивают работу.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18901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492896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Желаем удачи!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037481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Предполагаемые результаты обучения детей с ОВЗ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56886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2" action="ppaction://hlinkfile"/>
              </a:rPr>
              <a:t>Личностные: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>
                <a:hlinkClick r:id="rId3" action="ppaction://hlinkfile"/>
              </a:rPr>
              <a:t>Метапредметные: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>
                <a:hlinkClick r:id="rId4" action="ppaction://hlinkfile"/>
              </a:rPr>
              <a:t>Предметные:</a:t>
            </a:r>
            <a:endParaRPr lang="ru-RU" sz="2400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16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Тематическое планирование рабочей программы по предмету (Русский язык) 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000108"/>
          <a:ext cx="86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007"/>
                <a:gridCol w="1051135"/>
                <a:gridCol w="1692000"/>
                <a:gridCol w="1692000"/>
                <a:gridCol w="1997858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Объем (часы)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работы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примечания</a:t>
                      </a:r>
                      <a:endParaRPr lang="ru-RU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Объем на обучение в классе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Объем на обучение со  специалистами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Обучение грамоте по «Прописям»</a:t>
                      </a:r>
                      <a:endParaRPr lang="ru-RU" dirty="0"/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115+23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Bef>
                          <a:spcPts val="725"/>
                        </a:spcBef>
                        <a:spcAft>
                          <a:spcPts val="0"/>
                        </a:spcAft>
                        <a:tabLst>
                          <a:tab pos="571500" algn="l"/>
                          <a:tab pos="1485900" algn="l"/>
                          <a:tab pos="2400300" algn="l"/>
                          <a:tab pos="3314700" algn="l"/>
                          <a:tab pos="4229100" algn="l"/>
                          <a:tab pos="5143500" algn="l"/>
                          <a:tab pos="6057900" algn="l"/>
                          <a:tab pos="6972300" algn="l"/>
                          <a:tab pos="7886700" algn="l"/>
                          <a:tab pos="8801100" algn="l"/>
                          <a:tab pos="9715500" algn="l"/>
                        </a:tabLst>
                      </a:pPr>
                      <a:r>
                        <a:rPr lang="ru-RU" sz="1800" kern="5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ngal"/>
                        </a:rPr>
                        <a:t>Добуквенный</a:t>
                      </a:r>
                      <a:r>
                        <a:rPr lang="ru-RU" sz="1800" kern="5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Mangal"/>
                        </a:rPr>
                        <a:t> </a:t>
                      </a:r>
                      <a:r>
                        <a:rPr lang="ru-RU" sz="1800" kern="50" dirty="0">
                          <a:solidFill>
                            <a:srgbClr val="000000"/>
                          </a:solidFill>
                          <a:latin typeface="Calibri" pitchFamily="34" charset="0"/>
                          <a:ea typeface="Mangal"/>
                        </a:rPr>
                        <a:t>период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16+3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Логопед, психолог,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Букварный период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99+20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Логопед, психолог</a:t>
                      </a:r>
                    </a:p>
                    <a:p>
                      <a:r>
                        <a:rPr lang="ru-RU" dirty="0" smtClean="0"/>
                        <a:t>Индивидуальные занятия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Русский язык </a:t>
                      </a:r>
                    </a:p>
                    <a:p>
                      <a:pPr algn="ctr"/>
                      <a:r>
                        <a:rPr lang="ru-RU" b="1" dirty="0" smtClean="0"/>
                        <a:t>50+10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50+10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Логопед, психолог</a:t>
                      </a:r>
                    </a:p>
                    <a:p>
                      <a:r>
                        <a:rPr lang="ru-RU" dirty="0" smtClean="0"/>
                        <a:t>Индивидуальные занятия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Итого</a:t>
                      </a:r>
                      <a:endParaRPr lang="ru-RU" b="1" dirty="0"/>
                    </a:p>
                    <a:p>
                      <a:pPr algn="ctr"/>
                      <a:r>
                        <a:rPr lang="ru-RU" b="1" dirty="0" smtClean="0"/>
                        <a:t>165+33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69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поурочного  планирования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60" y="571479"/>
          <a:ext cx="857256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58"/>
                <a:gridCol w="2428892"/>
                <a:gridCol w="1285886"/>
                <a:gridCol w="1571634"/>
                <a:gridCol w="1857390"/>
              </a:tblGrid>
              <a:tr h="1093861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</a:t>
                      </a:r>
                      <a:r>
                        <a:rPr lang="ru-RU" baseline="0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 учебной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Используемые методы и приемы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Дидактика</a:t>
                      </a:r>
                      <a:endParaRPr lang="ru-RU" dirty="0"/>
                    </a:p>
                  </a:txBody>
                  <a:tcPr/>
                </a:tc>
              </a:tr>
              <a:tr h="2406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Большая буква в фамилиях, именах, отчествах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Личностные: </a:t>
                      </a:r>
                      <a:r>
                        <a:rPr lang="ru-RU" dirty="0" smtClean="0"/>
                        <a:t>Оценивает свою работу с помощью образца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Метапредметные:</a:t>
                      </a:r>
                    </a:p>
                    <a:p>
                      <a:r>
                        <a:rPr lang="ru-RU" dirty="0" smtClean="0"/>
                        <a:t>Соединяет</a:t>
                      </a:r>
                      <a:r>
                        <a:rPr lang="ru-RU" baseline="0" dirty="0" smtClean="0"/>
                        <a:t> картинку с предложением.</a:t>
                      </a:r>
                    </a:p>
                    <a:p>
                      <a:r>
                        <a:rPr lang="ru-RU" baseline="0" dirty="0" smtClean="0"/>
                        <a:t>Участвует в работе пары, предлагая свою помощь.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Предметные: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Находит в тексте собственные имена существительные и</a:t>
                      </a:r>
                      <a:r>
                        <a:rPr lang="ru-RU" baseline="0" dirty="0" smtClean="0"/>
                        <a:t> применяет на письме.</a:t>
                      </a: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Памятка подписи тетради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Проблемный диалог.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Уточняющие вопросы.</a:t>
                      </a:r>
                    </a:p>
                    <a:p>
                      <a:r>
                        <a:rPr lang="ru-RU" dirty="0" smtClean="0"/>
                        <a:t>Работа в парах.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Учебник, тетрадь,</a:t>
                      </a:r>
                      <a:r>
                        <a:rPr lang="ru-RU" baseline="0" dirty="0" smtClean="0"/>
                        <a:t> разноуровневые карточки.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37542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поурочного  планирования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571612"/>
          <a:ext cx="8572560" cy="5025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2357454"/>
                <a:gridCol w="1714512"/>
                <a:gridCol w="1714512"/>
                <a:gridCol w="1714512"/>
              </a:tblGrid>
              <a:tr h="1093861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</a:t>
                      </a:r>
                      <a:r>
                        <a:rPr lang="ru-RU" baseline="0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 учебной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Используемые методы и приемы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Дидактика</a:t>
                      </a:r>
                      <a:endParaRPr lang="ru-RU" dirty="0"/>
                    </a:p>
                  </a:txBody>
                  <a:tcPr/>
                </a:tc>
              </a:tr>
              <a:tr h="2406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Слова, отвечающие на вопросы: кто? что?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Личностные: </a:t>
                      </a:r>
                      <a:r>
                        <a:rPr lang="ru-RU" u="sng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none" dirty="0" smtClean="0"/>
                        <a:t>Расширяет</a:t>
                      </a:r>
                      <a:r>
                        <a:rPr lang="ru-RU" u="none" baseline="0" dirty="0" smtClean="0"/>
                        <a:t> словарный запас.</a:t>
                      </a:r>
                      <a:endParaRPr lang="ru-RU" u="non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Метапредметные: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none" dirty="0" smtClean="0"/>
                        <a:t>Понимает цель выполняемых действий.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Предметные:</a:t>
                      </a:r>
                    </a:p>
                    <a:p>
                      <a:r>
                        <a:rPr lang="ru-RU" u="none" dirty="0" smtClean="0"/>
                        <a:t>Дифференцирует слова отвечающие на вопросы кто?</a:t>
                      </a:r>
                      <a:r>
                        <a:rPr lang="ru-RU" u="none" baseline="0" dirty="0" smtClean="0"/>
                        <a:t> что?</a:t>
                      </a:r>
                    </a:p>
                    <a:p>
                      <a:r>
                        <a:rPr lang="ru-RU" u="none" baseline="0" dirty="0" smtClean="0"/>
                        <a:t>Дополняет группы слов своими примерами. 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Заполнение таблицы « Кто?</a:t>
                      </a:r>
                      <a:r>
                        <a:rPr lang="ru-RU" baseline="0" dirty="0" smtClean="0"/>
                        <a:t> Что?»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Уточняющие вопросы.</a:t>
                      </a:r>
                    </a:p>
                    <a:p>
                      <a:r>
                        <a:rPr lang="ru-RU" dirty="0" smtClean="0"/>
                        <a:t>Дифференцированные задания.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Учебник, предметные картинки, матрица таблицы.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поурочного  планирования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142984"/>
          <a:ext cx="8572560" cy="5277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2357454"/>
                <a:gridCol w="1714512"/>
                <a:gridCol w="1714512"/>
                <a:gridCol w="1714512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Образовательные</a:t>
                      </a:r>
                      <a:r>
                        <a:rPr lang="ru-RU" baseline="0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 учебной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Используемые методы и приемы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Дидактика</a:t>
                      </a:r>
                      <a:endParaRPr lang="ru-RU" dirty="0"/>
                    </a:p>
                  </a:txBody>
                  <a:tcPr/>
                </a:tc>
              </a:tr>
              <a:tr h="2406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Родственные слова.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Личностные: </a:t>
                      </a:r>
                      <a:r>
                        <a:rPr lang="ru-RU" u="sng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Оценивает свою работу с помощью образца</a:t>
                      </a:r>
                      <a:endParaRPr lang="ru-RU" u="non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Метапредметные: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none" dirty="0" smtClean="0"/>
                        <a:t>Осуществляет контроль, Используя способ сличения с эталоном.</a:t>
                      </a:r>
                      <a:endParaRPr lang="ru-RU" u="none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sng" dirty="0" smtClean="0"/>
                        <a:t>Предметные: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u="none" dirty="0" smtClean="0"/>
                        <a:t>Группирует</a:t>
                      </a:r>
                      <a:r>
                        <a:rPr lang="ru-RU" u="none" baseline="0" dirty="0" smtClean="0"/>
                        <a:t> родственные слова. Находит лишнее слово в группе. </a:t>
                      </a:r>
                      <a:endParaRPr lang="ru-RU" u="none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Выполнение упражнения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Проблемная ситуация.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Дифференцированные задания.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Учебник, предметные картинки, памятка.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инклюзивного урока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70080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Тема урока из рабочей </a:t>
            </a:r>
            <a:r>
              <a:rPr lang="ru-RU" dirty="0" smtClean="0"/>
              <a:t>программы: </a:t>
            </a:r>
            <a:r>
              <a:rPr lang="ru-RU" dirty="0" smtClean="0"/>
              <a:t>Большая </a:t>
            </a:r>
            <a:r>
              <a:rPr lang="ru-RU" dirty="0" smtClean="0"/>
              <a:t>буква в фамилиях, именах, отчествах</a:t>
            </a:r>
          </a:p>
          <a:p>
            <a:endParaRPr lang="ru-RU" dirty="0"/>
          </a:p>
          <a:p>
            <a:r>
              <a:rPr lang="ru-RU" dirty="0" smtClean="0"/>
              <a:t>УМК:</a:t>
            </a:r>
          </a:p>
          <a:p>
            <a:endParaRPr lang="ru-RU" dirty="0"/>
          </a:p>
          <a:p>
            <a:r>
              <a:rPr lang="ru-RU" dirty="0" smtClean="0"/>
              <a:t>1-ый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5822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Предполагаемые результаты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5390695"/>
              </p:ext>
            </p:extLst>
          </p:nvPr>
        </p:nvGraphicFramePr>
        <p:xfrm>
          <a:off x="395536" y="1556790"/>
          <a:ext cx="8352928" cy="492343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76464"/>
                <a:gridCol w="4176464"/>
              </a:tblGrid>
              <a:tr h="7800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Дети с нормой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Дети с ОВЗ</a:t>
                      </a:r>
                      <a:endParaRPr lang="ru-RU" dirty="0"/>
                    </a:p>
                  </a:txBody>
                  <a:tcPr/>
                </a:tc>
              </a:tr>
              <a:tr h="444051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Личностные: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0087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Самооценивание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взаимооценивание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Оценивает свою работу с помощью образца</a:t>
                      </a:r>
                      <a:endParaRPr lang="ru-RU" dirty="0"/>
                    </a:p>
                  </a:txBody>
                  <a:tcPr/>
                </a:tc>
              </a:tr>
              <a:tr h="372041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Метапредметные: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0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Соединяет</a:t>
                      </a:r>
                      <a:r>
                        <a:rPr lang="ru-RU" baseline="0" dirty="0" smtClean="0"/>
                        <a:t> картинку с предложением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Составляет памятку подписи  тетради.</a:t>
                      </a:r>
                    </a:p>
                    <a:p>
                      <a:r>
                        <a:rPr lang="ru-RU" dirty="0" smtClean="0"/>
                        <a:t>Работает в паре.</a:t>
                      </a:r>
                    </a:p>
                    <a:p>
                      <a:r>
                        <a:rPr lang="ru-RU" dirty="0" smtClean="0"/>
                        <a:t>Работает по плану.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Соединяет</a:t>
                      </a:r>
                      <a:r>
                        <a:rPr lang="ru-RU" baseline="0" dirty="0" smtClean="0"/>
                        <a:t> картинку с предложением.</a:t>
                      </a:r>
                    </a:p>
                    <a:p>
                      <a:r>
                        <a:rPr lang="ru-RU" baseline="0" dirty="0" smtClean="0"/>
                        <a:t>Участвует в работе пары, предлагая свою помощь.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44049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Предметные: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0087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Применяет на практике правописание собственных имен существительных.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Находит в тексте собственные имена существительные и</a:t>
                      </a:r>
                      <a:r>
                        <a:rPr lang="ru-RU" baseline="0" dirty="0" smtClean="0"/>
                        <a:t> применяет на письме.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9049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формирование навыка письма собственных имен существительных при помощи составления памятки.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828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566</Words>
  <Application>Microsoft Office PowerPoint</Application>
  <PresentationFormat>Экран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Представление рабочих материалов по итогам КПК детей с ОВЗ</vt:lpstr>
      <vt:lpstr>Предполагаемые результаты обучения детей с ОВЗ</vt:lpstr>
      <vt:lpstr>Тематическое планирование рабочей программы по предмету (Русский язык) </vt:lpstr>
      <vt:lpstr>Пример поурочного  планирования</vt:lpstr>
      <vt:lpstr>Пример поурочного  планирования</vt:lpstr>
      <vt:lpstr>Пример поурочного  планирования</vt:lpstr>
      <vt:lpstr>Проект инклюзивного урока</vt:lpstr>
      <vt:lpstr>Предполагаемые результаты</vt:lpstr>
      <vt:lpstr>Цель: формирование навыка письма собственных имен существительных при помощи составления памятки. </vt:lpstr>
      <vt:lpstr>Организация учебной деятельности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рабочих материалов по итогам КПК детей с ОВЗ</dc:title>
  <dc:creator>student</dc:creator>
  <cp:lastModifiedBy>пользователь</cp:lastModifiedBy>
  <cp:revision>35</cp:revision>
  <dcterms:created xsi:type="dcterms:W3CDTF">2016-03-23T07:23:05Z</dcterms:created>
  <dcterms:modified xsi:type="dcterms:W3CDTF">2016-03-24T14:55:43Z</dcterms:modified>
</cp:coreProperties>
</file>