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5" r:id="rId6"/>
    <p:sldId id="266" r:id="rId7"/>
    <p:sldId id="260" r:id="rId8"/>
    <p:sldId id="261" r:id="rId9"/>
    <p:sldId id="262" r:id="rId10"/>
    <p:sldId id="263" r:id="rId11"/>
    <p:sldId id="264" r:id="rId12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Светлый стиль 1 - акцент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69012ECD-51FC-41F1-AA8D-1B2483CD663E}" styleName="Светлый стиль 2 - акцент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54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24.03.2016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&#1052;&#1077;&#1090;&#1072;&#1087;&#1088;&#1077;&#1076;&#1084;&#1077;&#1090;&#1085;&#1099;&#1077;%20%20&#1088;&#1077;&#1079;&#1091;&#1083;&#1100;&#1090;&#1072;&#1090;&#1099;.docx" TargetMode="External"/><Relationship Id="rId2" Type="http://schemas.openxmlformats.org/officeDocument/2006/relationships/hyperlink" Target="&#1051;&#1080;&#1095;&#1085;&#1086;&#1089;&#1090;&#1085;&#1099;&#1077;%20%20&#1088;&#1077;&#1079;&#1091;&#1083;&#1100;&#1090;&#1072;&#1090;&#1099;.docx" TargetMode="External"/><Relationship Id="rId1" Type="http://schemas.openxmlformats.org/officeDocument/2006/relationships/slideLayout" Target="../slideLayouts/slideLayout6.xml"/><Relationship Id="rId4" Type="http://schemas.openxmlformats.org/officeDocument/2006/relationships/hyperlink" Target="&#1055;&#1088;&#1077;&#1076;&#1084;&#1077;&#1090;&#1085;&#1099;&#1077;%20%20&#1088;&#1077;&#1079;&#1091;&#1083;&#1100;&#1090;&#1072;&#1090;&#1099;.docx" TargetMode="Externa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55576" y="1412776"/>
            <a:ext cx="7772400" cy="1470025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Представление рабочих материалов по итогам КПК детей с ОВЗ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pPr algn="l"/>
            <a:r>
              <a:rPr lang="ru-RU" sz="1800" dirty="0" smtClean="0">
                <a:solidFill>
                  <a:schemeClr val="accent5">
                    <a:lumMod val="75000"/>
                  </a:schemeClr>
                </a:solidFill>
              </a:rPr>
              <a:t>Материалы подготовили: </a:t>
            </a:r>
            <a:endParaRPr lang="ru-RU" sz="1800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algn="l"/>
            <a:r>
              <a:rPr lang="ru-RU" sz="1800" dirty="0" err="1" smtClean="0">
                <a:solidFill>
                  <a:schemeClr val="accent5">
                    <a:lumMod val="75000"/>
                  </a:schemeClr>
                </a:solidFill>
              </a:rPr>
              <a:t>Блинова</a:t>
            </a:r>
            <a:r>
              <a:rPr lang="ru-RU" sz="1800" dirty="0" smtClean="0">
                <a:solidFill>
                  <a:schemeClr val="accent5">
                    <a:lumMod val="75000"/>
                  </a:schemeClr>
                </a:solidFill>
              </a:rPr>
              <a:t> Екатерина Станиславовна учитель начальных классов МОУ «средняя школа № 23» г. Ярославля</a:t>
            </a:r>
          </a:p>
          <a:p>
            <a:pPr algn="l"/>
            <a:r>
              <a:rPr lang="ru-RU" sz="1800" dirty="0" smtClean="0">
                <a:solidFill>
                  <a:schemeClr val="accent5">
                    <a:lumMod val="75000"/>
                  </a:schemeClr>
                </a:solidFill>
              </a:rPr>
              <a:t>Моисеева Нина </a:t>
            </a:r>
            <a:r>
              <a:rPr lang="ru-RU" sz="1800" dirty="0" smtClean="0">
                <a:solidFill>
                  <a:schemeClr val="accent5">
                    <a:lumMod val="75000"/>
                  </a:schemeClr>
                </a:solidFill>
              </a:rPr>
              <a:t>Васильевна учитель начальных классов </a:t>
            </a:r>
            <a:r>
              <a:rPr lang="ru-RU" sz="1800" dirty="0" smtClean="0">
                <a:solidFill>
                  <a:schemeClr val="accent5">
                    <a:lumMod val="75000"/>
                  </a:schemeClr>
                </a:solidFill>
              </a:rPr>
              <a:t>МОУ </a:t>
            </a:r>
            <a:r>
              <a:rPr lang="ru-RU" sz="1800" dirty="0" err="1" smtClean="0">
                <a:solidFill>
                  <a:schemeClr val="accent5">
                    <a:lumMod val="75000"/>
                  </a:schemeClr>
                </a:solidFill>
              </a:rPr>
              <a:t>Бармановская</a:t>
            </a:r>
            <a:r>
              <a:rPr lang="ru-RU" sz="1800" dirty="0" smtClean="0">
                <a:solidFill>
                  <a:schemeClr val="accent5">
                    <a:lumMod val="75000"/>
                  </a:schemeClr>
                </a:solidFill>
              </a:rPr>
              <a:t> ООШ </a:t>
            </a:r>
            <a:r>
              <a:rPr lang="ru-RU" sz="1800" dirty="0" err="1" smtClean="0">
                <a:solidFill>
                  <a:schemeClr val="accent5">
                    <a:lumMod val="75000"/>
                  </a:schemeClr>
                </a:solidFill>
              </a:rPr>
              <a:t>Любимский</a:t>
            </a:r>
            <a:r>
              <a:rPr lang="ru-RU" sz="1800" dirty="0" smtClean="0">
                <a:solidFill>
                  <a:schemeClr val="accent5">
                    <a:lumMod val="75000"/>
                  </a:schemeClr>
                </a:solidFill>
              </a:rPr>
              <a:t> М.Р.</a:t>
            </a:r>
            <a:endParaRPr lang="ru-RU" sz="1800" dirty="0" smtClean="0">
              <a:solidFill>
                <a:schemeClr val="accent5">
                  <a:lumMod val="75000"/>
                </a:schemeClr>
              </a:solidFill>
            </a:endParaRPr>
          </a:p>
          <a:p>
            <a:pPr algn="l"/>
            <a:r>
              <a:rPr lang="ru-RU" sz="1800" dirty="0" smtClean="0">
                <a:solidFill>
                  <a:schemeClr val="accent5">
                    <a:lumMod val="75000"/>
                  </a:schemeClr>
                </a:solidFill>
              </a:rPr>
              <a:t>Павлова Елена Владимировна </a:t>
            </a:r>
            <a:r>
              <a:rPr lang="ru-RU" sz="1800" dirty="0" smtClean="0">
                <a:solidFill>
                  <a:schemeClr val="accent5">
                    <a:lumMod val="75000"/>
                  </a:schemeClr>
                </a:solidFill>
              </a:rPr>
              <a:t>учитель начальных классов МОУ «средняя школа № 23» г. Ярославля</a:t>
            </a:r>
            <a:endParaRPr lang="ru-RU" sz="1800" dirty="0">
              <a:solidFill>
                <a:schemeClr val="accent5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12039959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475656" y="116632"/>
            <a:ext cx="6048672" cy="576064"/>
          </a:xfrm>
        </p:spPr>
        <p:txBody>
          <a:bodyPr>
            <a:normAutofit/>
          </a:bodyPr>
          <a:lstStyle/>
          <a:p>
            <a:r>
              <a:rPr lang="ru-RU" sz="2800" dirty="0" smtClean="0"/>
              <a:t>Организация учебной деятельности</a:t>
            </a:r>
            <a:endParaRPr lang="ru-RU" sz="2800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59693335"/>
              </p:ext>
            </p:extLst>
          </p:nvPr>
        </p:nvGraphicFramePr>
        <p:xfrm>
          <a:off x="395536" y="764704"/>
          <a:ext cx="8424937" cy="4329598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1368152"/>
                <a:gridCol w="3240360"/>
                <a:gridCol w="3816425"/>
              </a:tblGrid>
              <a:tr h="648072"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/>
                        <a:t>Этапы деятельности</a:t>
                      </a:r>
                      <a:endParaRPr lang="ru-RU" sz="1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/>
                        <a:t>Методы и приемы для </a:t>
                      </a:r>
                      <a:r>
                        <a:rPr lang="ru-RU" sz="1400" b="1" baseline="0" dirty="0" smtClean="0"/>
                        <a:t> </a:t>
                      </a:r>
                      <a:r>
                        <a:rPr lang="ru-RU" sz="1400" b="1" dirty="0" smtClean="0"/>
                        <a:t>детей с нормой</a:t>
                      </a:r>
                      <a:endParaRPr lang="ru-RU" sz="1400" b="1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ru-RU" sz="14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  <a:effectLst/>
                          <a:uLnTx/>
                          <a:uFillTx/>
                          <a:latin typeface="+mn-lt"/>
                          <a:ea typeface="+mn-ea"/>
                          <a:cs typeface="+mn-cs"/>
                        </a:rPr>
                        <a:t>Методы и приемы для  детей с ЗПР</a:t>
                      </a:r>
                      <a:endParaRPr kumimoji="0" lang="ru-RU" sz="14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prstClr val="black"/>
                        </a:solidFill>
                        <a:effectLst/>
                        <a:uLnTx/>
                        <a:uFillTx/>
                        <a:latin typeface="+mn-lt"/>
                        <a:ea typeface="+mn-ea"/>
                        <a:cs typeface="+mn-cs"/>
                      </a:endParaRPr>
                    </a:p>
                  </a:txBody>
                  <a:tcPr/>
                </a:tc>
              </a:tr>
              <a:tr h="35920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Формирование потребности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Проблемный диалог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Проблемный</a:t>
                      </a:r>
                      <a:r>
                        <a:rPr lang="ru-RU" sz="1400" baseline="0" dirty="0" smtClean="0"/>
                        <a:t> диалог и наглядность</a:t>
                      </a:r>
                      <a:endParaRPr lang="ru-RU" sz="1400" dirty="0"/>
                    </a:p>
                  </a:txBody>
                  <a:tcPr/>
                </a:tc>
              </a:tr>
              <a:tr h="35920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Образ желаемого результата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Уточняющие вопросы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Уточняющие вопросы</a:t>
                      </a:r>
                      <a:endParaRPr lang="ru-RU" sz="1400" dirty="0"/>
                    </a:p>
                  </a:txBody>
                  <a:tcPr/>
                </a:tc>
              </a:tr>
              <a:tr h="35920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Мотив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Актуализация предыдущего опыта, создавая</a:t>
                      </a:r>
                      <a:r>
                        <a:rPr lang="ru-RU" sz="1400" baseline="0" dirty="0" smtClean="0"/>
                        <a:t> ситуацию успеха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Взаимопомощь для детей с ОВЗ</a:t>
                      </a:r>
                      <a:endParaRPr lang="ru-RU" sz="1400" dirty="0"/>
                    </a:p>
                  </a:txBody>
                  <a:tcPr/>
                </a:tc>
              </a:tr>
              <a:tr h="35920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Целеполагание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Ставят цель своими словами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Постановка цели с помощью учителя</a:t>
                      </a:r>
                      <a:endParaRPr lang="ru-RU" sz="1400" dirty="0"/>
                    </a:p>
                  </a:txBody>
                  <a:tcPr/>
                </a:tc>
              </a:tr>
              <a:tr h="35920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Планирование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Предлагают пункты плана  эталона</a:t>
                      </a:r>
                      <a:r>
                        <a:rPr lang="ru-RU" sz="1400" baseline="0" dirty="0" smtClean="0"/>
                        <a:t> (памятки)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Принимают пункты плана эталона (памятки)</a:t>
                      </a:r>
                      <a:endParaRPr lang="ru-RU" sz="1400" dirty="0"/>
                    </a:p>
                  </a:txBody>
                  <a:tcPr/>
                </a:tc>
              </a:tr>
              <a:tr h="35920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Деятельность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Работают в парах самостоятельно, корректируют свои действия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Участвуют в работе пары, корректируют с помощью учителя.</a:t>
                      </a:r>
                      <a:endParaRPr lang="ru-RU" sz="1400" dirty="0"/>
                    </a:p>
                  </a:txBody>
                  <a:tcPr/>
                </a:tc>
              </a:tr>
              <a:tr h="359206"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Анализ результатов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Самостоятельно подписывают тетрадь.</a:t>
                      </a:r>
                      <a:r>
                        <a:rPr lang="ru-RU" sz="1400" baseline="0" dirty="0" smtClean="0"/>
                        <a:t> </a:t>
                      </a:r>
                      <a:r>
                        <a:rPr lang="ru-RU" sz="1400" baseline="0" dirty="0" err="1" smtClean="0"/>
                        <a:t>самооценивание</a:t>
                      </a:r>
                      <a:endParaRPr lang="ru-RU" sz="1400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sz="1400" dirty="0" smtClean="0"/>
                        <a:t>При  помощи учителя  подписывают тетрадь и оценивают работу.</a:t>
                      </a:r>
                      <a:endParaRPr lang="ru-RU" sz="1400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21890146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403648" y="2492896"/>
            <a:ext cx="532859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400" dirty="0" smtClean="0"/>
              <a:t>Желаем удачи!</a:t>
            </a:r>
            <a:endParaRPr lang="ru-RU" sz="4400" dirty="0"/>
          </a:p>
        </p:txBody>
      </p:sp>
    </p:spTree>
    <p:extLst>
      <p:ext uri="{BB962C8B-B14F-4D97-AF65-F5344CB8AC3E}">
        <p14:creationId xmlns:p14="http://schemas.microsoft.com/office/powerpoint/2010/main" xmlns="" val="40374812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Предполагаемые результаты обучения детей с ОВЗ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683568" y="2132856"/>
            <a:ext cx="5688632" cy="36009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dirty="0" smtClean="0">
                <a:hlinkClick r:id="rId2" action="ppaction://hlinkfile"/>
              </a:rPr>
              <a:t>Личностные:</a:t>
            </a:r>
            <a:endParaRPr lang="ru-RU" sz="2400" dirty="0" smtClean="0"/>
          </a:p>
          <a:p>
            <a:endParaRPr lang="ru-RU" sz="2400" dirty="0"/>
          </a:p>
          <a:p>
            <a:endParaRPr lang="ru-RU" sz="2400" dirty="0" smtClean="0"/>
          </a:p>
          <a:p>
            <a:r>
              <a:rPr lang="ru-RU" sz="2400" dirty="0" smtClean="0">
                <a:hlinkClick r:id="rId3" action="ppaction://hlinkfile"/>
              </a:rPr>
              <a:t>Метапредметные:</a:t>
            </a:r>
            <a:endParaRPr lang="ru-RU" sz="2400" dirty="0" smtClean="0"/>
          </a:p>
          <a:p>
            <a:endParaRPr lang="ru-RU" sz="2400" dirty="0"/>
          </a:p>
          <a:p>
            <a:endParaRPr lang="ru-RU" sz="2400" dirty="0" smtClean="0"/>
          </a:p>
          <a:p>
            <a:endParaRPr lang="ru-RU" sz="2400" dirty="0"/>
          </a:p>
          <a:p>
            <a:r>
              <a:rPr lang="ru-RU" sz="2400" dirty="0" smtClean="0">
                <a:hlinkClick r:id="rId4" action="ppaction://hlinkfile"/>
              </a:rPr>
              <a:t>Предметные:</a:t>
            </a:r>
            <a:endParaRPr lang="ru-RU" sz="2400" dirty="0" smtClean="0"/>
          </a:p>
          <a:p>
            <a:endParaRPr lang="ru-RU" dirty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1716457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000108"/>
          </a:xfrm>
        </p:spPr>
        <p:txBody>
          <a:bodyPr>
            <a:normAutofit/>
          </a:bodyPr>
          <a:lstStyle/>
          <a:p>
            <a:r>
              <a:rPr lang="ru-RU" sz="2800" dirty="0" smtClean="0"/>
              <a:t>Тематическое планирование рабочей программы по предмету (Русский язык) </a:t>
            </a:r>
            <a:endParaRPr lang="ru-RU" sz="2800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214282" y="1000108"/>
          <a:ext cx="8644000" cy="56692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211007"/>
                <a:gridCol w="1051135"/>
                <a:gridCol w="1692000"/>
                <a:gridCol w="1692000"/>
                <a:gridCol w="1997858"/>
              </a:tblGrid>
              <a:tr h="185420">
                <a:tc rowSpan="2"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тема</a:t>
                      </a:r>
                      <a:endParaRPr lang="ru-RU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Объем (часы)</a:t>
                      </a:r>
                      <a:endParaRPr lang="ru-RU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Формы работы</a:t>
                      </a:r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примечания</a:t>
                      </a:r>
                      <a:endParaRPr lang="ru-RU" dirty="0"/>
                    </a:p>
                  </a:txBody>
                  <a:tcPr/>
                </a:tc>
              </a:tr>
              <a:tr h="18542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Объем на обучение в классе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Объем на обучение со  специалистами</a:t>
                      </a:r>
                      <a:endParaRPr lang="ru-RU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70840">
                <a:tc gridSpan="5">
                  <a:txBody>
                    <a:bodyPr/>
                    <a:lstStyle/>
                    <a:p>
                      <a:pPr algn="ctr"/>
                      <a:r>
                        <a:rPr lang="ru-RU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Обучение грамоте по «Прописям»</a:t>
                      </a:r>
                      <a:endParaRPr lang="ru-RU" dirty="0"/>
                    </a:p>
                    <a:p>
                      <a:pPr algn="ctr"/>
                      <a:r>
                        <a:rPr lang="ru-RU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115+23</a:t>
                      </a:r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algn="just">
                        <a:spcBef>
                          <a:spcPts val="725"/>
                        </a:spcBef>
                        <a:spcAft>
                          <a:spcPts val="0"/>
                        </a:spcAft>
                        <a:tabLst>
                          <a:tab pos="571500" algn="l"/>
                          <a:tab pos="1485900" algn="l"/>
                          <a:tab pos="2400300" algn="l"/>
                          <a:tab pos="3314700" algn="l"/>
                          <a:tab pos="4229100" algn="l"/>
                          <a:tab pos="5143500" algn="l"/>
                          <a:tab pos="6057900" algn="l"/>
                          <a:tab pos="6972300" algn="l"/>
                          <a:tab pos="7886700" algn="l"/>
                          <a:tab pos="8801100" algn="l"/>
                          <a:tab pos="9715500" algn="l"/>
                        </a:tabLst>
                      </a:pPr>
                      <a:r>
                        <a:rPr lang="ru-RU" sz="1800" kern="50" dirty="0" err="1" smtClean="0">
                          <a:solidFill>
                            <a:srgbClr val="000000"/>
                          </a:solidFill>
                          <a:latin typeface="Calibri" pitchFamily="34" charset="0"/>
                          <a:ea typeface="Mangal"/>
                        </a:rPr>
                        <a:t>Добуквенный</a:t>
                      </a:r>
                      <a:r>
                        <a:rPr lang="ru-RU" sz="1800" kern="50" dirty="0" smtClean="0">
                          <a:solidFill>
                            <a:srgbClr val="000000"/>
                          </a:solidFill>
                          <a:latin typeface="Calibri" pitchFamily="34" charset="0"/>
                          <a:ea typeface="Mangal"/>
                        </a:rPr>
                        <a:t> </a:t>
                      </a:r>
                      <a:r>
                        <a:rPr lang="ru-RU" sz="1800" kern="50" dirty="0">
                          <a:solidFill>
                            <a:srgbClr val="000000"/>
                          </a:solidFill>
                          <a:latin typeface="Calibri" pitchFamily="34" charset="0"/>
                          <a:ea typeface="Mangal"/>
                        </a:rPr>
                        <a:t>период</a:t>
                      </a: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16+3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16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3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Логопед, психолог,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Букварный период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99+20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99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20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Логопед, психолог</a:t>
                      </a:r>
                    </a:p>
                    <a:p>
                      <a:r>
                        <a:rPr lang="ru-RU" dirty="0" smtClean="0"/>
                        <a:t>Индивидуальные занятия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 gridSpan="5">
                  <a:txBody>
                    <a:bodyPr/>
                    <a:lstStyle/>
                    <a:p>
                      <a:pPr algn="ctr"/>
                      <a:r>
                        <a:rPr lang="ru-RU" b="1" dirty="0" smtClean="0"/>
                        <a:t>Русский язык </a:t>
                      </a:r>
                    </a:p>
                    <a:p>
                      <a:pPr algn="ctr"/>
                      <a:r>
                        <a:rPr lang="ru-RU" b="1" dirty="0" smtClean="0"/>
                        <a:t>50+10</a:t>
                      </a:r>
                      <a:endParaRPr lang="ru-RU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ru-RU" dirty="0" smtClean="0"/>
                        <a:t>Русский язык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50+10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50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10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Логопед, психолог</a:t>
                      </a:r>
                    </a:p>
                    <a:p>
                      <a:r>
                        <a:rPr lang="ru-RU" dirty="0" smtClean="0"/>
                        <a:t>Индивидуальные занятия</a:t>
                      </a:r>
                      <a:endParaRPr lang="ru-RU" dirty="0"/>
                    </a:p>
                  </a:txBody>
                  <a:tcPr/>
                </a:tc>
              </a:tr>
              <a:tr h="370840">
                <a:tc gridSpan="5">
                  <a:txBody>
                    <a:bodyPr/>
                    <a:lstStyle/>
                    <a:p>
                      <a:pPr algn="ctr"/>
                      <a:r>
                        <a:rPr lang="ru-RU" b="1" dirty="0" smtClean="0"/>
                        <a:t>Итого</a:t>
                      </a:r>
                      <a:endParaRPr lang="ru-RU" b="1" dirty="0"/>
                    </a:p>
                    <a:p>
                      <a:pPr algn="ctr"/>
                      <a:r>
                        <a:rPr lang="ru-RU" b="1" dirty="0" smtClean="0"/>
                        <a:t>165+33</a:t>
                      </a:r>
                      <a:endParaRPr lang="ru-RU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b="1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b="1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1276985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571480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Пример поурочного  планирования</a:t>
            </a: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357160" y="571479"/>
          <a:ext cx="8572560" cy="62179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428758"/>
                <a:gridCol w="2428892"/>
                <a:gridCol w="1285886"/>
                <a:gridCol w="1571634"/>
                <a:gridCol w="1857390"/>
              </a:tblGrid>
              <a:tr h="1093861">
                <a:tc>
                  <a:txBody>
                    <a:bodyPr/>
                    <a:lstStyle/>
                    <a:p>
                      <a:r>
                        <a:rPr lang="ru-RU" dirty="0" smtClean="0"/>
                        <a:t>Тема урока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Образовательные</a:t>
                      </a:r>
                      <a:r>
                        <a:rPr lang="ru-RU" baseline="0" dirty="0" smtClean="0"/>
                        <a:t> результаты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Продукт учебной деятельности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Используемые методы и приемы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Дидактика</a:t>
                      </a:r>
                      <a:endParaRPr lang="ru-RU" dirty="0"/>
                    </a:p>
                  </a:txBody>
                  <a:tcPr/>
                </a:tc>
              </a:tr>
              <a:tr h="240649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Большая буква в фамилиях, именах, отчествах</a:t>
                      </a:r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sng" dirty="0" smtClean="0"/>
                        <a:t>Личностные: </a:t>
                      </a:r>
                      <a:r>
                        <a:rPr lang="ru-RU" dirty="0" smtClean="0"/>
                        <a:t>Оценивает свою работу с помощью образца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sng" dirty="0" smtClean="0"/>
                        <a:t>Метапредметные:</a:t>
                      </a:r>
                    </a:p>
                    <a:p>
                      <a:r>
                        <a:rPr lang="ru-RU" dirty="0" smtClean="0"/>
                        <a:t>Соединяет</a:t>
                      </a:r>
                      <a:r>
                        <a:rPr lang="ru-RU" baseline="0" dirty="0" smtClean="0"/>
                        <a:t> картинку с предложением.</a:t>
                      </a:r>
                    </a:p>
                    <a:p>
                      <a:r>
                        <a:rPr lang="ru-RU" baseline="0" dirty="0" smtClean="0"/>
                        <a:t>Участвует в работе пары, предлагая свою помощь.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sng" dirty="0" smtClean="0"/>
                        <a:t>Предметные: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Находит в тексте собственные имена существительные и</a:t>
                      </a:r>
                      <a:r>
                        <a:rPr lang="ru-RU" baseline="0" dirty="0" smtClean="0"/>
                        <a:t> применяет на письме.</a:t>
                      </a:r>
                      <a:endParaRPr lang="ru-RU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ru-RU" dirty="0" smtClean="0"/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Памятка подписи тетради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dirty="0" smtClean="0"/>
                        <a:t>Проблемный диалог.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dirty="0" smtClean="0"/>
                        <a:t>Уточняющие вопросы.</a:t>
                      </a:r>
                    </a:p>
                    <a:p>
                      <a:r>
                        <a:rPr lang="ru-RU" dirty="0" smtClean="0"/>
                        <a:t>Работа в парах.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Учебник, тетрадь,</a:t>
                      </a:r>
                      <a:r>
                        <a:rPr lang="ru-RU" baseline="0" dirty="0" smtClean="0"/>
                        <a:t> разноуровневые карточки.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293754275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Пример поурочного  планирования</a:t>
            </a:r>
            <a:endParaRPr lang="ru-RU" dirty="0"/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214282" y="1571612"/>
          <a:ext cx="8572560" cy="502578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71570"/>
                <a:gridCol w="2357454"/>
                <a:gridCol w="1714512"/>
                <a:gridCol w="1714512"/>
                <a:gridCol w="1714512"/>
              </a:tblGrid>
              <a:tr h="1093861">
                <a:tc>
                  <a:txBody>
                    <a:bodyPr/>
                    <a:lstStyle/>
                    <a:p>
                      <a:r>
                        <a:rPr lang="ru-RU" dirty="0" smtClean="0"/>
                        <a:t>Тема урока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Образовательные</a:t>
                      </a:r>
                      <a:r>
                        <a:rPr lang="ru-RU" baseline="0" dirty="0" smtClean="0"/>
                        <a:t> результаты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Продукт учебной деятельности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Используемые методы и приемы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Дидактика</a:t>
                      </a:r>
                      <a:endParaRPr lang="ru-RU" dirty="0"/>
                    </a:p>
                  </a:txBody>
                  <a:tcPr/>
                </a:tc>
              </a:tr>
              <a:tr h="240649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Слова, отвечающие на вопросы: кто? что?</a:t>
                      </a:r>
                      <a:r>
                        <a:rPr lang="ru-RU" sz="1800" b="1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sng" dirty="0" smtClean="0"/>
                        <a:t>Личностные: </a:t>
                      </a:r>
                      <a:r>
                        <a:rPr lang="ru-RU" u="sng" dirty="0" smtClean="0"/>
                        <a:t>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none" dirty="0" smtClean="0"/>
                        <a:t>Расширяет</a:t>
                      </a:r>
                      <a:r>
                        <a:rPr lang="ru-RU" u="none" baseline="0" dirty="0" smtClean="0"/>
                        <a:t> словарный запас.</a:t>
                      </a:r>
                      <a:endParaRPr lang="ru-RU" u="none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sng" dirty="0" smtClean="0"/>
                        <a:t>Метапредметные: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none" dirty="0" smtClean="0"/>
                        <a:t>Понимает цель выполняемых действий.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sng" dirty="0" smtClean="0"/>
                        <a:t>Предметные:</a:t>
                      </a:r>
                    </a:p>
                    <a:p>
                      <a:r>
                        <a:rPr lang="ru-RU" u="none" dirty="0" smtClean="0"/>
                        <a:t>Дифференцирует слова отвечающие на вопросы кто?</a:t>
                      </a:r>
                      <a:r>
                        <a:rPr lang="ru-RU" u="none" baseline="0" dirty="0" smtClean="0"/>
                        <a:t> что?</a:t>
                      </a:r>
                    </a:p>
                    <a:p>
                      <a:r>
                        <a:rPr lang="ru-RU" u="none" baseline="0" dirty="0" smtClean="0"/>
                        <a:t>Дополняет группы слов своими примерами. </a:t>
                      </a:r>
                      <a:endParaRPr lang="ru-RU" u="none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Заполнение таблицы « Кто?</a:t>
                      </a:r>
                      <a:r>
                        <a:rPr lang="ru-RU" baseline="0" dirty="0" smtClean="0"/>
                        <a:t> Что?»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dirty="0" smtClean="0"/>
                        <a:t>Уточняющие вопросы.</a:t>
                      </a:r>
                    </a:p>
                    <a:p>
                      <a:r>
                        <a:rPr lang="ru-RU" dirty="0" smtClean="0"/>
                        <a:t>Дифференцированные задания.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Учебник, предметные картинки, матрица таблицы. 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796908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Пример поурочного  планирования</a:t>
            </a:r>
            <a:endParaRPr lang="ru-RU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285720" y="1142984"/>
          <a:ext cx="8572560" cy="527781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071570"/>
                <a:gridCol w="2357454"/>
                <a:gridCol w="1714512"/>
                <a:gridCol w="1714512"/>
                <a:gridCol w="1714512"/>
              </a:tblGrid>
              <a:tr h="1071570">
                <a:tc>
                  <a:txBody>
                    <a:bodyPr/>
                    <a:lstStyle/>
                    <a:p>
                      <a:r>
                        <a:rPr lang="ru-RU" dirty="0" smtClean="0"/>
                        <a:t>Тема урока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Образовательные</a:t>
                      </a:r>
                      <a:r>
                        <a:rPr lang="ru-RU" baseline="0" dirty="0" smtClean="0"/>
                        <a:t> результаты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Продукт учебной деятельности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Используемые методы и приемы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Дидактика</a:t>
                      </a:r>
                      <a:endParaRPr lang="ru-RU" dirty="0"/>
                    </a:p>
                  </a:txBody>
                  <a:tcPr/>
                </a:tc>
              </a:tr>
              <a:tr h="240649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Родственные слова. 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sng" dirty="0" smtClean="0"/>
                        <a:t>Личностные: </a:t>
                      </a:r>
                      <a:r>
                        <a:rPr lang="ru-RU" u="sng" dirty="0" smtClean="0"/>
                        <a:t> 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Оценивает свою работу с помощью образца</a:t>
                      </a:r>
                      <a:endParaRPr lang="ru-RU" u="none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sng" dirty="0" smtClean="0"/>
                        <a:t>Метапредметные: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none" dirty="0" smtClean="0"/>
                        <a:t>Осуществляет контроль, Используя способ сличения с эталоном.</a:t>
                      </a:r>
                      <a:endParaRPr lang="ru-RU" u="none" dirty="0" smtClean="0"/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sng" dirty="0" smtClean="0"/>
                        <a:t>Предметные: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u="none" dirty="0" smtClean="0"/>
                        <a:t>Группирует</a:t>
                      </a:r>
                      <a:r>
                        <a:rPr lang="ru-RU" u="none" baseline="0" dirty="0" smtClean="0"/>
                        <a:t> родственные слова. Находит лишнее слово в группе. </a:t>
                      </a:r>
                      <a:endParaRPr lang="ru-RU" u="none" dirty="0" smtClean="0"/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Выполнение упражнения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Проблемная ситуация.</a:t>
                      </a:r>
                    </a:p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Дифференцированные задания.</a:t>
                      </a:r>
                    </a:p>
                    <a:p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Учебник, предметные картинки, памятка.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Проект инклюзивного урока</a:t>
            </a:r>
            <a:endParaRPr lang="ru-RU" dirty="0"/>
          </a:p>
        </p:txBody>
      </p:sp>
      <p:sp>
        <p:nvSpPr>
          <p:cNvPr id="3" name="TextBox 2"/>
          <p:cNvSpPr txBox="1"/>
          <p:nvPr/>
        </p:nvSpPr>
        <p:spPr>
          <a:xfrm>
            <a:off x="611560" y="1700808"/>
            <a:ext cx="7704856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Тема урока из рабочей </a:t>
            </a:r>
            <a:r>
              <a:rPr lang="ru-RU" dirty="0" smtClean="0"/>
              <a:t>программы: </a:t>
            </a:r>
            <a:r>
              <a:rPr lang="ru-RU" dirty="0" smtClean="0"/>
              <a:t>Большая </a:t>
            </a:r>
            <a:r>
              <a:rPr lang="ru-RU" dirty="0" smtClean="0"/>
              <a:t>буква в фамилиях, именах, отчествах</a:t>
            </a:r>
          </a:p>
          <a:p>
            <a:endParaRPr lang="ru-RU" dirty="0"/>
          </a:p>
          <a:p>
            <a:r>
              <a:rPr lang="ru-RU" dirty="0" smtClean="0"/>
              <a:t>УМК:</a:t>
            </a:r>
          </a:p>
          <a:p>
            <a:endParaRPr lang="ru-RU" dirty="0"/>
          </a:p>
          <a:p>
            <a:r>
              <a:rPr lang="ru-RU" dirty="0" smtClean="0"/>
              <a:t>1-ый класс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40582206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0"/>
            <a:ext cx="8229600" cy="1143000"/>
          </a:xfrm>
        </p:spPr>
        <p:txBody>
          <a:bodyPr>
            <a:normAutofit/>
          </a:bodyPr>
          <a:lstStyle/>
          <a:p>
            <a:r>
              <a:rPr lang="ru-RU" sz="3600" dirty="0" smtClean="0"/>
              <a:t>Предполагаемые результаты</a:t>
            </a:r>
            <a:endParaRPr lang="ru-RU" sz="3600" dirty="0"/>
          </a:p>
        </p:txBody>
      </p:sp>
      <p:graphicFrame>
        <p:nvGraphicFramePr>
          <p:cNvPr id="3" name="Таблица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xmlns="" val="2465390695"/>
              </p:ext>
            </p:extLst>
          </p:nvPr>
        </p:nvGraphicFramePr>
        <p:xfrm>
          <a:off x="395536" y="1556790"/>
          <a:ext cx="8352928" cy="4923435"/>
        </p:xfrm>
        <a:graphic>
          <a:graphicData uri="http://schemas.openxmlformats.org/drawingml/2006/table">
            <a:tbl>
              <a:tblPr firstRow="1" bandRow="1">
                <a:tableStyleId>{3B4B98B0-60AC-42C2-AFA5-B58CD77FA1E5}</a:tableStyleId>
              </a:tblPr>
              <a:tblGrid>
                <a:gridCol w="4176464"/>
                <a:gridCol w="4176464"/>
              </a:tblGrid>
              <a:tr h="780087"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Дети с нормой развития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Дети с ОВЗ</a:t>
                      </a:r>
                      <a:endParaRPr lang="ru-RU" dirty="0"/>
                    </a:p>
                  </a:txBody>
                  <a:tcPr/>
                </a:tc>
              </a:tr>
              <a:tr h="444051">
                <a:tc gridSpan="2"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Личностные:</a:t>
                      </a:r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780087">
                <a:tc>
                  <a:txBody>
                    <a:bodyPr/>
                    <a:lstStyle/>
                    <a:p>
                      <a:r>
                        <a:rPr lang="ru-RU" dirty="0" err="1" smtClean="0"/>
                        <a:t>Самооценивание</a:t>
                      </a:r>
                      <a:r>
                        <a:rPr lang="ru-RU" dirty="0" smtClean="0"/>
                        <a:t>, </a:t>
                      </a:r>
                      <a:r>
                        <a:rPr lang="ru-RU" dirty="0" err="1" smtClean="0"/>
                        <a:t>взаимооценивание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Оценивает свою работу с помощью образца</a:t>
                      </a:r>
                      <a:endParaRPr lang="ru-RU" dirty="0"/>
                    </a:p>
                  </a:txBody>
                  <a:tcPr/>
                </a:tc>
              </a:tr>
              <a:tr h="372041">
                <a:tc gridSpan="2"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Метапредметные:</a:t>
                      </a:r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78008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dirty="0" smtClean="0"/>
                        <a:t>Соединяет</a:t>
                      </a:r>
                      <a:r>
                        <a:rPr lang="ru-RU" baseline="0" dirty="0" smtClean="0"/>
                        <a:t> картинку с предложением</a:t>
                      </a:r>
                      <a:endParaRPr lang="ru-RU" dirty="0" smtClean="0"/>
                    </a:p>
                    <a:p>
                      <a:r>
                        <a:rPr lang="ru-RU" dirty="0" smtClean="0"/>
                        <a:t>Составляет памятку подписи  тетради.</a:t>
                      </a:r>
                    </a:p>
                    <a:p>
                      <a:r>
                        <a:rPr lang="ru-RU" dirty="0" smtClean="0"/>
                        <a:t>Работает в паре.</a:t>
                      </a:r>
                    </a:p>
                    <a:p>
                      <a:r>
                        <a:rPr lang="ru-RU" dirty="0" smtClean="0"/>
                        <a:t>Работает по плану.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ru-RU" dirty="0" smtClean="0"/>
                        <a:t>Соединяет</a:t>
                      </a:r>
                      <a:r>
                        <a:rPr lang="ru-RU" baseline="0" dirty="0" smtClean="0"/>
                        <a:t> картинку с предложением.</a:t>
                      </a:r>
                    </a:p>
                    <a:p>
                      <a:r>
                        <a:rPr lang="ru-RU" baseline="0" dirty="0" smtClean="0"/>
                        <a:t>Участвует в работе пары, предлагая свою помощь.</a:t>
                      </a:r>
                    </a:p>
                    <a:p>
                      <a:endParaRPr lang="ru-RU" dirty="0"/>
                    </a:p>
                  </a:txBody>
                  <a:tcPr/>
                </a:tc>
              </a:tr>
              <a:tr h="444049">
                <a:tc gridSpan="2">
                  <a:txBody>
                    <a:bodyPr/>
                    <a:lstStyle/>
                    <a:p>
                      <a:pPr algn="ctr"/>
                      <a:r>
                        <a:rPr lang="ru-RU" dirty="0" smtClean="0"/>
                        <a:t>Предметные:</a:t>
                      </a:r>
                      <a:endParaRPr lang="ru-RU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 dirty="0"/>
                    </a:p>
                  </a:txBody>
                  <a:tcPr/>
                </a:tc>
              </a:tr>
              <a:tr h="780087">
                <a:tc>
                  <a:txBody>
                    <a:bodyPr/>
                    <a:lstStyle/>
                    <a:p>
                      <a:pPr algn="l"/>
                      <a:r>
                        <a:rPr lang="ru-RU" dirty="0" smtClean="0"/>
                        <a:t>Применяет на практике правописание собственных имен существительных.</a:t>
                      </a:r>
                      <a:endParaRPr lang="ru-RU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dirty="0" smtClean="0"/>
                        <a:t>Находит в тексте собственные имена существительные и</a:t>
                      </a:r>
                      <a:r>
                        <a:rPr lang="ru-RU" baseline="0" dirty="0" smtClean="0"/>
                        <a:t> применяет на письме.</a:t>
                      </a:r>
                      <a:endParaRPr lang="ru-RU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xmlns="" val="309049960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4654560"/>
          </a:xfrm>
        </p:spPr>
        <p:txBody>
          <a:bodyPr>
            <a:normAutofit/>
          </a:bodyPr>
          <a:lstStyle/>
          <a:p>
            <a:r>
              <a:rPr lang="ru-RU" dirty="0" smtClean="0"/>
              <a:t>Цель:</a:t>
            </a:r>
            <a:br>
              <a:rPr lang="ru-RU" dirty="0" smtClean="0"/>
            </a:br>
            <a:r>
              <a:rPr lang="ru-RU" dirty="0" smtClean="0">
                <a:solidFill>
                  <a:schemeClr val="accent4">
                    <a:lumMod val="75000"/>
                  </a:schemeClr>
                </a:solidFill>
              </a:rPr>
              <a:t>формирование навыка письма собственных имен существительных при помощи составления памятки. 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254828291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332</TotalTime>
  <Words>566</Words>
  <Application>Microsoft Office PowerPoint</Application>
  <PresentationFormat>Экран (4:3)</PresentationFormat>
  <Paragraphs>147</Paragraphs>
  <Slides>11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2" baseType="lpstr">
      <vt:lpstr>Тема Office</vt:lpstr>
      <vt:lpstr>Представление рабочих материалов по итогам КПК детей с ОВЗ</vt:lpstr>
      <vt:lpstr>Предполагаемые результаты обучения детей с ОВЗ</vt:lpstr>
      <vt:lpstr>Тематическое планирование рабочей программы по предмету (Русский язык) </vt:lpstr>
      <vt:lpstr>Пример поурочного  планирования</vt:lpstr>
      <vt:lpstr>Пример поурочного  планирования</vt:lpstr>
      <vt:lpstr>Пример поурочного  планирования</vt:lpstr>
      <vt:lpstr>Проект инклюзивного урока</vt:lpstr>
      <vt:lpstr>Предполагаемые результаты</vt:lpstr>
      <vt:lpstr>Цель: формирование навыка письма собственных имен существительных при помощи составления памятки. </vt:lpstr>
      <vt:lpstr>Организация учебной деятельности</vt:lpstr>
      <vt:lpstr>Слайд 11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Представление рабочих материалов по итогам КПК детей с ОВЗ</dc:title>
  <dc:creator>student</dc:creator>
  <cp:lastModifiedBy>пользователь</cp:lastModifiedBy>
  <cp:revision>35</cp:revision>
  <dcterms:created xsi:type="dcterms:W3CDTF">2016-03-23T07:23:05Z</dcterms:created>
  <dcterms:modified xsi:type="dcterms:W3CDTF">2016-03-24T14:55:43Z</dcterms:modified>
</cp:coreProperties>
</file>

<file path=docProps/thumbnail.jpeg>
</file>