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4" r:id="rId4"/>
    <p:sldId id="271" r:id="rId5"/>
    <p:sldId id="265" r:id="rId6"/>
    <p:sldId id="267" r:id="rId7"/>
    <p:sldId id="266" r:id="rId8"/>
    <p:sldId id="268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AFA"/>
    <a:srgbClr val="F2E0F8"/>
    <a:srgbClr val="EFD9F7"/>
    <a:srgbClr val="F1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1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6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88900" y="56147"/>
            <a:ext cx="1054100" cy="764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7" y="5313134"/>
            <a:ext cx="2931753" cy="154486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5793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6047345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004392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88902" y="6033335"/>
            <a:ext cx="1054100" cy="7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2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b="4596"/>
          <a:stretch/>
        </p:blipFill>
        <p:spPr>
          <a:xfrm>
            <a:off x="13291" y="5368973"/>
            <a:ext cx="1914258" cy="15078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r="8431" b="6680"/>
          <a:stretch/>
        </p:blipFill>
        <p:spPr>
          <a:xfrm>
            <a:off x="10169498" y="5344443"/>
            <a:ext cx="1956987" cy="1492195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3" y="0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149841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6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4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6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0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3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4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464300" y="6131868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>
                <a:solidFill>
                  <a:srgbClr val="26457C"/>
                </a:solidFill>
              </a:rPr>
              <a:t> г. Ярославль</a:t>
            </a: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6123716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5232400" y="1143000"/>
            <a:ext cx="6896100" cy="4889500"/>
          </a:xfrm>
          <a:prstGeom prst="rect">
            <a:avLst/>
          </a:prstGeom>
          <a:solidFill>
            <a:srgbClr val="E9C4F4">
              <a:alpha val="61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</a:t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научно-практическая конференция </a:t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международным участием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3000" b="1" dirty="0">
                <a:solidFill>
                  <a:srgbClr val="26457C"/>
                </a:solidFill>
              </a:rPr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2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957074" y="6195313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>
                <a:solidFill>
                  <a:srgbClr val="26457C"/>
                </a:solidFill>
              </a:rPr>
              <a:t> г. Ярославль</a:t>
            </a: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5708591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4939469" y="1143000"/>
            <a:ext cx="7189031" cy="4889500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3000" b="1" dirty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b="1" dirty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>
                <a:solidFill>
                  <a:srgbClr val="26457C"/>
                </a:solidFill>
                <a:effectLst/>
              </a:rPr>
              <a:t>«Текст. Образование. Коммуникация: стратегии работы </a:t>
            </a:r>
            <a:br>
              <a:rPr lang="ru-RU" sz="3400" b="1" dirty="0">
                <a:solidFill>
                  <a:srgbClr val="26457C"/>
                </a:solidFill>
                <a:effectLst/>
              </a:rPr>
            </a:br>
            <a:r>
              <a:rPr lang="ru-RU" sz="3400" b="1" dirty="0">
                <a:solidFill>
                  <a:srgbClr val="26457C"/>
                </a:solidFill>
                <a:effectLst/>
              </a:rPr>
              <a:t>с текстом как основа формирования функциональной грамотности»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858901" y="232520"/>
            <a:ext cx="10882646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/>
              <a:t>Всероссийская научно-практическая конференция </a:t>
            </a:r>
            <a:br>
              <a:rPr lang="ru-RU" sz="3200" b="1" dirty="0"/>
            </a:br>
            <a:r>
              <a:rPr lang="ru-RU" sz="3200" b="1" dirty="0"/>
              <a:t>с международным участием</a:t>
            </a:r>
            <a:endParaRPr lang="ru-RU" sz="3200" b="1" dirty="0">
              <a:solidFill>
                <a:srgbClr val="784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1919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" y="1314509"/>
            <a:ext cx="3602224" cy="4741234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3185652" y="1314509"/>
            <a:ext cx="8968727" cy="4741234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>
              <a:solidFill>
                <a:srgbClr val="26457C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292102" y="46726"/>
            <a:ext cx="10882646" cy="128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400" dirty="0"/>
              <a:t>Всероссийская научно-практическая конференция </a:t>
            </a:r>
            <a:br>
              <a:rPr lang="ru-RU" sz="2400" dirty="0"/>
            </a:br>
            <a:r>
              <a:rPr lang="ru-RU" sz="2400" dirty="0"/>
              <a:t>с международным участием</a:t>
            </a:r>
            <a:br>
              <a:rPr lang="ru-RU" sz="2400" dirty="0"/>
            </a:br>
            <a:r>
              <a:rPr lang="ru-RU" sz="2500" b="1" dirty="0">
                <a:solidFill>
                  <a:srgbClr val="26457C"/>
                </a:solidFill>
              </a:rPr>
              <a:t>«Текст. Образование. Коммуникация: стратегии работы с текстом как основа формирования функциональной грамотности»</a:t>
            </a:r>
            <a:endParaRPr lang="ru-RU" sz="2500" b="1" dirty="0">
              <a:solidFill>
                <a:srgbClr val="78414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61387" y="6261622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>
                <a:solidFill>
                  <a:srgbClr val="26457C"/>
                </a:solidFill>
              </a:rPr>
              <a:t> г. Ярославль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00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0791136" y="0"/>
            <a:ext cx="1292935" cy="937453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" y="765402"/>
            <a:ext cx="1771934" cy="5809632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201539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3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3" r:id="rId7"/>
    <p:sldLayoutId id="2147483654" r:id="rId8"/>
    <p:sldLayoutId id="2147483660" r:id="rId9"/>
    <p:sldLayoutId id="2147483661" r:id="rId10"/>
    <p:sldLayoutId id="214748366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96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6553" y="1457864"/>
            <a:ext cx="80258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26457C"/>
                </a:solidFill>
              </a:rPr>
              <a:t>Качество чтения и понимания текста на уровне начального общего образования</a:t>
            </a:r>
            <a:endParaRPr lang="ru-RU" sz="2000" b="1" dirty="0">
              <a:solidFill>
                <a:srgbClr val="26457C"/>
              </a:solidFill>
            </a:endParaRPr>
          </a:p>
          <a:p>
            <a:pPr algn="ctr"/>
            <a:endParaRPr lang="ru-RU" sz="2000" b="1" dirty="0">
              <a:solidFill>
                <a:srgbClr val="26457C"/>
              </a:solidFill>
            </a:endParaRPr>
          </a:p>
          <a:p>
            <a:pPr algn="ctr"/>
            <a:r>
              <a:rPr lang="ru-RU" sz="2400" b="1" dirty="0">
                <a:solidFill>
                  <a:srgbClr val="26457C"/>
                </a:solidFill>
              </a:rPr>
              <a:t>Тема: Формирование читательской грамотности в начальной школе в условиях перехода на обновленный ФГОС НОО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261308" y="4737306"/>
            <a:ext cx="5746661" cy="1084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ru-RU" sz="2600" dirty="0"/>
              <a:t>Майорова Елена Юрьевна, муниципальное общеобразовательное учреждение «Средняя школа №18», заместитель директора по УВР, учитель начальных классов </a:t>
            </a:r>
          </a:p>
        </p:txBody>
      </p:sp>
    </p:spTree>
    <p:extLst>
      <p:ext uri="{BB962C8B-B14F-4D97-AF65-F5344CB8AC3E}">
        <p14:creationId xmlns:p14="http://schemas.microsoft.com/office/powerpoint/2010/main" val="332631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E5DE82AC-B7BD-0C48-97DF-4DE0A617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0" y="1115844"/>
            <a:ext cx="446096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6CE7A71-011C-8040-917C-E3C06F27E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0" y="4902741"/>
            <a:ext cx="901508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DC5C0BA-D624-CC42-9AF6-55B94241794D}"/>
              </a:ext>
            </a:extLst>
          </p:cNvPr>
          <p:cNvSpPr/>
          <p:nvPr/>
        </p:nvSpPr>
        <p:spPr>
          <a:xfrm>
            <a:off x="6642234" y="1931194"/>
            <a:ext cx="44609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Garamond" panose="02020404030301010803" pitchFamily="18" charset="0"/>
              </a:rPr>
              <a:t>Апробация в школе экспериментальных материалов мониторинга формирования функциональной грамотности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65D24A-5E57-E441-923E-53148EDE7BAE}"/>
              </a:ext>
            </a:extLst>
          </p:cNvPr>
          <p:cNvSpPr/>
          <p:nvPr/>
        </p:nvSpPr>
        <p:spPr>
          <a:xfrm>
            <a:off x="6918060" y="1173799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Garamond" panose="02020404030301010803" pitchFamily="18" charset="0"/>
              </a:rPr>
              <a:t>Май 2019</a:t>
            </a:r>
            <a:endParaRPr lang="ru-RU" sz="4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DC5C0BA-D624-CC42-9AF6-55B94241794D}"/>
              </a:ext>
            </a:extLst>
          </p:cNvPr>
          <p:cNvSpPr/>
          <p:nvPr/>
        </p:nvSpPr>
        <p:spPr>
          <a:xfrm>
            <a:off x="6642234" y="1931194"/>
            <a:ext cx="44609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Garamond" panose="02020404030301010803" pitchFamily="18" charset="0"/>
              </a:rPr>
              <a:t>Региональный проект «Комплекс мер по формированию функциональной грамотности младших школьников»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65D24A-5E57-E441-923E-53148EDE7BAE}"/>
              </a:ext>
            </a:extLst>
          </p:cNvPr>
          <p:cNvSpPr/>
          <p:nvPr/>
        </p:nvSpPr>
        <p:spPr>
          <a:xfrm>
            <a:off x="6918060" y="1173799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Garamond" panose="02020404030301010803" pitchFamily="18" charset="0"/>
              </a:rPr>
              <a:t>Январь 2021</a:t>
            </a:r>
            <a:endParaRPr lang="ru-RU" sz="4000" dirty="0">
              <a:latin typeface="Garamond" panose="020204040303010108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0799D62-8696-9A48-BD84-2C1A0FD36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46" y="1635235"/>
            <a:ext cx="5934371" cy="30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6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2017150" y="327913"/>
            <a:ext cx="7199606" cy="3722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Осмысление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A23CF32-1CB2-A44A-B21D-2B360E038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82" y="894637"/>
            <a:ext cx="8438116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227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13">
            <a:extLst>
              <a:ext uri="{FF2B5EF4-FFF2-40B4-BE49-F238E27FC236}">
                <a16:creationId xmlns:a16="http://schemas.microsoft.com/office/drawing/2014/main" xmlns="" id="{12B8E233-98AB-4A41-A80C-681D9C222316}"/>
              </a:ext>
            </a:extLst>
          </p:cNvPr>
          <p:cNvSpPr txBox="1">
            <a:spLocks/>
          </p:cNvSpPr>
          <p:nvPr/>
        </p:nvSpPr>
        <p:spPr>
          <a:xfrm>
            <a:off x="2017150" y="327913"/>
            <a:ext cx="7199606" cy="3722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70D413D6-69E1-4B4F-A722-97C9F0C483E3}"/>
              </a:ext>
            </a:extLst>
          </p:cNvPr>
          <p:cNvGraphicFramePr>
            <a:graphicFrameLocks noGrp="1"/>
          </p:cNvGraphicFramePr>
          <p:nvPr/>
        </p:nvGraphicFramePr>
        <p:xfrm>
          <a:off x="1775520" y="1772816"/>
          <a:ext cx="8712968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0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4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04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50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6105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Регулятивные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Смысловое чтение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ИКТ-компетентность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536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-выбирает наиболее эффективные способы решения учебных и познавательных задач.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-строит логические рассуждения и делает выводы.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формулирует,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аргументирует и отстаивает собственное мнение.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устанавливает взаимосвязь описанных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тексте событий, явлений, процессов.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целенаправленно находит и использует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информационные ресурсы, необходимые для решения учебных и практических задач с помощью ИКТ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8A62EE6-CE94-1D48-B030-384BF2D01796}"/>
              </a:ext>
            </a:extLst>
          </p:cNvPr>
          <p:cNvSpPr/>
          <p:nvPr/>
        </p:nvSpPr>
        <p:spPr>
          <a:xfrm>
            <a:off x="2423592" y="111667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Планируемые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 освоения ООП НОО</a:t>
            </a:r>
          </a:p>
        </p:txBody>
      </p:sp>
    </p:spTree>
    <p:extLst>
      <p:ext uri="{BB962C8B-B14F-4D97-AF65-F5344CB8AC3E}">
        <p14:creationId xmlns:p14="http://schemas.microsoft.com/office/powerpoint/2010/main" val="319365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13">
            <a:extLst>
              <a:ext uri="{FF2B5EF4-FFF2-40B4-BE49-F238E27FC236}">
                <a16:creationId xmlns:a16="http://schemas.microsoft.com/office/drawing/2014/main" xmlns="" id="{646857B0-9B7E-924C-B671-789672E96BDD}"/>
              </a:ext>
            </a:extLst>
          </p:cNvPr>
          <p:cNvSpPr txBox="1">
            <a:spLocks/>
          </p:cNvSpPr>
          <p:nvPr/>
        </p:nvSpPr>
        <p:spPr>
          <a:xfrm>
            <a:off x="2017150" y="327913"/>
            <a:ext cx="7199606" cy="3722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BF8AF86-A747-8E47-85CA-9863D5A3AFD0}"/>
              </a:ext>
            </a:extLst>
          </p:cNvPr>
          <p:cNvSpPr/>
          <p:nvPr/>
        </p:nvSpPr>
        <p:spPr>
          <a:xfrm>
            <a:off x="548640" y="1465752"/>
            <a:ext cx="3600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3"/>
                </a:solidFill>
              </a:rPr>
              <a:t>Содержание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8572731-3452-484B-BA70-433BF28B69AA}"/>
              </a:ext>
            </a:extLst>
          </p:cNvPr>
          <p:cNvSpPr/>
          <p:nvPr/>
        </p:nvSpPr>
        <p:spPr>
          <a:xfrm>
            <a:off x="5131937" y="1386674"/>
            <a:ext cx="4850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5B4673D-0064-DA4A-8369-DEC674FFE6AB}"/>
              </a:ext>
            </a:extLst>
          </p:cNvPr>
          <p:cNvSpPr/>
          <p:nvPr/>
        </p:nvSpPr>
        <p:spPr>
          <a:xfrm>
            <a:off x="5803117" y="1465752"/>
            <a:ext cx="4320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Контроль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xmlns="" id="{CBED5FE2-8E24-AF46-BE83-487692E924A1}"/>
              </a:ext>
            </a:extLst>
          </p:cNvPr>
          <p:cNvSpPr/>
          <p:nvPr/>
        </p:nvSpPr>
        <p:spPr>
          <a:xfrm>
            <a:off x="2348840" y="2296749"/>
            <a:ext cx="274040" cy="913187"/>
          </a:xfrm>
          <a:prstGeom prst="downArrow">
            <a:avLst>
              <a:gd name="adj1" fmla="val 50000"/>
              <a:gd name="adj2" fmla="val 7137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Стрелка вниз 10">
            <a:extLst>
              <a:ext uri="{FF2B5EF4-FFF2-40B4-BE49-F238E27FC236}">
                <a16:creationId xmlns:a16="http://schemas.microsoft.com/office/drawing/2014/main" xmlns="" id="{315041D4-73A7-6E44-80CC-E1D66C2A5062}"/>
              </a:ext>
            </a:extLst>
          </p:cNvPr>
          <p:cNvSpPr/>
          <p:nvPr/>
        </p:nvSpPr>
        <p:spPr>
          <a:xfrm>
            <a:off x="8356284" y="2430551"/>
            <a:ext cx="274040" cy="913187"/>
          </a:xfrm>
          <a:prstGeom prst="downArrow">
            <a:avLst>
              <a:gd name="adj1" fmla="val 50000"/>
              <a:gd name="adj2" fmla="val 7137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42770AA7-513D-4549-88B4-427777B42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52" y="3311294"/>
            <a:ext cx="2116215" cy="215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Двойная стрелка влево/вправо 12">
            <a:extLst>
              <a:ext uri="{FF2B5EF4-FFF2-40B4-BE49-F238E27FC236}">
                <a16:creationId xmlns:a16="http://schemas.microsoft.com/office/drawing/2014/main" xmlns="" id="{5A30CD63-AE36-DE48-AED5-BFC52C1994E3}"/>
              </a:ext>
            </a:extLst>
          </p:cNvPr>
          <p:cNvSpPr/>
          <p:nvPr/>
        </p:nvSpPr>
        <p:spPr>
          <a:xfrm>
            <a:off x="3857702" y="4389095"/>
            <a:ext cx="864096" cy="236701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ryzhevskaya.ucoz.net/rabohieprog/image-1229.jpg">
            <a:extLst>
              <a:ext uri="{FF2B5EF4-FFF2-40B4-BE49-F238E27FC236}">
                <a16:creationId xmlns:a16="http://schemas.microsoft.com/office/drawing/2014/main" xmlns="" id="{B5E37EB8-374A-7441-8114-92EC44EB5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06" y="3598451"/>
            <a:ext cx="2410193" cy="20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xn----7sbbdtb4ai0a0aw6df.xn--p1ai/upload/global/%D0%94%D0%BE%D0%BA%D1%83%D0%BC%D0%B5%D0%BD%D1%82%D1%8B/%D0%92%D0%A1%D0%9E%D0%9A%D0%9E/%D0%B2%D1%81%D0%BE%D0%BA%D0%BE.jpg">
            <a:extLst>
              <a:ext uri="{FF2B5EF4-FFF2-40B4-BE49-F238E27FC236}">
                <a16:creationId xmlns:a16="http://schemas.microsoft.com/office/drawing/2014/main" xmlns="" id="{DDF2E384-A264-C94A-B9BB-B44FC3254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549" y="3455641"/>
            <a:ext cx="2688233" cy="20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Двойная стрелка влево/вправо 15">
            <a:extLst>
              <a:ext uri="{FF2B5EF4-FFF2-40B4-BE49-F238E27FC236}">
                <a16:creationId xmlns:a16="http://schemas.microsoft.com/office/drawing/2014/main" xmlns="" id="{D7512DC0-8236-A640-BE5B-B0E4A62CF15C}"/>
              </a:ext>
            </a:extLst>
          </p:cNvPr>
          <p:cNvSpPr/>
          <p:nvPr/>
        </p:nvSpPr>
        <p:spPr>
          <a:xfrm>
            <a:off x="6798097" y="4463728"/>
            <a:ext cx="672107" cy="28803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FA32A5C-C116-3F4C-9E9A-94B8642556FB}"/>
              </a:ext>
            </a:extLst>
          </p:cNvPr>
          <p:cNvSpPr/>
          <p:nvPr/>
        </p:nvSpPr>
        <p:spPr>
          <a:xfrm>
            <a:off x="2108791" y="5543608"/>
            <a:ext cx="84157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Функциональная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42615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пути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7131A03C-38BB-7B45-BA3E-99275C44A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0" y="801488"/>
            <a:ext cx="1910808" cy="371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9B6E281-DD64-6440-A323-2F524136D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52" y="966459"/>
            <a:ext cx="4625436" cy="34690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EFBE8E-F77B-3742-B6CD-F6B4524690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82" y="818147"/>
            <a:ext cx="2713043" cy="36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3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095877" y="2334912"/>
            <a:ext cx="7712015" cy="3556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/>
              <a:t>Контактная информация:</a:t>
            </a:r>
          </a:p>
          <a:p>
            <a:pPr marL="0" indent="0">
              <a:buNone/>
            </a:pPr>
            <a:r>
              <a:rPr lang="ru-RU" sz="2400" dirty="0" err="1"/>
              <a:t>E-mail</a:t>
            </a:r>
            <a:r>
              <a:rPr lang="ru-RU" sz="2400" dirty="0"/>
              <a:t>:</a:t>
            </a:r>
            <a:r>
              <a:rPr lang="en-US" dirty="0"/>
              <a:t>mayorova2901@yandex.ru</a:t>
            </a:r>
            <a:r>
              <a:rPr lang="ru-RU" dirty="0"/>
              <a:t> 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2698" y="1361775"/>
            <a:ext cx="767320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4000" dirty="0">
                <a:solidFill>
                  <a:srgbClr val="78414F"/>
                </a:solidFill>
              </a:rPr>
              <a:t> </a:t>
            </a:r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672944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163</Words>
  <Application>Microsoft Office PowerPoint</Application>
  <PresentationFormat>Произвольный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Дмитриевна Редченкова</dc:creator>
  <cp:lastModifiedBy>student</cp:lastModifiedBy>
  <cp:revision>50</cp:revision>
  <dcterms:created xsi:type="dcterms:W3CDTF">2022-03-17T06:20:17Z</dcterms:created>
  <dcterms:modified xsi:type="dcterms:W3CDTF">2022-04-05T10:26:53Z</dcterms:modified>
</cp:coreProperties>
</file>