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84" r:id="rId2"/>
    <p:sldId id="382" r:id="rId3"/>
    <p:sldId id="319" r:id="rId4"/>
    <p:sldId id="318" r:id="rId5"/>
    <p:sldId id="381" r:id="rId6"/>
    <p:sldId id="385" r:id="rId7"/>
    <p:sldId id="386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277" r:id="rId20"/>
    <p:sldId id="278" r:id="rId21"/>
    <p:sldId id="279" r:id="rId22"/>
    <p:sldId id="413" r:id="rId23"/>
    <p:sldId id="280" r:id="rId24"/>
    <p:sldId id="327" r:id="rId25"/>
    <p:sldId id="276" r:id="rId26"/>
    <p:sldId id="283" r:id="rId27"/>
    <p:sldId id="335" r:id="rId28"/>
    <p:sldId id="414" r:id="rId29"/>
    <p:sldId id="338" r:id="rId30"/>
    <p:sldId id="340" r:id="rId31"/>
    <p:sldId id="415" r:id="rId32"/>
    <p:sldId id="416" r:id="rId33"/>
    <p:sldId id="417" r:id="rId34"/>
    <p:sldId id="388" r:id="rId35"/>
    <p:sldId id="390" r:id="rId36"/>
    <p:sldId id="392" r:id="rId37"/>
    <p:sldId id="419" r:id="rId38"/>
    <p:sldId id="395" r:id="rId39"/>
    <p:sldId id="420" r:id="rId40"/>
    <p:sldId id="411" r:id="rId41"/>
    <p:sldId id="418" r:id="rId42"/>
    <p:sldId id="421" r:id="rId43"/>
    <p:sldId id="422" r:id="rId44"/>
    <p:sldId id="423" r:id="rId45"/>
    <p:sldId id="412" r:id="rId46"/>
    <p:sldId id="424" r:id="rId47"/>
    <p:sldId id="425" r:id="rId48"/>
    <p:sldId id="426" r:id="rId49"/>
    <p:sldId id="42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>
      <p:cViewPr varScale="1">
        <p:scale>
          <a:sx n="89" d="100"/>
          <a:sy n="89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C692B-7A7D-42FD-BDAE-F23805AA7B1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316AA-C3BC-497A-A211-9D568D6D6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8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5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4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5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6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7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6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8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obraztsi_i_opisaniya_proverochnyh_rabot_2019" TargetMode="External"/><Relationship Id="rId2" Type="http://schemas.openxmlformats.org/officeDocument/2006/relationships/hyperlink" Target="https://fioco.ru/ru/osoko/vp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4vpr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190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ВПР по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математике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7 классе в 2019 году.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Особенности модели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2971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Светлана Михайловна Головлева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Заведующий КЕМД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ГАУ ДПО ЯО ИРО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8-4852-23-05-97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golovleva@iro.yar.ru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варианта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 содержит 16 заданий.  </a:t>
            </a:r>
          </a:p>
          <a:p>
            <a:r>
              <a:rPr lang="ru-RU" dirty="0"/>
              <a:t>В заданиях 1–9, 11 и 13 необходимо записать только ответ. </a:t>
            </a:r>
          </a:p>
          <a:p>
            <a:r>
              <a:rPr lang="ru-RU" dirty="0"/>
              <a:t>В задании 12 нужно отметить точки на числовой прямой. </a:t>
            </a:r>
          </a:p>
          <a:p>
            <a:r>
              <a:rPr lang="ru-RU" dirty="0"/>
              <a:t>В задании 15 требуется схематично построить график функции. </a:t>
            </a:r>
          </a:p>
          <a:p>
            <a:r>
              <a:rPr lang="ru-RU" dirty="0"/>
              <a:t>В заданиях 10, 14, 16 требуется записать решение и ответ. </a:t>
            </a:r>
          </a:p>
        </p:txBody>
      </p:sp>
    </p:spTree>
    <p:extLst>
      <p:ext uri="{BB962C8B-B14F-4D97-AF65-F5344CB8AC3E}">
        <p14:creationId xmlns:p14="http://schemas.microsoft.com/office/powerpoint/2010/main" val="94013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КЭС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812571"/>
              </p:ext>
            </p:extLst>
          </p:nvPr>
        </p:nvGraphicFramePr>
        <p:xfrm>
          <a:off x="1043608" y="2348880"/>
          <a:ext cx="7543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55">
                  <a:extLst>
                    <a:ext uri="{9D8B030D-6E8A-4147-A177-3AD203B41FA5}">
                      <a16:colId xmlns:a16="http://schemas.microsoft.com/office/drawing/2014/main" xmlns="" val="493877205"/>
                    </a:ext>
                  </a:extLst>
                </a:gridCol>
                <a:gridCol w="6674445">
                  <a:extLst>
                    <a:ext uri="{9D8B030D-6E8A-4147-A177-3AD203B41FA5}">
                      <a16:colId xmlns:a16="http://schemas.microsoft.com/office/drawing/2014/main" xmlns="" val="2717437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Проверяемые элементы содержания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25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Числа и вычисления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40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Алгебраические выражения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30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Уравнения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574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Функции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883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Координаты на прямой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96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Геометрия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738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Статистика и теория вероятностей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518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6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0"/>
            <a:ext cx="7543800" cy="1450757"/>
          </a:xfrm>
        </p:spPr>
        <p:txBody>
          <a:bodyPr/>
          <a:lstStyle/>
          <a:p>
            <a:r>
              <a:rPr lang="ru-RU" dirty="0" smtClean="0"/>
              <a:t>КТ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339020"/>
              </p:ext>
            </p:extLst>
          </p:nvPr>
        </p:nvGraphicFramePr>
        <p:xfrm>
          <a:off x="310383" y="1450757"/>
          <a:ext cx="8568951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321">
                  <a:extLst>
                    <a:ext uri="{9D8B030D-6E8A-4147-A177-3AD203B41FA5}">
                      <a16:colId xmlns:a16="http://schemas.microsoft.com/office/drawing/2014/main" xmlns="" val="2436308837"/>
                    </a:ext>
                  </a:extLst>
                </a:gridCol>
                <a:gridCol w="7908630">
                  <a:extLst>
                    <a:ext uri="{9D8B030D-6E8A-4147-A177-3AD203B41FA5}">
                      <a16:colId xmlns:a16="http://schemas.microsoft.com/office/drawing/2014/main" xmlns="" val="3128368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Проверяемые требования к уровню подготовки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68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Выполнять вычисления и преобразования выражений, в том числе используя </a:t>
                      </a:r>
                    </a:p>
                    <a:p>
                      <a:r>
                        <a:rPr lang="ru-RU" dirty="0" smtClean="0"/>
                        <a:t>приёмы рациональных вычислений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85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Решать задачи разных типов на производительность, покупки, движение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631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Решать линейные уравнения, системы линейных уравнений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43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Оперировать  понятиями «функция», «график  функции», «способы  задания </a:t>
                      </a:r>
                    </a:p>
                    <a:p>
                      <a:r>
                        <a:rPr lang="ru-RU" dirty="0" smtClean="0"/>
                        <a:t>функции», уметь строить график линейной функции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613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Оперировать  свойствами  геометрических  фигур,  применять  геометрические </a:t>
                      </a:r>
                    </a:p>
                    <a:p>
                      <a:r>
                        <a:rPr lang="ru-RU" dirty="0" smtClean="0"/>
                        <a:t>факты для решения задач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42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Извлекать информацию, представленную в таблицах, на диаграммах, графиках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71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Иллюстрировать с помощью графика реальную зависимость или процесс по их </a:t>
                      </a:r>
                    </a:p>
                    <a:p>
                      <a:r>
                        <a:rPr lang="ru-RU" dirty="0" smtClean="0"/>
                        <a:t>характеристикам, строить диаграммы и графики на основе данных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059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Строить цепочки умозаключений на основе использования правил логики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05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83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Распределение заданий варианта проверочной работы по содержанию, </a:t>
            </a:r>
            <a:br>
              <a:rPr lang="ru-RU" sz="2800" dirty="0"/>
            </a:br>
            <a:r>
              <a:rPr lang="ru-RU" sz="2800" dirty="0"/>
              <a:t>проверяемым умениям и видам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 заданиях 1, 2  проверяется  владение  понятиями «отрицательное </a:t>
            </a:r>
            <a:r>
              <a:rPr lang="ru-RU" dirty="0" smtClean="0"/>
              <a:t>число</a:t>
            </a:r>
            <a:r>
              <a:rPr lang="ru-RU" dirty="0"/>
              <a:t>», «обыкновенная  дробь», «десятичная  дробь»  и  вычислительными </a:t>
            </a:r>
            <a:r>
              <a:rPr lang="ru-RU" dirty="0" smtClean="0"/>
              <a:t>навыками</a:t>
            </a:r>
            <a:r>
              <a:rPr lang="ru-RU" dirty="0"/>
              <a:t>.  </a:t>
            </a:r>
          </a:p>
          <a:p>
            <a:r>
              <a:rPr lang="ru-RU" dirty="0"/>
              <a:t>В  задании 3 проверяется  умение  извлекать  информацию, </a:t>
            </a:r>
            <a:r>
              <a:rPr lang="ru-RU" dirty="0" smtClean="0"/>
              <a:t>представленную </a:t>
            </a:r>
            <a:r>
              <a:rPr lang="ru-RU" dirty="0"/>
              <a:t>в таблицах или на графиках. </a:t>
            </a:r>
            <a:endParaRPr lang="ru-RU" dirty="0" smtClean="0"/>
          </a:p>
          <a:p>
            <a:r>
              <a:rPr lang="ru-RU" dirty="0" smtClean="0"/>
              <a:t>В  </a:t>
            </a:r>
            <a:r>
              <a:rPr lang="ru-RU" dirty="0"/>
              <a:t>задании 4 проверяется  владение  основными  единицами  измерения </a:t>
            </a:r>
            <a:r>
              <a:rPr lang="ru-RU" dirty="0" smtClean="0"/>
              <a:t>длины</a:t>
            </a:r>
            <a:r>
              <a:rPr lang="ru-RU" dirty="0"/>
              <a:t>, площади, объёма, массы, времени, скорости. </a:t>
            </a:r>
          </a:p>
          <a:p>
            <a:r>
              <a:rPr lang="ru-RU" dirty="0"/>
              <a:t>Заданием 5 проверяется умение решать текстовые задачи на проценты. </a:t>
            </a:r>
          </a:p>
          <a:p>
            <a:r>
              <a:rPr lang="ru-RU" dirty="0"/>
              <a:t>Задание 6 направлено  на  проверку  умений  решать  несложные </a:t>
            </a:r>
            <a:r>
              <a:rPr lang="ru-RU" dirty="0" smtClean="0"/>
              <a:t>логические  </a:t>
            </a:r>
            <a:r>
              <a:rPr lang="ru-RU" dirty="0"/>
              <a:t>задачи,  а  также  находить  пересечение,  объединение, </a:t>
            </a:r>
            <a:r>
              <a:rPr lang="ru-RU" dirty="0" smtClean="0"/>
              <a:t>подмножество </a:t>
            </a:r>
            <a:r>
              <a:rPr lang="ru-RU" dirty="0"/>
              <a:t>в простейших ситуациях. </a:t>
            </a:r>
          </a:p>
          <a:p>
            <a:r>
              <a:rPr lang="ru-RU" dirty="0"/>
              <a:t>В  задании 7 проверяются  умения  извлекать  информацию, </a:t>
            </a:r>
            <a:r>
              <a:rPr lang="ru-RU" dirty="0" smtClean="0"/>
              <a:t>представленную </a:t>
            </a:r>
            <a:r>
              <a:rPr lang="ru-RU" dirty="0"/>
              <a:t>на диаграммах, а также выполнять оценки, прикидки. </a:t>
            </a:r>
          </a:p>
          <a:p>
            <a:r>
              <a:rPr lang="ru-RU" dirty="0"/>
              <a:t>В  задании 8 проверяется  владение  понятиями «функция», «график </a:t>
            </a:r>
            <a:r>
              <a:rPr lang="ru-RU" dirty="0" smtClean="0"/>
              <a:t>функции</a:t>
            </a:r>
            <a:r>
              <a:rPr lang="ru-RU" dirty="0"/>
              <a:t>», «способы задания функции». </a:t>
            </a:r>
          </a:p>
        </p:txBody>
      </p:sp>
    </p:spTree>
    <p:extLst>
      <p:ext uri="{BB962C8B-B14F-4D97-AF65-F5344CB8AC3E}">
        <p14:creationId xmlns:p14="http://schemas.microsoft.com/office/powerpoint/2010/main" val="306526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Распределение заданий варианта проверочной работы по содержанию, </a:t>
            </a:r>
            <a:br>
              <a:rPr lang="ru-RU" sz="2800" dirty="0"/>
            </a:br>
            <a:r>
              <a:rPr lang="ru-RU" sz="2800" dirty="0"/>
              <a:t>проверяемым умениям и видам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задании 9 проверяется умение решать линейные уравнения, а также </a:t>
            </a:r>
            <a:r>
              <a:rPr lang="ru-RU" dirty="0" smtClean="0"/>
              <a:t>системы </a:t>
            </a:r>
            <a:r>
              <a:rPr lang="ru-RU" dirty="0"/>
              <a:t>линейных уравнений. </a:t>
            </a:r>
          </a:p>
          <a:p>
            <a:r>
              <a:rPr lang="ru-RU" dirty="0"/>
              <a:t>Задание 10 направлено  на  проверку  умения  извлекать  из  текста </a:t>
            </a:r>
            <a:r>
              <a:rPr lang="ru-RU" dirty="0" smtClean="0"/>
              <a:t>необходимую  </a:t>
            </a:r>
            <a:r>
              <a:rPr lang="ru-RU" dirty="0"/>
              <a:t>информацию,  делать  оценки,  прикидки  при  практических </a:t>
            </a:r>
            <a:r>
              <a:rPr lang="ru-RU" dirty="0" smtClean="0"/>
              <a:t>расчётах</a:t>
            </a:r>
            <a:r>
              <a:rPr lang="ru-RU" dirty="0"/>
              <a:t>. </a:t>
            </a:r>
          </a:p>
          <a:p>
            <a:r>
              <a:rPr lang="ru-RU" dirty="0"/>
              <a:t>В  задании 11 проверяется  умение  выполнять  преобразования </a:t>
            </a:r>
            <a:r>
              <a:rPr lang="ru-RU" dirty="0" smtClean="0"/>
              <a:t>буквенных </a:t>
            </a:r>
            <a:r>
              <a:rPr lang="ru-RU" dirty="0"/>
              <a:t>выражений с использованием формул сокращённого умножения. </a:t>
            </a:r>
          </a:p>
          <a:p>
            <a:r>
              <a:rPr lang="ru-RU" dirty="0"/>
              <a:t>В  задании 12 проверяется  умение  сравнивать  обыкновенные  дроби, </a:t>
            </a:r>
            <a:r>
              <a:rPr lang="ru-RU" dirty="0" smtClean="0"/>
              <a:t>десятичные </a:t>
            </a:r>
            <a:r>
              <a:rPr lang="ru-RU" dirty="0"/>
              <a:t>дроби и смешанные числа. </a:t>
            </a:r>
          </a:p>
          <a:p>
            <a:r>
              <a:rPr lang="ru-RU" dirty="0"/>
              <a:t>Задания 13 и 14 проверяют  умение  оперировать  свойствами </a:t>
            </a:r>
            <a:r>
              <a:rPr lang="ru-RU" dirty="0" smtClean="0"/>
              <a:t>геометрических </a:t>
            </a:r>
            <a:r>
              <a:rPr lang="ru-RU" dirty="0"/>
              <a:t>фигур, применять геометрические факты для решения задач. </a:t>
            </a:r>
          </a:p>
          <a:p>
            <a:r>
              <a:rPr lang="ru-RU" dirty="0"/>
              <a:t>В задании 15 проверяется умение представлять данные в виде таблиц, </a:t>
            </a:r>
            <a:r>
              <a:rPr lang="ru-RU" dirty="0" smtClean="0"/>
              <a:t>диаграмм</a:t>
            </a:r>
            <a:r>
              <a:rPr lang="ru-RU" dirty="0"/>
              <a:t>, графиков. </a:t>
            </a:r>
          </a:p>
          <a:p>
            <a:r>
              <a:rPr lang="ru-RU" dirty="0"/>
              <a:t>Задание 16 направлено на проверку умения решать текстовые задачи на </a:t>
            </a:r>
            <a:r>
              <a:rPr lang="ru-RU" dirty="0" smtClean="0"/>
              <a:t>производительность</a:t>
            </a:r>
            <a:r>
              <a:rPr lang="ru-RU" dirty="0"/>
              <a:t>, покупки, движение. </a:t>
            </a:r>
          </a:p>
        </p:txBody>
      </p:sp>
    </p:spTree>
    <p:extLst>
      <p:ext uri="{BB962C8B-B14F-4D97-AF65-F5344CB8AC3E}">
        <p14:creationId xmlns:p14="http://schemas.microsoft.com/office/powerpoint/2010/main" val="420766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 Распределение заданий проверочной работы по уровню сложности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880754"/>
              </p:ext>
            </p:extLst>
          </p:nvPr>
        </p:nvGraphicFramePr>
        <p:xfrm>
          <a:off x="822325" y="1846263"/>
          <a:ext cx="75438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35">
                  <a:extLst>
                    <a:ext uri="{9D8B030D-6E8A-4147-A177-3AD203B41FA5}">
                      <a16:colId xmlns:a16="http://schemas.microsoft.com/office/drawing/2014/main" xmlns="" val="96225586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04343213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793914348"/>
                    </a:ext>
                  </a:extLst>
                </a:gridCol>
                <a:gridCol w="2714005">
                  <a:extLst>
                    <a:ext uri="{9D8B030D-6E8A-4147-A177-3AD203B41FA5}">
                      <a16:colId xmlns:a16="http://schemas.microsoft.com/office/drawing/2014/main" xmlns="" val="364113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Уровень сложности </a:t>
                      </a:r>
                    </a:p>
                    <a:p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</a:t>
                      </a:r>
                    </a:p>
                    <a:p>
                      <a:r>
                        <a:rPr lang="ru-RU" dirty="0" smtClean="0"/>
                        <a:t>заданий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Максимальный </a:t>
                      </a:r>
                    </a:p>
                    <a:p>
                      <a:r>
                        <a:rPr lang="ru-RU" dirty="0" smtClean="0"/>
                        <a:t>первичный </a:t>
                      </a:r>
                    </a:p>
                    <a:p>
                      <a:r>
                        <a:rPr lang="ru-RU" dirty="0" smtClean="0"/>
                        <a:t>балл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от максимального первично-</a:t>
                      </a:r>
                    </a:p>
                    <a:p>
                      <a:r>
                        <a:rPr lang="ru-RU" dirty="0" err="1" smtClean="0"/>
                        <a:t>го</a:t>
                      </a:r>
                      <a:r>
                        <a:rPr lang="ru-RU" dirty="0" smtClean="0"/>
                        <a:t> балла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409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Базовый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242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182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30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29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 Система оценивания выполнения отдельных заданий и проверочной </a:t>
            </a:r>
            <a:br>
              <a:rPr lang="ru-RU" sz="4000" dirty="0"/>
            </a:br>
            <a:r>
              <a:rPr lang="ru-RU" sz="4000" dirty="0"/>
              <a:t>работы в целом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Правильное  решение  каждого  из  заданий 1–11, 13, 15 </a:t>
            </a:r>
            <a:r>
              <a:rPr lang="ru-RU" dirty="0" smtClean="0"/>
              <a:t>оценивается 1  </a:t>
            </a:r>
            <a:r>
              <a:rPr lang="ru-RU" dirty="0"/>
              <a:t>баллом.  Задание  считается  выполненным  верно,  если  ученик  дал  верный </a:t>
            </a:r>
            <a:r>
              <a:rPr lang="ru-RU" dirty="0" smtClean="0"/>
              <a:t>ответ</a:t>
            </a:r>
            <a:r>
              <a:rPr lang="ru-RU" dirty="0"/>
              <a:t>:  записал  правильное  число,  правильную  величину;  изобразил </a:t>
            </a:r>
            <a:r>
              <a:rPr lang="ru-RU" dirty="0" smtClean="0"/>
              <a:t>правильный </a:t>
            </a:r>
            <a:r>
              <a:rPr lang="ru-RU" dirty="0"/>
              <a:t>рисунок.  </a:t>
            </a:r>
          </a:p>
          <a:p>
            <a:r>
              <a:rPr lang="ru-RU" dirty="0"/>
              <a:t>Выполнение заданий 12, 14, 16 оценивается от 0 до 2 баллов. </a:t>
            </a:r>
            <a:r>
              <a:rPr lang="ru-RU" i="1" dirty="0" smtClean="0"/>
              <a:t>Критерии оценивания прилагаются к конкретному варианту работы.</a:t>
            </a:r>
            <a:endParaRPr lang="ru-RU" i="1" dirty="0"/>
          </a:p>
          <a:p>
            <a:r>
              <a:rPr lang="ru-RU" dirty="0"/>
              <a:t>Максимальный первичный балл — 19. </a:t>
            </a:r>
          </a:p>
        </p:txBody>
      </p:sp>
    </p:spTree>
    <p:extLst>
      <p:ext uri="{BB962C8B-B14F-4D97-AF65-F5344CB8AC3E}">
        <p14:creationId xmlns:p14="http://schemas.microsoft.com/office/powerpoint/2010/main" val="162011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Рекомендации по переводу первичных баллов </a:t>
            </a:r>
            <a:br>
              <a:rPr lang="ru-RU" sz="4000" dirty="0"/>
            </a:br>
            <a:r>
              <a:rPr lang="ru-RU" sz="4000" dirty="0"/>
              <a:t>в отметки по пятибалльной шкале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271047"/>
              </p:ext>
            </p:extLst>
          </p:nvPr>
        </p:nvGraphicFramePr>
        <p:xfrm>
          <a:off x="822325" y="1846263"/>
          <a:ext cx="7543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xmlns="" val="2145103599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xmlns="" val="244123638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xmlns="" val="3465297646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xmlns="" val="3153514128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xmlns="" val="1381206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Отметка по </a:t>
                      </a:r>
                    </a:p>
                    <a:p>
                      <a:pPr algn="ctr"/>
                      <a:r>
                        <a:rPr lang="ru-RU" dirty="0" smtClean="0"/>
                        <a:t>пятибалльной шкале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«2»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«3»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74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Первичные 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29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58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Иные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Продолжительность проверочной </a:t>
            </a:r>
            <a:r>
              <a:rPr lang="ru-RU" b="1" dirty="0" smtClean="0"/>
              <a:t>работы:</a:t>
            </a:r>
            <a:endParaRPr lang="ru-RU" b="1" dirty="0"/>
          </a:p>
          <a:p>
            <a:r>
              <a:rPr lang="ru-RU" dirty="0"/>
              <a:t>На выполнение проверочной работы по математике даётся 90 минут.  </a:t>
            </a:r>
          </a:p>
          <a:p>
            <a:r>
              <a:rPr lang="ru-RU" dirty="0"/>
              <a:t> </a:t>
            </a:r>
            <a:r>
              <a:rPr lang="ru-RU" b="1" dirty="0" smtClean="0"/>
              <a:t>Дополнительные </a:t>
            </a:r>
            <a:r>
              <a:rPr lang="ru-RU" b="1" dirty="0"/>
              <a:t>материалы и </a:t>
            </a:r>
            <a:r>
              <a:rPr lang="ru-RU" b="1" dirty="0" smtClean="0"/>
              <a:t>оборудование:  </a:t>
            </a:r>
            <a:endParaRPr lang="ru-RU" b="1" dirty="0"/>
          </a:p>
          <a:p>
            <a:r>
              <a:rPr lang="ru-RU" dirty="0"/>
              <a:t>Дополнительные материалы и оборудование не требуются. </a:t>
            </a:r>
          </a:p>
          <a:p>
            <a:r>
              <a:rPr lang="ru-RU" dirty="0"/>
              <a:t> </a:t>
            </a:r>
            <a:r>
              <a:rPr lang="ru-RU" b="1" dirty="0" smtClean="0"/>
              <a:t>Рекомендации </a:t>
            </a:r>
            <a:r>
              <a:rPr lang="ru-RU" b="1" dirty="0"/>
              <a:t>по подготовке к проверочной </a:t>
            </a:r>
            <a:r>
              <a:rPr lang="ru-RU" b="1" dirty="0" smtClean="0"/>
              <a:t>работе: </a:t>
            </a:r>
            <a:endParaRPr lang="ru-RU" b="1" dirty="0"/>
          </a:p>
          <a:p>
            <a:r>
              <a:rPr lang="ru-RU" dirty="0"/>
              <a:t>Специальная подготовка к проверочной работе не требуется. </a:t>
            </a:r>
          </a:p>
        </p:txBody>
      </p:sp>
    </p:spTree>
    <p:extLst>
      <p:ext uri="{BB962C8B-B14F-4D97-AF65-F5344CB8AC3E}">
        <p14:creationId xmlns:p14="http://schemas.microsoft.com/office/powerpoint/2010/main" val="394337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1. Б (1 балл) 3 мин.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384" y="1916832"/>
            <a:ext cx="8568952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Умения: Развитие  </a:t>
            </a:r>
            <a:r>
              <a:rPr lang="ru-RU" dirty="0" smtClean="0"/>
              <a:t>представлений  </a:t>
            </a:r>
            <a:r>
              <a:rPr lang="ru-RU" dirty="0"/>
              <a:t>о  числе </a:t>
            </a:r>
            <a:r>
              <a:rPr lang="ru-RU" dirty="0" smtClean="0"/>
              <a:t>и  </a:t>
            </a:r>
            <a:r>
              <a:rPr lang="ru-RU" dirty="0"/>
              <a:t>числовых  </a:t>
            </a:r>
            <a:r>
              <a:rPr lang="ru-RU" dirty="0" smtClean="0"/>
              <a:t>системах  </a:t>
            </a:r>
            <a:r>
              <a:rPr lang="ru-RU" dirty="0"/>
              <a:t>от  </a:t>
            </a:r>
            <a:r>
              <a:rPr lang="ru-RU" dirty="0" smtClean="0"/>
              <a:t>натуральных </a:t>
            </a:r>
            <a:r>
              <a:rPr lang="ru-RU" dirty="0"/>
              <a:t>до </a:t>
            </a:r>
            <a:r>
              <a:rPr lang="ru-RU" dirty="0" smtClean="0"/>
              <a:t>действительных чисел</a:t>
            </a:r>
          </a:p>
          <a:p>
            <a:pPr marL="0" indent="0" algn="just">
              <a:buNone/>
            </a:pPr>
            <a:r>
              <a:rPr lang="ru-RU" dirty="0"/>
              <a:t>Содержание: Оперировать  на  </a:t>
            </a:r>
            <a:r>
              <a:rPr lang="ru-RU" dirty="0" smtClean="0"/>
              <a:t>базовом </a:t>
            </a:r>
            <a:r>
              <a:rPr lang="ru-RU" dirty="0"/>
              <a:t>уровне понятиями </a:t>
            </a:r>
            <a:r>
              <a:rPr lang="ru-RU" dirty="0" smtClean="0"/>
              <a:t>«</a:t>
            </a:r>
            <a:r>
              <a:rPr lang="ru-RU" dirty="0"/>
              <a:t>обыкновенная </a:t>
            </a:r>
            <a:r>
              <a:rPr lang="ru-RU" dirty="0" smtClean="0"/>
              <a:t>дробь</a:t>
            </a:r>
            <a:r>
              <a:rPr lang="ru-RU" dirty="0"/>
              <a:t>», «смешанное </a:t>
            </a:r>
            <a:r>
              <a:rPr lang="ru-RU" dirty="0" smtClean="0"/>
              <a:t>число»</a:t>
            </a:r>
          </a:p>
          <a:p>
            <a:pPr marL="0" indent="0" algn="just">
              <a:buNone/>
            </a:pPr>
            <a:r>
              <a:rPr lang="ru-RU" dirty="0" smtClean="0"/>
              <a:t>  Найти значение выражения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35" y="3284984"/>
            <a:ext cx="1000125" cy="628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166" y="4149080"/>
            <a:ext cx="1009650" cy="76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168130"/>
            <a:ext cx="1009650" cy="742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930" y="4168130"/>
            <a:ext cx="1295400" cy="771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359" y="4201467"/>
            <a:ext cx="1047750" cy="70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00392" y="597544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 (2019)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от 07.02.2019 № 104 "О внесении изменений в график проведения Федеральной службой по надзору в сфере образования и науки мониторинга качества подготовки обучающихся общеобразовательных организаций в форме национальных исследований качества образования и всероссийских проверочных работ в 2019 году, утвержденный приказом Федеральной службы по надзору в сфере образования и науки от 29 января 2019 г. № 84 "О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2019 году"</a:t>
            </a:r>
          </a:p>
          <a:p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и </a:t>
            </a:r>
            <a:r>
              <a:rPr lang="ru-RU" dirty="0" err="1"/>
              <a:t>Рособрнадзора</a:t>
            </a:r>
            <a:r>
              <a:rPr lang="ru-RU" dirty="0"/>
              <a:t> от 06.02.2019 № 01-68/13-01 "О направлении скорректированного плана-графика проведения всероссийских проверочных работ (ВПР) и национальных исследования качества образования (НИКО) в 2019 году" </a:t>
            </a:r>
          </a:p>
          <a:p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от 29.01.2019 № 84 "О проведении мониторинга качества образования в 2019 году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87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2.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 (1 балл) 3 мин.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Умения: Развитие  представлений  о  числе и  числовых  системах  от  натуральных до действительных чисел</a:t>
            </a:r>
          </a:p>
          <a:p>
            <a:pPr marL="0" indent="0" algn="just">
              <a:buNone/>
            </a:pPr>
            <a:r>
              <a:rPr lang="ru-RU" dirty="0"/>
              <a:t>Содержание: Оперировать  на  базовом уровне понятиями </a:t>
            </a:r>
            <a:r>
              <a:rPr lang="ru-RU" dirty="0" smtClean="0"/>
              <a:t>«десятичная </a:t>
            </a:r>
            <a:r>
              <a:rPr lang="ru-RU" dirty="0"/>
              <a:t>дробь</a:t>
            </a:r>
            <a:r>
              <a:rPr lang="ru-RU" dirty="0" smtClean="0"/>
              <a:t>»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Найдите значение выражения: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365104"/>
            <a:ext cx="13144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140968"/>
            <a:ext cx="838200" cy="66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402" y="4407966"/>
            <a:ext cx="1285875" cy="342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4298429"/>
            <a:ext cx="1295400" cy="495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118" y="4407966"/>
            <a:ext cx="1390650" cy="361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4327004"/>
            <a:ext cx="1504950" cy="466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97193" y="590863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6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3. Б (1 балл) 2 мин.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784976" cy="4392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Умения: </a:t>
            </a:r>
            <a:r>
              <a:rPr lang="ru-RU" dirty="0"/>
              <a:t>Умение  извлекать информацию, представленную  в таблицах,  на  диаграммах, графиках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Содержание: Читать  информацию, </a:t>
            </a:r>
            <a:r>
              <a:rPr lang="ru-RU" dirty="0" smtClean="0"/>
              <a:t>представленную </a:t>
            </a:r>
            <a:r>
              <a:rPr lang="ru-RU" dirty="0"/>
              <a:t>в виде </a:t>
            </a:r>
            <a:r>
              <a:rPr lang="ru-RU" dirty="0" smtClean="0"/>
              <a:t>таблицы</a:t>
            </a:r>
            <a:r>
              <a:rPr lang="ru-RU" dirty="0"/>
              <a:t>,  диаграммы, </a:t>
            </a:r>
            <a:r>
              <a:rPr lang="ru-RU" dirty="0" smtClean="0"/>
              <a:t>графика </a:t>
            </a:r>
            <a:r>
              <a:rPr lang="ru-RU" dirty="0"/>
              <a:t>/ </a:t>
            </a:r>
            <a:r>
              <a:rPr lang="ru-RU" i="1" dirty="0"/>
              <a:t>извлекать, </a:t>
            </a:r>
            <a:r>
              <a:rPr lang="ru-RU" i="1" dirty="0" smtClean="0"/>
              <a:t>интерпретировать информацию</a:t>
            </a:r>
            <a:r>
              <a:rPr lang="ru-RU" i="1" dirty="0"/>
              <a:t>,  </a:t>
            </a:r>
            <a:r>
              <a:rPr lang="ru-RU" i="1" dirty="0" smtClean="0"/>
              <a:t>представленную  </a:t>
            </a:r>
            <a:r>
              <a:rPr lang="ru-RU" i="1" dirty="0"/>
              <a:t>в  </a:t>
            </a:r>
            <a:r>
              <a:rPr lang="ru-RU" i="1" dirty="0" smtClean="0"/>
              <a:t>таблицах  </a:t>
            </a:r>
            <a:r>
              <a:rPr lang="ru-RU" i="1" dirty="0"/>
              <a:t>и  на  диаграммах, </a:t>
            </a:r>
            <a:r>
              <a:rPr lang="ru-RU" i="1" dirty="0" smtClean="0"/>
              <a:t>отражающую  свойства </a:t>
            </a:r>
            <a:r>
              <a:rPr lang="ru-RU" i="1" dirty="0"/>
              <a:t>и </a:t>
            </a:r>
            <a:r>
              <a:rPr lang="ru-RU" i="1" dirty="0" smtClean="0"/>
              <a:t>характеристики </a:t>
            </a:r>
            <a:r>
              <a:rPr lang="ru-RU" i="1" dirty="0"/>
              <a:t>реальных процессов </a:t>
            </a:r>
            <a:r>
              <a:rPr lang="ru-RU" i="1" dirty="0" smtClean="0"/>
              <a:t>и </a:t>
            </a:r>
            <a:r>
              <a:rPr lang="ru-RU" i="1" dirty="0"/>
              <a:t>явлений </a:t>
            </a:r>
            <a:endParaRPr lang="ru-RU" i="1" dirty="0" smtClean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 smtClean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Выбор одной ячейки, соответствующей требованию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613516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3. Б (1 балл) 2 мин.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6769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5848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8023" y="2348880"/>
            <a:ext cx="276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Суммирование ячеек, идущих не подряд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50912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Выбор столбца, соответствующего двум условиям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965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4. Б (1 балл) 4 мин.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05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Умения: Умение  </a:t>
            </a:r>
            <a:r>
              <a:rPr lang="ru-RU" dirty="0" smtClean="0"/>
              <a:t>применять  изученные понятия</a:t>
            </a:r>
            <a:r>
              <a:rPr lang="ru-RU" dirty="0"/>
              <a:t>, </a:t>
            </a:r>
            <a:r>
              <a:rPr lang="ru-RU" dirty="0" smtClean="0"/>
              <a:t>результаты</a:t>
            </a:r>
            <a:r>
              <a:rPr lang="ru-RU" dirty="0"/>
              <a:t>,  методы  для </a:t>
            </a:r>
            <a:r>
              <a:rPr lang="ru-RU" dirty="0" smtClean="0"/>
              <a:t>решения  </a:t>
            </a:r>
            <a:r>
              <a:rPr lang="ru-RU" dirty="0"/>
              <a:t>задач </a:t>
            </a:r>
            <a:r>
              <a:rPr lang="ru-RU" dirty="0" smtClean="0"/>
              <a:t>практического характера  </a:t>
            </a:r>
            <a:r>
              <a:rPr lang="ru-RU" dirty="0"/>
              <a:t>и  задач </a:t>
            </a:r>
            <a:r>
              <a:rPr lang="ru-RU" dirty="0" smtClean="0"/>
              <a:t>из  </a:t>
            </a:r>
            <a:r>
              <a:rPr lang="ru-RU" dirty="0"/>
              <a:t>смежных  </a:t>
            </a:r>
            <a:r>
              <a:rPr lang="ru-RU" dirty="0" smtClean="0"/>
              <a:t>дисциплин.</a:t>
            </a:r>
          </a:p>
          <a:p>
            <a:pPr marL="0" indent="0" algn="just">
              <a:buNone/>
            </a:pPr>
            <a:r>
              <a:rPr lang="ru-RU" dirty="0"/>
              <a:t>Содержание: </a:t>
            </a:r>
            <a:r>
              <a:rPr lang="ru-RU" i="1" dirty="0"/>
              <a:t>Записывать  числовые </a:t>
            </a:r>
            <a:r>
              <a:rPr lang="ru-RU" i="1" dirty="0" smtClean="0"/>
              <a:t>значения  </a:t>
            </a:r>
            <a:r>
              <a:rPr lang="ru-RU" i="1" dirty="0"/>
              <a:t>реальных  </a:t>
            </a:r>
            <a:r>
              <a:rPr lang="ru-RU" i="1" dirty="0" smtClean="0"/>
              <a:t>величин  </a:t>
            </a:r>
            <a:r>
              <a:rPr lang="ru-RU" i="1" dirty="0"/>
              <a:t>с  </a:t>
            </a:r>
            <a:r>
              <a:rPr lang="ru-RU" i="1" dirty="0" smtClean="0"/>
              <a:t>использованием  </a:t>
            </a:r>
            <a:r>
              <a:rPr lang="ru-RU" i="1" dirty="0"/>
              <a:t>разных  систем  </a:t>
            </a:r>
            <a:r>
              <a:rPr lang="ru-RU" i="1" dirty="0" smtClean="0"/>
              <a:t>измерения 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dirty="0" smtClean="0"/>
              <a:t>Одна единица измерения зафиксирована, другая – описана словесно.</a:t>
            </a:r>
          </a:p>
          <a:p>
            <a:pPr marL="0" indent="0" algn="just">
              <a:buNone/>
            </a:pPr>
            <a:r>
              <a:rPr lang="ru-RU" dirty="0" smtClean="0"/>
              <a:t>Автомобиль (поезд, самолет) едет (летит) со скоростью Х км/ч. Сколько метров он преодолевает за одну секунду?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89767"/>
            <a:ext cx="5676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5. Б (1 балл) 4 мин.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925920"/>
            <a:ext cx="7543801" cy="40233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Умения:  Умение  </a:t>
            </a:r>
            <a:r>
              <a:rPr lang="ru-RU" dirty="0" smtClean="0"/>
              <a:t>применять  </a:t>
            </a:r>
            <a:r>
              <a:rPr lang="ru-RU" dirty="0"/>
              <a:t>изученные </a:t>
            </a:r>
            <a:r>
              <a:rPr lang="ru-RU" dirty="0" smtClean="0"/>
              <a:t>понятия</a:t>
            </a:r>
            <a:r>
              <a:rPr lang="ru-RU" dirty="0"/>
              <a:t>, </a:t>
            </a:r>
            <a:r>
              <a:rPr lang="ru-RU" dirty="0" smtClean="0"/>
              <a:t>результаты</a:t>
            </a:r>
            <a:r>
              <a:rPr lang="ru-RU" dirty="0"/>
              <a:t>,  методы  для </a:t>
            </a:r>
            <a:r>
              <a:rPr lang="ru-RU" dirty="0" smtClean="0"/>
              <a:t>решения  </a:t>
            </a:r>
            <a:r>
              <a:rPr lang="ru-RU" dirty="0"/>
              <a:t>задач </a:t>
            </a:r>
            <a:r>
              <a:rPr lang="ru-RU" dirty="0" smtClean="0"/>
              <a:t>практического характера  </a:t>
            </a:r>
            <a:r>
              <a:rPr lang="ru-RU" dirty="0"/>
              <a:t>и  задач </a:t>
            </a:r>
            <a:r>
              <a:rPr lang="ru-RU" dirty="0" smtClean="0"/>
              <a:t>из  </a:t>
            </a:r>
            <a:r>
              <a:rPr lang="ru-RU" dirty="0"/>
              <a:t>смежных  </a:t>
            </a:r>
            <a:r>
              <a:rPr lang="ru-RU" dirty="0" smtClean="0"/>
              <a:t>дисциплин</a:t>
            </a:r>
          </a:p>
          <a:p>
            <a:pPr marL="0" indent="0" algn="just">
              <a:buNone/>
            </a:pPr>
            <a:r>
              <a:rPr lang="ru-RU" dirty="0"/>
              <a:t>Содержание: Решать  задачи  на  </a:t>
            </a:r>
            <a:r>
              <a:rPr lang="ru-RU" dirty="0" smtClean="0"/>
              <a:t>покупки</a:t>
            </a:r>
            <a:r>
              <a:rPr lang="ru-RU" dirty="0"/>
              <a:t>;  находить  </a:t>
            </a:r>
            <a:r>
              <a:rPr lang="ru-RU" dirty="0" smtClean="0"/>
              <a:t>процент  </a:t>
            </a:r>
            <a:r>
              <a:rPr lang="ru-RU" dirty="0"/>
              <a:t>от  числа,  </a:t>
            </a:r>
            <a:r>
              <a:rPr lang="ru-RU" dirty="0" smtClean="0"/>
              <a:t>число по  </a:t>
            </a:r>
            <a:r>
              <a:rPr lang="ru-RU" dirty="0"/>
              <a:t>проценту  от  него, </a:t>
            </a:r>
            <a:r>
              <a:rPr lang="ru-RU" dirty="0" smtClean="0"/>
              <a:t>процентное </a:t>
            </a:r>
            <a:r>
              <a:rPr lang="ru-RU" dirty="0"/>
              <a:t>отношение </a:t>
            </a:r>
            <a:r>
              <a:rPr lang="ru-RU" dirty="0" smtClean="0"/>
              <a:t>двух  </a:t>
            </a:r>
            <a:r>
              <a:rPr lang="ru-RU" dirty="0"/>
              <a:t>чисел,  </a:t>
            </a:r>
            <a:r>
              <a:rPr lang="ru-RU" dirty="0" smtClean="0"/>
              <a:t>процентное </a:t>
            </a:r>
            <a:r>
              <a:rPr lang="ru-RU" dirty="0"/>
              <a:t>снижение или </a:t>
            </a:r>
            <a:r>
              <a:rPr lang="ru-RU" dirty="0" smtClean="0"/>
              <a:t>процентное  </a:t>
            </a:r>
            <a:r>
              <a:rPr lang="ru-RU" dirty="0"/>
              <a:t>повышение </a:t>
            </a:r>
            <a:r>
              <a:rPr lang="ru-RU" dirty="0" smtClean="0"/>
              <a:t>величины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Сколько получится при увеличении на Х %</a:t>
            </a:r>
          </a:p>
          <a:p>
            <a:pPr marL="0" indent="0" algn="just">
              <a:buNone/>
            </a:pPr>
            <a:r>
              <a:rPr lang="ru-RU" dirty="0" smtClean="0"/>
              <a:t>Комиссия, доля в покупке (найти процент от числа)</a:t>
            </a:r>
          </a:p>
          <a:p>
            <a:pPr marL="0" indent="0" algn="just">
              <a:buNone/>
            </a:pPr>
            <a:r>
              <a:rPr lang="ru-RU" dirty="0" smtClean="0"/>
              <a:t>Подорожание (найти процент подорожания при известном  изменении стоимости)</a:t>
            </a:r>
          </a:p>
          <a:p>
            <a:pPr marL="0" indent="0" algn="just">
              <a:buNone/>
            </a:pPr>
            <a:r>
              <a:rPr lang="ru-RU" dirty="0" smtClean="0"/>
              <a:t>Скидки (найти число по его проценту)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91" y="3501008"/>
            <a:ext cx="580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6. Б (1 балл) 5 мин.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Умения:  Умение  </a:t>
            </a:r>
            <a:r>
              <a:rPr lang="ru-RU" dirty="0" smtClean="0"/>
              <a:t>анализировать</a:t>
            </a:r>
            <a:r>
              <a:rPr lang="ru-RU" dirty="0"/>
              <a:t>,  извлекать </a:t>
            </a:r>
            <a:r>
              <a:rPr lang="ru-RU" dirty="0" smtClean="0"/>
              <a:t>необходимую  информацию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Содержание: Решать  несложные </a:t>
            </a:r>
            <a:r>
              <a:rPr lang="ru-RU" dirty="0" smtClean="0"/>
              <a:t>логические  </a:t>
            </a:r>
            <a:r>
              <a:rPr lang="ru-RU" dirty="0"/>
              <a:t>задачи; </a:t>
            </a:r>
            <a:r>
              <a:rPr lang="ru-RU" dirty="0" smtClean="0"/>
              <a:t>находить  </a:t>
            </a:r>
            <a:r>
              <a:rPr lang="ru-RU" dirty="0"/>
              <a:t>пересечение, </a:t>
            </a:r>
            <a:r>
              <a:rPr lang="ru-RU" dirty="0" smtClean="0"/>
              <a:t>объединение</a:t>
            </a:r>
            <a:r>
              <a:rPr lang="ru-RU" dirty="0"/>
              <a:t>,  </a:t>
            </a:r>
            <a:r>
              <a:rPr lang="ru-RU" dirty="0" smtClean="0"/>
              <a:t>подмножество  </a:t>
            </a:r>
            <a:r>
              <a:rPr lang="ru-RU" dirty="0"/>
              <a:t>в  простейших </a:t>
            </a:r>
            <a:r>
              <a:rPr lang="ru-RU" dirty="0" smtClean="0"/>
              <a:t>ситуациях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Количество верных утверждений не указано!!!</a:t>
            </a:r>
          </a:p>
          <a:p>
            <a:pPr marL="0" indent="0" algn="just">
              <a:buNone/>
            </a:pPr>
            <a:r>
              <a:rPr lang="ru-RU" dirty="0" smtClean="0"/>
              <a:t>Канцтовары (тетради, ручки, карандаши, линейки, точилки) и обеды в самолете.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57816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352" y="596249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7. Б (1 балл) 4 мин.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Умения: Умение  извлекать </a:t>
            </a:r>
            <a:r>
              <a:rPr lang="ru-RU" dirty="0" smtClean="0"/>
              <a:t>информацию</a:t>
            </a:r>
            <a:r>
              <a:rPr lang="ru-RU" dirty="0"/>
              <a:t>, </a:t>
            </a:r>
            <a:r>
              <a:rPr lang="ru-RU" dirty="0" smtClean="0"/>
              <a:t>представленную  </a:t>
            </a:r>
            <a:r>
              <a:rPr lang="ru-RU" dirty="0"/>
              <a:t>в </a:t>
            </a:r>
            <a:r>
              <a:rPr lang="ru-RU" dirty="0" smtClean="0"/>
              <a:t>таблицах</a:t>
            </a:r>
            <a:r>
              <a:rPr lang="ru-RU" dirty="0"/>
              <a:t>,  на  </a:t>
            </a:r>
            <a:r>
              <a:rPr lang="ru-RU" dirty="0" smtClean="0"/>
              <a:t>диаграммах</a:t>
            </a:r>
            <a:r>
              <a:rPr lang="ru-RU" dirty="0"/>
              <a:t>, </a:t>
            </a:r>
            <a:r>
              <a:rPr lang="ru-RU" dirty="0" smtClean="0"/>
              <a:t>графиках</a:t>
            </a:r>
          </a:p>
          <a:p>
            <a:pPr marL="0" indent="0" algn="just">
              <a:buNone/>
            </a:pPr>
            <a:r>
              <a:rPr lang="ru-RU" dirty="0"/>
              <a:t>Содержание: Читать  информацию, </a:t>
            </a:r>
            <a:r>
              <a:rPr lang="ru-RU" dirty="0" smtClean="0"/>
              <a:t>представленную </a:t>
            </a:r>
            <a:r>
              <a:rPr lang="ru-RU" dirty="0"/>
              <a:t>в виде </a:t>
            </a:r>
            <a:r>
              <a:rPr lang="ru-RU" dirty="0" smtClean="0"/>
              <a:t>таблицы</a:t>
            </a:r>
            <a:r>
              <a:rPr lang="ru-RU" dirty="0"/>
              <a:t>,  диаграммы, </a:t>
            </a:r>
            <a:r>
              <a:rPr lang="ru-RU" dirty="0" smtClean="0"/>
              <a:t>графика </a:t>
            </a:r>
            <a:r>
              <a:rPr lang="ru-RU" dirty="0"/>
              <a:t>/ </a:t>
            </a:r>
            <a:r>
              <a:rPr lang="ru-RU" i="1" dirty="0"/>
              <a:t>извлекать, </a:t>
            </a:r>
            <a:r>
              <a:rPr lang="ru-RU" i="1" dirty="0" smtClean="0"/>
              <a:t>интерпретировать информацию</a:t>
            </a:r>
            <a:r>
              <a:rPr lang="ru-RU" i="1" dirty="0"/>
              <a:t>,  </a:t>
            </a:r>
            <a:r>
              <a:rPr lang="ru-RU" i="1" dirty="0" smtClean="0"/>
              <a:t>представленную  </a:t>
            </a:r>
            <a:r>
              <a:rPr lang="ru-RU" i="1" dirty="0"/>
              <a:t>в  </a:t>
            </a:r>
            <a:r>
              <a:rPr lang="ru-RU" i="1" dirty="0" smtClean="0"/>
              <a:t>таблицах  </a:t>
            </a:r>
            <a:r>
              <a:rPr lang="ru-RU" i="1" dirty="0"/>
              <a:t>и  на  диаграммах, </a:t>
            </a:r>
            <a:r>
              <a:rPr lang="ru-RU" i="1" dirty="0" smtClean="0"/>
              <a:t>отражающую  свойства </a:t>
            </a:r>
            <a:r>
              <a:rPr lang="ru-RU" i="1" dirty="0"/>
              <a:t>и </a:t>
            </a:r>
            <a:r>
              <a:rPr lang="ru-RU" i="1" dirty="0" smtClean="0"/>
              <a:t>характеристики </a:t>
            </a:r>
            <a:r>
              <a:rPr lang="ru-RU" i="1" dirty="0"/>
              <a:t>реальных процессов </a:t>
            </a:r>
            <a:r>
              <a:rPr lang="ru-RU" i="1" dirty="0" smtClean="0"/>
              <a:t>и </a:t>
            </a:r>
            <a:r>
              <a:rPr lang="ru-RU" i="1" dirty="0"/>
              <a:t>явлений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dirty="0" smtClean="0"/>
              <a:t>Прикидка по диаграмме.</a:t>
            </a:r>
          </a:p>
          <a:p>
            <a:pPr marL="0" indent="0" algn="just">
              <a:buNone/>
            </a:pPr>
            <a:r>
              <a:rPr lang="ru-RU" dirty="0" smtClean="0"/>
              <a:t>Состав продуктов питания</a:t>
            </a:r>
          </a:p>
          <a:p>
            <a:pPr marL="0" indent="0" algn="just">
              <a:buNone/>
            </a:pPr>
            <a:r>
              <a:rPr lang="ru-RU" dirty="0" smtClean="0"/>
              <a:t>Пользователи сайта</a:t>
            </a:r>
          </a:p>
          <a:p>
            <a:pPr marL="0" indent="0" algn="just">
              <a:buNone/>
            </a:pPr>
            <a:r>
              <a:rPr lang="ru-RU" dirty="0" smtClean="0"/>
              <a:t>Итоги контрольной работы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60" y="3841622"/>
            <a:ext cx="5524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905653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 1-5?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8. Б (1 балл) 4 мин.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Умения: Овладение  </a:t>
            </a:r>
            <a:r>
              <a:rPr lang="ru-RU" dirty="0" smtClean="0"/>
              <a:t>системой  функциональных  </a:t>
            </a:r>
            <a:r>
              <a:rPr lang="ru-RU" dirty="0"/>
              <a:t>понятий, </a:t>
            </a:r>
            <a:r>
              <a:rPr lang="ru-RU" dirty="0" smtClean="0"/>
              <a:t>развитие  </a:t>
            </a:r>
            <a:r>
              <a:rPr lang="ru-RU" dirty="0"/>
              <a:t>умения </a:t>
            </a:r>
            <a:r>
              <a:rPr lang="ru-RU" dirty="0" smtClean="0"/>
              <a:t>использовать функционально-графические представления </a:t>
            </a:r>
          </a:p>
          <a:p>
            <a:pPr marL="0" indent="0" algn="just">
              <a:buNone/>
            </a:pPr>
            <a:r>
              <a:rPr lang="ru-RU" dirty="0"/>
              <a:t>Содержание: Строить  график  </a:t>
            </a:r>
            <a:r>
              <a:rPr lang="ru-RU" dirty="0" smtClean="0"/>
              <a:t>линейной </a:t>
            </a:r>
            <a:r>
              <a:rPr lang="ru-RU" dirty="0"/>
              <a:t>функции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7626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44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8. Б (1 балл) 4 мин.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2244"/>
            <a:ext cx="5686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5572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1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9. Б (1 балл) 3 мин.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400" y="1844824"/>
            <a:ext cx="8280920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Умения: Овладение  </a:t>
            </a:r>
            <a:r>
              <a:rPr lang="ru-RU" dirty="0" smtClean="0"/>
              <a:t>приёмами  </a:t>
            </a:r>
            <a:r>
              <a:rPr lang="ru-RU" dirty="0"/>
              <a:t>решения </a:t>
            </a:r>
            <a:r>
              <a:rPr lang="ru-RU" dirty="0" smtClean="0"/>
              <a:t>уравнений</a:t>
            </a:r>
            <a:r>
              <a:rPr lang="ru-RU" dirty="0"/>
              <a:t>, систем </a:t>
            </a:r>
            <a:r>
              <a:rPr lang="ru-RU" dirty="0" smtClean="0"/>
              <a:t>уравнений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Содержание: Оперировать  на  </a:t>
            </a:r>
            <a:r>
              <a:rPr lang="ru-RU" dirty="0" smtClean="0"/>
              <a:t>базовом </a:t>
            </a:r>
            <a:r>
              <a:rPr lang="ru-RU" dirty="0"/>
              <a:t>уровне понятиями </a:t>
            </a:r>
            <a:r>
              <a:rPr lang="ru-RU" dirty="0" smtClean="0"/>
              <a:t>«</a:t>
            </a:r>
            <a:r>
              <a:rPr lang="ru-RU" dirty="0"/>
              <a:t>уравнение», «корень </a:t>
            </a:r>
            <a:r>
              <a:rPr lang="ru-RU" dirty="0" smtClean="0"/>
              <a:t>уравнения</a:t>
            </a:r>
            <a:r>
              <a:rPr lang="ru-RU" dirty="0"/>
              <a:t>»;  решать </a:t>
            </a:r>
            <a:r>
              <a:rPr lang="ru-RU" dirty="0" smtClean="0"/>
              <a:t>системы  </a:t>
            </a:r>
            <a:r>
              <a:rPr lang="ru-RU" dirty="0"/>
              <a:t>несложных </a:t>
            </a:r>
            <a:r>
              <a:rPr lang="ru-RU" dirty="0" smtClean="0"/>
              <a:t>линейных  </a:t>
            </a:r>
            <a:r>
              <a:rPr lang="ru-RU" dirty="0"/>
              <a:t>уравнений / </a:t>
            </a:r>
            <a:r>
              <a:rPr lang="ru-RU" i="1" dirty="0" smtClean="0"/>
              <a:t>решать  </a:t>
            </a:r>
            <a:r>
              <a:rPr lang="ru-RU" i="1" dirty="0"/>
              <a:t>линейные </a:t>
            </a:r>
            <a:r>
              <a:rPr lang="ru-RU" i="1" dirty="0" smtClean="0"/>
              <a:t>уравнения </a:t>
            </a:r>
            <a:r>
              <a:rPr lang="ru-RU" i="1" dirty="0"/>
              <a:t>и уравнения, </a:t>
            </a:r>
            <a:r>
              <a:rPr lang="ru-RU" i="1" dirty="0" smtClean="0"/>
              <a:t>сводимые  </a:t>
            </a:r>
            <a:r>
              <a:rPr lang="ru-RU" i="1" dirty="0"/>
              <a:t>к  линейным, </a:t>
            </a:r>
            <a:r>
              <a:rPr lang="ru-RU" i="1" dirty="0" smtClean="0"/>
              <a:t>с  </a:t>
            </a:r>
            <a:r>
              <a:rPr lang="ru-RU" i="1" dirty="0"/>
              <a:t>помощью  </a:t>
            </a:r>
            <a:r>
              <a:rPr lang="ru-RU" i="1" dirty="0" smtClean="0"/>
              <a:t>тождественных  преобразований </a:t>
            </a:r>
            <a:endParaRPr lang="ru-RU" i="1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717032"/>
            <a:ext cx="34851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1104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95998"/>
            <a:ext cx="1085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58" y="5085184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80" y="4715824"/>
            <a:ext cx="1190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80" y="5034136"/>
            <a:ext cx="1247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336" y="589884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5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списание ВПР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6409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586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Первый проект расписания ВПР 2020</a:t>
            </a:r>
            <a:endParaRPr lang="ru-RU" sz="2800" dirty="0"/>
          </a:p>
        </p:txBody>
      </p:sp>
      <p:sp>
        <p:nvSpPr>
          <p:cNvPr id="2" name="Овал 1"/>
          <p:cNvSpPr/>
          <p:nvPr/>
        </p:nvSpPr>
        <p:spPr>
          <a:xfrm>
            <a:off x="6623720" y="2780928"/>
            <a:ext cx="2520280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55976" y="3861048"/>
            <a:ext cx="4536503" cy="288032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604"/>
            <a:ext cx="8280920" cy="14507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10. П (1 балл) 8 мин.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Умения:  Умение  </a:t>
            </a:r>
            <a:r>
              <a:rPr lang="ru-RU" dirty="0" smtClean="0"/>
              <a:t>анализировать</a:t>
            </a:r>
            <a:r>
              <a:rPr lang="ru-RU" dirty="0"/>
              <a:t>,  извлекать </a:t>
            </a:r>
            <a:r>
              <a:rPr lang="ru-RU" dirty="0" smtClean="0"/>
              <a:t>необходимую  информацию</a:t>
            </a:r>
            <a:r>
              <a:rPr lang="ru-RU" dirty="0"/>
              <a:t>,  </a:t>
            </a:r>
            <a:r>
              <a:rPr lang="ru-RU" dirty="0" smtClean="0"/>
              <a:t>пользоваться  </a:t>
            </a:r>
            <a:r>
              <a:rPr lang="ru-RU" dirty="0"/>
              <a:t>оценкой </a:t>
            </a:r>
            <a:r>
              <a:rPr lang="ru-RU" dirty="0" smtClean="0"/>
              <a:t>и  </a:t>
            </a:r>
            <a:r>
              <a:rPr lang="ru-RU" dirty="0"/>
              <a:t>прикидкой  при </a:t>
            </a:r>
            <a:r>
              <a:rPr lang="ru-RU" dirty="0" smtClean="0"/>
              <a:t>практических  расчётах </a:t>
            </a:r>
          </a:p>
          <a:p>
            <a:pPr marL="0" indent="0" algn="just">
              <a:buNone/>
            </a:pPr>
            <a:r>
              <a:rPr lang="ru-RU" dirty="0"/>
              <a:t>Содержание: Оценивать  результаты </a:t>
            </a:r>
            <a:r>
              <a:rPr lang="ru-RU" dirty="0" smtClean="0"/>
              <a:t>вычислений </a:t>
            </a:r>
            <a:r>
              <a:rPr lang="ru-RU" dirty="0"/>
              <a:t>при </a:t>
            </a:r>
            <a:r>
              <a:rPr lang="ru-RU" dirty="0" smtClean="0"/>
              <a:t>решении  </a:t>
            </a:r>
            <a:r>
              <a:rPr lang="ru-RU" dirty="0"/>
              <a:t>практических  </a:t>
            </a:r>
            <a:r>
              <a:rPr lang="ru-RU" dirty="0" smtClean="0"/>
              <a:t>задач </a:t>
            </a:r>
            <a:r>
              <a:rPr lang="ru-RU" dirty="0"/>
              <a:t>/ </a:t>
            </a:r>
            <a:r>
              <a:rPr lang="ru-RU" i="1" dirty="0"/>
              <a:t>решать задачи на </a:t>
            </a:r>
            <a:r>
              <a:rPr lang="ru-RU" i="1" dirty="0" smtClean="0"/>
              <a:t>основе  </a:t>
            </a:r>
            <a:r>
              <a:rPr lang="ru-RU" i="1" dirty="0"/>
              <a:t>рассмотрения </a:t>
            </a:r>
            <a:r>
              <a:rPr lang="ru-RU" i="1" dirty="0" smtClean="0"/>
              <a:t>реальных  </a:t>
            </a:r>
            <a:r>
              <a:rPr lang="ru-RU" i="1" dirty="0"/>
              <a:t>ситуаций,  в </a:t>
            </a:r>
            <a:r>
              <a:rPr lang="ru-RU" i="1" dirty="0" smtClean="0"/>
              <a:t>которых </a:t>
            </a:r>
            <a:r>
              <a:rPr lang="ru-RU" i="1" dirty="0"/>
              <a:t>не требуется </a:t>
            </a:r>
            <a:r>
              <a:rPr lang="ru-RU" i="1" dirty="0" smtClean="0"/>
              <a:t>точный  вычислительный результат</a:t>
            </a:r>
          </a:p>
          <a:p>
            <a:pPr marL="0" indent="0" algn="just">
              <a:buNone/>
            </a:pPr>
            <a:r>
              <a:rPr lang="ru-RU" i="1" dirty="0" smtClean="0"/>
              <a:t>Вязаный шарф</a:t>
            </a:r>
          </a:p>
          <a:p>
            <a:pPr marL="0" indent="0" algn="just">
              <a:buNone/>
            </a:pP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61153"/>
            <a:ext cx="6723747" cy="31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727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ОГЭ2-4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311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10. П (1 балл) 8 мин.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57160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71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10. П (1 балл) 8 мин.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5696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22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10. П (1 балл) 8 мин.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19167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4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11. Б (1 балл)5 мин.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Умения: Овладение  </a:t>
            </a:r>
            <a:r>
              <a:rPr lang="ru-RU" dirty="0" smtClean="0"/>
              <a:t>символьным  </a:t>
            </a:r>
            <a:r>
              <a:rPr lang="ru-RU" dirty="0"/>
              <a:t>языком </a:t>
            </a:r>
            <a:r>
              <a:rPr lang="ru-RU" dirty="0" smtClean="0"/>
              <a:t>алгебры </a:t>
            </a:r>
          </a:p>
          <a:p>
            <a:pPr marL="0" indent="0">
              <a:buNone/>
            </a:pPr>
            <a:r>
              <a:rPr lang="ru-RU" dirty="0"/>
              <a:t>Содержание: Выполнять  несложные </a:t>
            </a:r>
            <a:r>
              <a:rPr lang="ru-RU" dirty="0" smtClean="0"/>
              <a:t>преобразования  выражений</a:t>
            </a:r>
            <a:r>
              <a:rPr lang="ru-RU" dirty="0"/>
              <a:t>:  раскрывать </a:t>
            </a:r>
            <a:r>
              <a:rPr lang="ru-RU" dirty="0" smtClean="0"/>
              <a:t>скобки</a:t>
            </a:r>
            <a:r>
              <a:rPr lang="ru-RU" dirty="0"/>
              <a:t>,  приводить  </a:t>
            </a:r>
            <a:r>
              <a:rPr lang="ru-RU" dirty="0" smtClean="0"/>
              <a:t>подобные  </a:t>
            </a:r>
            <a:r>
              <a:rPr lang="ru-RU" dirty="0"/>
              <a:t>слагаемые,  </a:t>
            </a:r>
            <a:r>
              <a:rPr lang="ru-RU" dirty="0" smtClean="0"/>
              <a:t>использовать  </a:t>
            </a:r>
            <a:r>
              <a:rPr lang="ru-RU" dirty="0"/>
              <a:t>формулы </a:t>
            </a:r>
            <a:r>
              <a:rPr lang="ru-RU" dirty="0" smtClean="0"/>
              <a:t>сокращённого  умножения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84984"/>
            <a:ext cx="1809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219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74911"/>
            <a:ext cx="1962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285183"/>
            <a:ext cx="1847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594928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4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5504" cy="1450757"/>
          </a:xfrm>
        </p:spPr>
        <p:txBody>
          <a:bodyPr/>
          <a:lstStyle/>
          <a:p>
            <a:r>
              <a:rPr lang="ru-RU" b="1" dirty="0" smtClean="0"/>
              <a:t>Задание 12. Б (2 балла) 6 мин.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82871"/>
            <a:ext cx="7543801" cy="4023360"/>
          </a:xfrm>
        </p:spPr>
        <p:txBody>
          <a:bodyPr/>
          <a:lstStyle/>
          <a:p>
            <a:r>
              <a:rPr lang="ru-RU" dirty="0"/>
              <a:t>Умения:  Развитие  </a:t>
            </a:r>
            <a:r>
              <a:rPr lang="ru-RU" dirty="0" smtClean="0"/>
              <a:t>представлений  </a:t>
            </a:r>
            <a:r>
              <a:rPr lang="ru-RU" dirty="0"/>
              <a:t>о  числе </a:t>
            </a:r>
            <a:r>
              <a:rPr lang="ru-RU" dirty="0" smtClean="0"/>
              <a:t>и  </a:t>
            </a:r>
            <a:r>
              <a:rPr lang="ru-RU" dirty="0"/>
              <a:t>числовых  </a:t>
            </a:r>
            <a:r>
              <a:rPr lang="ru-RU" dirty="0" smtClean="0"/>
              <a:t>системах  </a:t>
            </a:r>
            <a:r>
              <a:rPr lang="ru-RU" dirty="0"/>
              <a:t>от  </a:t>
            </a:r>
            <a:r>
              <a:rPr lang="ru-RU" dirty="0" smtClean="0"/>
              <a:t>натуральных </a:t>
            </a:r>
            <a:r>
              <a:rPr lang="ru-RU" dirty="0"/>
              <a:t>до </a:t>
            </a:r>
            <a:r>
              <a:rPr lang="ru-RU" dirty="0" smtClean="0"/>
              <a:t>действительных </a:t>
            </a:r>
            <a:r>
              <a:rPr lang="ru-RU" dirty="0"/>
              <a:t>чисел </a:t>
            </a:r>
            <a:endParaRPr lang="ru-RU" dirty="0" smtClean="0"/>
          </a:p>
          <a:p>
            <a:r>
              <a:rPr lang="ru-RU" dirty="0"/>
              <a:t>Содержание: Сравнивать  </a:t>
            </a:r>
            <a:r>
              <a:rPr lang="ru-RU" dirty="0" smtClean="0"/>
              <a:t>рациональные </a:t>
            </a:r>
            <a:r>
              <a:rPr lang="ru-RU" dirty="0"/>
              <a:t>числа / знать </a:t>
            </a:r>
            <a:r>
              <a:rPr lang="ru-RU" dirty="0" smtClean="0"/>
              <a:t>геометрическую  интерпретацию  </a:t>
            </a:r>
            <a:r>
              <a:rPr lang="ru-RU" dirty="0"/>
              <a:t>целых, </a:t>
            </a:r>
            <a:r>
              <a:rPr lang="ru-RU" dirty="0" smtClean="0"/>
              <a:t>рациональных </a:t>
            </a:r>
            <a:r>
              <a:rPr lang="ru-RU" dirty="0"/>
              <a:t>чисел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94551"/>
            <a:ext cx="5657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594928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809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13. Б (1 балл) 2 мин.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Умения:  Овладение  </a:t>
            </a:r>
            <a:r>
              <a:rPr lang="ru-RU" dirty="0" smtClean="0"/>
              <a:t>геометрическим  языком</a:t>
            </a:r>
            <a:r>
              <a:rPr lang="ru-RU" dirty="0"/>
              <a:t>,  </a:t>
            </a:r>
            <a:r>
              <a:rPr lang="ru-RU" dirty="0" smtClean="0"/>
              <a:t>формирование  систематических  </a:t>
            </a:r>
            <a:r>
              <a:rPr lang="ru-RU" dirty="0"/>
              <a:t>знаний  о </a:t>
            </a:r>
            <a:r>
              <a:rPr lang="ru-RU" dirty="0" smtClean="0"/>
              <a:t>плоских </a:t>
            </a:r>
            <a:r>
              <a:rPr lang="ru-RU" dirty="0"/>
              <a:t>фигурах </a:t>
            </a:r>
            <a:r>
              <a:rPr lang="ru-RU" dirty="0" smtClean="0"/>
              <a:t>и их  </a:t>
            </a:r>
            <a:r>
              <a:rPr lang="ru-RU" dirty="0"/>
              <a:t>свойствах,  </a:t>
            </a:r>
            <a:r>
              <a:rPr lang="ru-RU" dirty="0" smtClean="0"/>
              <a:t>использование  геометрических  понятий </a:t>
            </a:r>
            <a:r>
              <a:rPr lang="ru-RU" dirty="0"/>
              <a:t>и теорем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Содержание: Оперировать  на  </a:t>
            </a:r>
            <a:r>
              <a:rPr lang="ru-RU" dirty="0" smtClean="0"/>
              <a:t>базовом </a:t>
            </a:r>
            <a:r>
              <a:rPr lang="ru-RU" dirty="0"/>
              <a:t>уровне понятиями </a:t>
            </a:r>
            <a:r>
              <a:rPr lang="ru-RU" dirty="0" smtClean="0"/>
              <a:t>геометрических </a:t>
            </a:r>
            <a:r>
              <a:rPr lang="ru-RU" dirty="0"/>
              <a:t>фигур; </a:t>
            </a:r>
            <a:r>
              <a:rPr lang="ru-RU" dirty="0" smtClean="0"/>
              <a:t>извлекать  информацию  </a:t>
            </a:r>
            <a:r>
              <a:rPr lang="ru-RU" dirty="0"/>
              <a:t>о  геометрических </a:t>
            </a:r>
            <a:r>
              <a:rPr lang="ru-RU" dirty="0" smtClean="0"/>
              <a:t>фигурах</a:t>
            </a:r>
            <a:r>
              <a:rPr lang="ru-RU" dirty="0"/>
              <a:t>,  </a:t>
            </a:r>
            <a:r>
              <a:rPr lang="ru-RU" dirty="0" smtClean="0"/>
              <a:t>представленную </a:t>
            </a:r>
            <a:r>
              <a:rPr lang="ru-RU" dirty="0"/>
              <a:t>на чертежах в </a:t>
            </a:r>
            <a:r>
              <a:rPr lang="ru-RU" dirty="0" smtClean="0"/>
              <a:t>явном  </a:t>
            </a:r>
            <a:r>
              <a:rPr lang="ru-RU" dirty="0"/>
              <a:t>виде;  применять </a:t>
            </a:r>
            <a:r>
              <a:rPr lang="ru-RU" dirty="0" smtClean="0"/>
              <a:t>для  </a:t>
            </a:r>
            <a:r>
              <a:rPr lang="ru-RU" dirty="0"/>
              <a:t>решения  задач </a:t>
            </a:r>
            <a:r>
              <a:rPr lang="ru-RU" dirty="0" smtClean="0"/>
              <a:t>геометрические </a:t>
            </a:r>
            <a:r>
              <a:rPr lang="ru-RU" dirty="0"/>
              <a:t>факты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86766"/>
            <a:ext cx="57245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7049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50844"/>
            <a:ext cx="16383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79444"/>
            <a:ext cx="14954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77104"/>
            <a:ext cx="1571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1358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392" y="487710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919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13. Б (1 балл) 2 мин.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5495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667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2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5504" cy="1450757"/>
          </a:xfrm>
        </p:spPr>
        <p:txBody>
          <a:bodyPr/>
          <a:lstStyle/>
          <a:p>
            <a:r>
              <a:rPr lang="ru-RU" b="1" dirty="0" smtClean="0"/>
              <a:t>Задание 14. П (2 балла) 7 мин.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Умения</a:t>
            </a:r>
            <a:r>
              <a:rPr lang="ru-RU" dirty="0"/>
              <a:t>: Овладение  геометрическим  языком,  формирование  систематических  знаний  о плоских фигурах и их  свойствах,  использование  геометрических  понятий и теорем </a:t>
            </a:r>
          </a:p>
          <a:p>
            <a:pPr marL="0" indent="0">
              <a:buNone/>
            </a:pPr>
            <a:r>
              <a:rPr lang="ru-RU" dirty="0"/>
              <a:t>Содержание: Оперировать  на  </a:t>
            </a:r>
            <a:r>
              <a:rPr lang="ru-RU" dirty="0" smtClean="0"/>
              <a:t>базовом </a:t>
            </a:r>
            <a:r>
              <a:rPr lang="ru-RU" dirty="0"/>
              <a:t>уровне понятиями </a:t>
            </a:r>
            <a:r>
              <a:rPr lang="ru-RU" dirty="0" smtClean="0"/>
              <a:t>геометрических </a:t>
            </a:r>
            <a:r>
              <a:rPr lang="ru-RU" dirty="0"/>
              <a:t>фигур; </a:t>
            </a:r>
            <a:r>
              <a:rPr lang="ru-RU" dirty="0" smtClean="0"/>
              <a:t>извлекать  информацию  </a:t>
            </a:r>
            <a:r>
              <a:rPr lang="ru-RU" dirty="0"/>
              <a:t>о  геометрических </a:t>
            </a:r>
            <a:r>
              <a:rPr lang="ru-RU" dirty="0" smtClean="0"/>
              <a:t>фигурах</a:t>
            </a:r>
            <a:r>
              <a:rPr lang="ru-RU" dirty="0"/>
              <a:t>,  </a:t>
            </a:r>
            <a:r>
              <a:rPr lang="ru-RU" dirty="0" smtClean="0"/>
              <a:t>представленную </a:t>
            </a:r>
            <a:r>
              <a:rPr lang="ru-RU" dirty="0"/>
              <a:t>на чертежах в </a:t>
            </a:r>
            <a:r>
              <a:rPr lang="ru-RU" dirty="0" smtClean="0"/>
              <a:t>явном  </a:t>
            </a:r>
            <a:r>
              <a:rPr lang="ru-RU" dirty="0"/>
              <a:t>виде / </a:t>
            </a:r>
            <a:r>
              <a:rPr lang="ru-RU" i="1" dirty="0"/>
              <a:t>применять </a:t>
            </a:r>
            <a:r>
              <a:rPr lang="ru-RU" i="1" dirty="0" smtClean="0"/>
              <a:t>геометрические  факты </a:t>
            </a:r>
            <a:r>
              <a:rPr lang="ru-RU" i="1" dirty="0"/>
              <a:t>для решения задач, </a:t>
            </a:r>
            <a:r>
              <a:rPr lang="ru-RU" i="1" dirty="0" smtClean="0"/>
              <a:t>в </a:t>
            </a:r>
            <a:r>
              <a:rPr lang="ru-RU" i="1" dirty="0"/>
              <a:t>том числе </a:t>
            </a:r>
            <a:r>
              <a:rPr lang="ru-RU" i="1" dirty="0" smtClean="0"/>
              <a:t>предполагающих  </a:t>
            </a:r>
            <a:r>
              <a:rPr lang="ru-RU" i="1" dirty="0"/>
              <a:t>несколько  </a:t>
            </a:r>
            <a:r>
              <a:rPr lang="ru-RU" i="1" dirty="0" smtClean="0"/>
              <a:t>шагов решения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5705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2" y="5085184"/>
            <a:ext cx="73761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7451581" cy="7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44408" y="508518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89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09480" cy="1450757"/>
          </a:xfrm>
        </p:spPr>
        <p:txBody>
          <a:bodyPr/>
          <a:lstStyle/>
          <a:p>
            <a:r>
              <a:rPr lang="ru-RU" b="1" dirty="0"/>
              <a:t>Задание 14. П (2 балла) 7 мин.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96300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190777" cy="71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00256"/>
            <a:ext cx="7560840" cy="60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9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5504" cy="1450757"/>
          </a:xfrm>
        </p:spPr>
        <p:txBody>
          <a:bodyPr/>
          <a:lstStyle/>
          <a:p>
            <a:r>
              <a:rPr lang="ru-RU" b="1" dirty="0" smtClean="0"/>
              <a:t>Задание 15. П (1 балл) 12 мин.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Умения: Развитие  умения </a:t>
            </a:r>
            <a:r>
              <a:rPr lang="ru-RU" dirty="0" smtClean="0"/>
              <a:t>использовать функционально графические представления  </a:t>
            </a:r>
            <a:r>
              <a:rPr lang="ru-RU" dirty="0"/>
              <a:t>для </a:t>
            </a:r>
            <a:r>
              <a:rPr lang="ru-RU" dirty="0" smtClean="0"/>
              <a:t>описания  реальных зависимостей</a:t>
            </a:r>
          </a:p>
          <a:p>
            <a:pPr marL="0" indent="0">
              <a:buNone/>
            </a:pPr>
            <a:r>
              <a:rPr lang="ru-RU" dirty="0"/>
              <a:t>Содержание: Представлять данные в </a:t>
            </a:r>
            <a:r>
              <a:rPr lang="ru-RU" dirty="0" smtClean="0"/>
              <a:t>виде  </a:t>
            </a:r>
            <a:r>
              <a:rPr lang="ru-RU" dirty="0"/>
              <a:t>таблиц,  </a:t>
            </a:r>
            <a:r>
              <a:rPr lang="ru-RU" dirty="0" smtClean="0"/>
              <a:t>диаграмм</a:t>
            </a:r>
            <a:r>
              <a:rPr lang="ru-RU" dirty="0"/>
              <a:t>,  графиков / </a:t>
            </a:r>
            <a:r>
              <a:rPr lang="ru-RU" i="1" dirty="0" smtClean="0"/>
              <a:t>иллюстрировать  </a:t>
            </a:r>
            <a:r>
              <a:rPr lang="ru-RU" i="1" dirty="0"/>
              <a:t>с  </a:t>
            </a:r>
            <a:r>
              <a:rPr lang="ru-RU" i="1" dirty="0" smtClean="0"/>
              <a:t>помощью </a:t>
            </a:r>
            <a:r>
              <a:rPr lang="ru-RU" i="1" dirty="0"/>
              <a:t>графика </a:t>
            </a:r>
            <a:r>
              <a:rPr lang="ru-RU" i="1" dirty="0" smtClean="0"/>
              <a:t>реальную  зависимость  </a:t>
            </a:r>
            <a:r>
              <a:rPr lang="ru-RU" i="1" dirty="0"/>
              <a:t>или </a:t>
            </a:r>
            <a:r>
              <a:rPr lang="ru-RU" i="1" dirty="0" smtClean="0"/>
              <a:t>процесс  </a:t>
            </a:r>
            <a:r>
              <a:rPr lang="ru-RU" i="1" dirty="0"/>
              <a:t>по  их  </a:t>
            </a:r>
            <a:r>
              <a:rPr lang="ru-RU" i="1" dirty="0" smtClean="0"/>
              <a:t>характеристикам  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25822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6604"/>
            <a:ext cx="2304256" cy="6382756"/>
          </a:xfrm>
        </p:spPr>
        <p:txBody>
          <a:bodyPr/>
          <a:lstStyle/>
          <a:p>
            <a:r>
              <a:rPr lang="ru-RU" b="1" dirty="0" smtClean="0"/>
              <a:t>Задание 15. П (1 балл) 12 мин.</a:t>
            </a:r>
            <a:endParaRPr lang="ru-RU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5976664" cy="57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466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2380888" cy="6094724"/>
          </a:xfrm>
        </p:spPr>
        <p:txBody>
          <a:bodyPr/>
          <a:lstStyle/>
          <a:p>
            <a:r>
              <a:rPr lang="ru-RU" b="1" dirty="0"/>
              <a:t>Задание 15. П (1 балл) 12 мин.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5663388" cy="586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2380888" cy="6094724"/>
          </a:xfrm>
        </p:spPr>
        <p:txBody>
          <a:bodyPr/>
          <a:lstStyle/>
          <a:p>
            <a:r>
              <a:rPr lang="ru-RU" b="1" dirty="0"/>
              <a:t>Задание 15. П (1 балл) 12 мин.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5688632" cy="65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07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2380888" cy="6094724"/>
          </a:xfrm>
        </p:spPr>
        <p:txBody>
          <a:bodyPr/>
          <a:lstStyle/>
          <a:p>
            <a:r>
              <a:rPr lang="ru-RU" b="1" dirty="0"/>
              <a:t>Задание 15. П (1 балл) 12 мин.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24" y="260648"/>
            <a:ext cx="613435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75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/>
          <a:lstStyle/>
          <a:p>
            <a:r>
              <a:rPr lang="ru-RU" b="1" dirty="0" smtClean="0"/>
              <a:t>Задание 16. П (2 балла) 8 мин.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789" y="1844824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Умения:  Развитие  умений </a:t>
            </a:r>
            <a:r>
              <a:rPr lang="ru-RU" dirty="0" smtClean="0"/>
              <a:t>применять  изученные  </a:t>
            </a:r>
            <a:r>
              <a:rPr lang="ru-RU" dirty="0"/>
              <a:t>понятия, </a:t>
            </a:r>
            <a:r>
              <a:rPr lang="ru-RU" dirty="0" smtClean="0"/>
              <a:t>результаты</a:t>
            </a:r>
            <a:r>
              <a:rPr lang="ru-RU" dirty="0"/>
              <a:t>,  </a:t>
            </a:r>
            <a:r>
              <a:rPr lang="ru-RU" dirty="0" smtClean="0"/>
              <a:t>методы  </a:t>
            </a:r>
            <a:r>
              <a:rPr lang="ru-RU" dirty="0"/>
              <a:t>для  решения </a:t>
            </a:r>
            <a:r>
              <a:rPr lang="ru-RU" dirty="0" smtClean="0"/>
              <a:t>задач  практического </a:t>
            </a:r>
            <a:r>
              <a:rPr lang="ru-RU" dirty="0"/>
              <a:t>характера </a:t>
            </a:r>
          </a:p>
          <a:p>
            <a:pPr marL="0" indent="0">
              <a:buNone/>
            </a:pPr>
            <a:r>
              <a:rPr lang="ru-RU" dirty="0"/>
              <a:t>Содержание: Решать  задачи  разных </a:t>
            </a:r>
            <a:r>
              <a:rPr lang="ru-RU" dirty="0" smtClean="0"/>
              <a:t>типов </a:t>
            </a:r>
            <a:r>
              <a:rPr lang="ru-RU" dirty="0"/>
              <a:t>(на  работу,  </a:t>
            </a:r>
            <a:r>
              <a:rPr lang="ru-RU" dirty="0" smtClean="0"/>
              <a:t>покупки</a:t>
            </a:r>
            <a:r>
              <a:rPr lang="ru-RU" dirty="0"/>
              <a:t>,  движение) / </a:t>
            </a:r>
            <a:r>
              <a:rPr lang="ru-RU" dirty="0" smtClean="0"/>
              <a:t>решать  </a:t>
            </a:r>
            <a:r>
              <a:rPr lang="ru-RU" dirty="0"/>
              <a:t>простые  и </a:t>
            </a:r>
            <a:r>
              <a:rPr lang="ru-RU" dirty="0" smtClean="0"/>
              <a:t>сложные  </a:t>
            </a:r>
            <a:r>
              <a:rPr lang="ru-RU" dirty="0"/>
              <a:t>задачи  </a:t>
            </a:r>
            <a:r>
              <a:rPr lang="ru-RU" dirty="0" smtClean="0"/>
              <a:t>разных  </a:t>
            </a:r>
            <a:r>
              <a:rPr lang="ru-RU" dirty="0"/>
              <a:t>типов,  выбирать </a:t>
            </a:r>
            <a:r>
              <a:rPr lang="ru-RU" dirty="0" smtClean="0"/>
              <a:t>соответствующие уравнения  </a:t>
            </a:r>
            <a:r>
              <a:rPr lang="ru-RU" dirty="0"/>
              <a:t>или  </a:t>
            </a:r>
            <a:r>
              <a:rPr lang="ru-RU" dirty="0" smtClean="0"/>
              <a:t>системы  </a:t>
            </a:r>
            <a:r>
              <a:rPr lang="ru-RU" dirty="0"/>
              <a:t>уравнений  для  </a:t>
            </a:r>
            <a:r>
              <a:rPr lang="ru-RU" dirty="0" smtClean="0"/>
              <a:t>составления  математической  </a:t>
            </a:r>
            <a:r>
              <a:rPr lang="ru-RU" dirty="0"/>
              <a:t>модели  </a:t>
            </a:r>
            <a:r>
              <a:rPr lang="ru-RU" dirty="0" smtClean="0"/>
              <a:t>заданной </a:t>
            </a:r>
            <a:r>
              <a:rPr lang="ru-RU" dirty="0"/>
              <a:t>реальной ситуации </a:t>
            </a:r>
            <a:r>
              <a:rPr lang="ru-RU" dirty="0" smtClean="0"/>
              <a:t>или </a:t>
            </a:r>
            <a:r>
              <a:rPr lang="ru-RU" dirty="0"/>
              <a:t>прикладной задачи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71181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779762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7435" y="615601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331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53496" cy="1450757"/>
          </a:xfrm>
        </p:spPr>
        <p:txBody>
          <a:bodyPr/>
          <a:lstStyle/>
          <a:p>
            <a:r>
              <a:rPr lang="ru-RU" b="1" dirty="0"/>
              <a:t>Задание 16. П (2 балла) 8 мин.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98847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920880" cy="13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76765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940152" y="3717031"/>
            <a:ext cx="864096" cy="3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305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53496" cy="1450757"/>
          </a:xfrm>
        </p:spPr>
        <p:txBody>
          <a:bodyPr/>
          <a:lstStyle/>
          <a:p>
            <a:r>
              <a:rPr lang="ru-RU" b="1" dirty="0"/>
              <a:t>Задание 16. П (2 балла) 8 мин.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6423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45024"/>
            <a:ext cx="777007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96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Соотношение с программой. Алгебра (4 задачи – 8, 9, 11, 16)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502828"/>
          </a:xfrm>
        </p:spPr>
        <p:txBody>
          <a:bodyPr>
            <a:normAutofit/>
          </a:bodyPr>
          <a:lstStyle/>
          <a:p>
            <a:r>
              <a:rPr lang="ru-RU" dirty="0" smtClean="0"/>
              <a:t>Мордкович (2001)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276872"/>
            <a:ext cx="3703320" cy="27363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Алгебра</a:t>
            </a:r>
            <a:r>
              <a:rPr lang="ru-RU" dirty="0"/>
              <a:t>. Введение</a:t>
            </a:r>
          </a:p>
          <a:p>
            <a:r>
              <a:rPr lang="ru-RU" dirty="0"/>
              <a:t>Степень с натуральным показателем</a:t>
            </a:r>
          </a:p>
          <a:p>
            <a:r>
              <a:rPr lang="ru-RU" dirty="0"/>
              <a:t>Одночлены</a:t>
            </a:r>
          </a:p>
          <a:p>
            <a:r>
              <a:rPr lang="ru-RU" dirty="0"/>
              <a:t>Многочлены</a:t>
            </a:r>
          </a:p>
          <a:p>
            <a:r>
              <a:rPr lang="ru-RU" dirty="0"/>
              <a:t>Разложение на множители</a:t>
            </a:r>
          </a:p>
          <a:p>
            <a:r>
              <a:rPr lang="ru-RU" dirty="0"/>
              <a:t>Линейная функция</a:t>
            </a:r>
          </a:p>
          <a:p>
            <a:r>
              <a:rPr lang="ru-RU" dirty="0"/>
              <a:t>Квадратичная функция </a:t>
            </a:r>
          </a:p>
          <a:p>
            <a:r>
              <a:rPr lang="ru-RU" dirty="0"/>
              <a:t>Системы линейных уравнений и методы их решения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502828"/>
          </a:xfrm>
        </p:spPr>
        <p:txBody>
          <a:bodyPr/>
          <a:lstStyle/>
          <a:p>
            <a:r>
              <a:rPr lang="ru-RU" dirty="0" smtClean="0"/>
              <a:t>Мерзляк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3703320" cy="2592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Алгебра. Введение </a:t>
            </a:r>
          </a:p>
          <a:p>
            <a:r>
              <a:rPr lang="ru-RU" dirty="0" smtClean="0"/>
              <a:t>Линейное уравнение</a:t>
            </a:r>
          </a:p>
          <a:p>
            <a:r>
              <a:rPr lang="ru-RU" dirty="0" smtClean="0"/>
              <a:t>Степень с натуральным показателем</a:t>
            </a:r>
          </a:p>
          <a:p>
            <a:r>
              <a:rPr lang="ru-RU" dirty="0" smtClean="0"/>
              <a:t>Одночлены</a:t>
            </a:r>
          </a:p>
          <a:p>
            <a:r>
              <a:rPr lang="ru-RU" dirty="0" smtClean="0"/>
              <a:t>Многочлены</a:t>
            </a:r>
          </a:p>
          <a:p>
            <a:r>
              <a:rPr lang="ru-RU" dirty="0" smtClean="0"/>
              <a:t>Разложение на множители, группировка</a:t>
            </a:r>
          </a:p>
          <a:p>
            <a:r>
              <a:rPr lang="ru-RU" dirty="0" smtClean="0"/>
              <a:t>Функции. Линейная функция</a:t>
            </a:r>
          </a:p>
          <a:p>
            <a:r>
              <a:rPr lang="ru-RU" dirty="0" smtClean="0"/>
              <a:t>Системы линейных уравнений и методы их решения. Текстовые задачи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6916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8 – определение параметров линейной функции </a:t>
            </a:r>
          </a:p>
          <a:p>
            <a:r>
              <a:rPr lang="ru-RU" dirty="0" smtClean="0"/>
              <a:t>Задача 9 – решение линейного уравнения</a:t>
            </a:r>
          </a:p>
          <a:p>
            <a:r>
              <a:rPr lang="ru-RU" dirty="0" smtClean="0"/>
              <a:t>Задача 11 – нахождение значения алгебраического выражения (формулы сокращенного умножения)</a:t>
            </a:r>
          </a:p>
          <a:p>
            <a:r>
              <a:rPr lang="ru-RU" dirty="0" smtClean="0"/>
              <a:t>Задача 16 – классическая задача на движение (конец апреля – май)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3815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Соотношение с программой. Геометрия (2 задачи – 13, 14)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Простейшие геометрические фигуры</a:t>
            </a:r>
          </a:p>
          <a:p>
            <a:r>
              <a:rPr lang="ru-RU" dirty="0" smtClean="0"/>
              <a:t>Аксиомы геометрии</a:t>
            </a:r>
          </a:p>
          <a:p>
            <a:r>
              <a:rPr lang="ru-RU" dirty="0" smtClean="0"/>
              <a:t>Треугольники, равенство, виды, признаки равенства</a:t>
            </a:r>
          </a:p>
          <a:p>
            <a:r>
              <a:rPr lang="ru-RU" dirty="0" smtClean="0"/>
              <a:t>Параллельные прямые, сумма углов треугольника, прямоугольный треугольник</a:t>
            </a:r>
          </a:p>
          <a:p>
            <a:r>
              <a:rPr lang="ru-RU" dirty="0" smtClean="0"/>
              <a:t>Окружность и круг, описанная и вписанная окружности</a:t>
            </a:r>
          </a:p>
          <a:p>
            <a:r>
              <a:rPr lang="ru-RU" dirty="0" smtClean="0"/>
              <a:t>Задачи на </a:t>
            </a:r>
            <a:r>
              <a:rPr lang="ru-RU" dirty="0" smtClean="0"/>
              <a:t>построение</a:t>
            </a:r>
            <a:endParaRPr lang="en-US" dirty="0" smtClean="0"/>
          </a:p>
          <a:p>
            <a:r>
              <a:rPr lang="ru-RU" dirty="0" smtClean="0"/>
              <a:t>Задача 13 – геометрия на клеточках</a:t>
            </a:r>
          </a:p>
          <a:p>
            <a:r>
              <a:rPr lang="ru-RU" dirty="0" smtClean="0"/>
              <a:t>Задача 14 – свойства треугольников (равнобедренные, прямоугольные, характерные линии…)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145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https://fioco.ru/ru/osoko/vpr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fioco.ru/obraztsi_i_opisaniya_proverochnyh_rabot_2019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https://4vpr.ru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4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Назначение ВПР по математике – оценить уровень общеобразовательной </a:t>
            </a:r>
            <a:r>
              <a:rPr lang="ru-RU" dirty="0" smtClean="0"/>
              <a:t>подготовки </a:t>
            </a:r>
            <a:r>
              <a:rPr lang="ru-RU" dirty="0"/>
              <a:t>обучающихся </a:t>
            </a:r>
            <a:r>
              <a:rPr lang="en-US" dirty="0" smtClean="0"/>
              <a:t>7</a:t>
            </a:r>
            <a:r>
              <a:rPr lang="ru-RU" dirty="0" smtClean="0"/>
              <a:t> класса</a:t>
            </a:r>
            <a:r>
              <a:rPr lang="en-US" dirty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ВПР </a:t>
            </a:r>
            <a:r>
              <a:rPr lang="ru-RU" dirty="0"/>
              <a:t>позволяют осуществить диагностику достижения </a:t>
            </a:r>
            <a:r>
              <a:rPr lang="ru-RU" b="1" dirty="0"/>
              <a:t>предметных и </a:t>
            </a:r>
            <a:r>
              <a:rPr lang="ru-RU" b="1" dirty="0" err="1"/>
              <a:t>метапредметных</a:t>
            </a:r>
            <a:r>
              <a:rPr lang="ru-RU" b="1" dirty="0"/>
              <a:t> результатов</a:t>
            </a:r>
            <a:r>
              <a:rPr lang="ru-RU" dirty="0"/>
              <a:t>, в том числе овладения </a:t>
            </a:r>
            <a:r>
              <a:rPr lang="ru-RU" dirty="0" err="1"/>
              <a:t>межпредметными</a:t>
            </a:r>
            <a:r>
              <a:rPr lang="ru-RU" dirty="0"/>
              <a:t> </a:t>
            </a:r>
            <a:r>
              <a:rPr lang="ru-RU" dirty="0" smtClean="0"/>
              <a:t>понятиями</a:t>
            </a:r>
            <a:r>
              <a:rPr lang="en-US" dirty="0" smtClean="0"/>
              <a:t> </a:t>
            </a:r>
            <a:r>
              <a:rPr lang="ru-RU" dirty="0" smtClean="0"/>
              <a:t>и способности использования универсальных </a:t>
            </a:r>
            <a:r>
              <a:rPr lang="ru-RU" dirty="0"/>
              <a:t>учебных действий (УУД) </a:t>
            </a:r>
            <a:r>
              <a:rPr lang="ru-RU" dirty="0" smtClean="0"/>
              <a:t>в учебной, познавательной и социальной практике. </a:t>
            </a:r>
          </a:p>
          <a:p>
            <a:r>
              <a:rPr lang="ru-RU" dirty="0" smtClean="0"/>
              <a:t>Результаты </a:t>
            </a:r>
            <a:r>
              <a:rPr lang="ru-RU" dirty="0"/>
              <a:t>ВПР в совокупности с имеющейся в образовательной организации информацией, отражающей индивидуальные образовательные траектории обучающихся, могут быть использованы для оценки </a:t>
            </a:r>
            <a:r>
              <a:rPr lang="ru-RU" b="1" dirty="0"/>
              <a:t>личностных</a:t>
            </a:r>
            <a:r>
              <a:rPr lang="ru-RU" dirty="0"/>
              <a:t> результатов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45646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Результаты ВПР могут быть использованы образовательными организациями для </a:t>
            </a:r>
            <a:r>
              <a:rPr lang="ru-RU" b="1" dirty="0"/>
              <a:t>совершенствования методики преподавания </a:t>
            </a:r>
            <a:r>
              <a:rPr lang="ru-RU" dirty="0"/>
              <a:t>математики в начальной школе, муниципальными и региональными органами исполнительной власти, осуществляющими государственное управление в сфере образования, </a:t>
            </a:r>
            <a:r>
              <a:rPr lang="ru-RU" b="1" dirty="0"/>
              <a:t>для анализа текущего состояния муниципальных и региональных систем образования и формирования программ их развития</a:t>
            </a:r>
            <a:r>
              <a:rPr lang="ru-RU" dirty="0"/>
              <a:t>. </a:t>
            </a:r>
          </a:p>
          <a:p>
            <a:r>
              <a:rPr lang="ru-RU" b="1" dirty="0"/>
              <a:t>Не предусмотрено </a:t>
            </a:r>
            <a:r>
              <a:rPr lang="ru-RU" dirty="0"/>
              <a:t>использование результатов ВПР </a:t>
            </a:r>
            <a:r>
              <a:rPr lang="ru-RU" b="1" dirty="0"/>
              <a:t>для оценки деятельности образовательных организаций, учителей</a:t>
            </a:r>
            <a:r>
              <a:rPr lang="ru-RU" dirty="0"/>
              <a:t>, муниципальных и региональных органов исполнительной власти, осуществляющих государственное управление в сфере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71226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69520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Документы, определяющие содержание проверочной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и структура проверочной работы определяются на </a:t>
            </a:r>
            <a:r>
              <a:rPr lang="ru-RU" dirty="0" smtClean="0"/>
              <a:t>основе Федерального  </a:t>
            </a:r>
            <a:r>
              <a:rPr lang="ru-RU" dirty="0"/>
              <a:t>государственного  образовательного  стандарта  основного </a:t>
            </a:r>
            <a:r>
              <a:rPr lang="ru-RU" dirty="0" smtClean="0"/>
              <a:t>общего  </a:t>
            </a:r>
            <a:r>
              <a:rPr lang="ru-RU" dirty="0"/>
              <a:t>образования (приказ  </a:t>
            </a:r>
            <a:r>
              <a:rPr lang="ru-RU" dirty="0" err="1"/>
              <a:t>Минобрнауки</a:t>
            </a:r>
            <a:r>
              <a:rPr lang="ru-RU" dirty="0"/>
              <a:t>  России  от 17.12.2010 № 1897) с </a:t>
            </a:r>
            <a:r>
              <a:rPr lang="ru-RU" dirty="0" smtClean="0"/>
              <a:t>учётом </a:t>
            </a:r>
            <a:r>
              <a:rPr lang="ru-RU" dirty="0"/>
              <a:t>Примерной основной образовательной программы основного общего </a:t>
            </a:r>
            <a:r>
              <a:rPr lang="ru-RU" dirty="0" smtClean="0"/>
              <a:t>образования  (одобрена  </a:t>
            </a:r>
            <a:r>
              <a:rPr lang="ru-RU" dirty="0"/>
              <a:t>решением  федерального  учебно-методического </a:t>
            </a:r>
            <a:r>
              <a:rPr lang="ru-RU" dirty="0" smtClean="0"/>
              <a:t>объединения  </a:t>
            </a:r>
            <a:r>
              <a:rPr lang="ru-RU" dirty="0"/>
              <a:t>по  общему  образованию (протокол  от 08.04.2015 № 1/15)) </a:t>
            </a:r>
            <a:r>
              <a:rPr lang="ru-RU" dirty="0" smtClean="0"/>
              <a:t>и  </a:t>
            </a:r>
            <a:r>
              <a:rPr lang="ru-RU" dirty="0"/>
              <a:t>содержания  учебников,  включённых  в  Федеральный  перечень </a:t>
            </a:r>
            <a:r>
              <a:rPr lang="ru-RU" dirty="0" smtClean="0"/>
              <a:t>на </a:t>
            </a:r>
            <a:r>
              <a:rPr lang="ru-RU" dirty="0"/>
              <a:t>2018/19 учебный год.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9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Подходы  к  отбору  содержания,  разработке  структуры  варианта </a:t>
            </a:r>
            <a:br>
              <a:rPr lang="ru-RU" sz="3600" dirty="0"/>
            </a:br>
            <a:r>
              <a:rPr lang="ru-RU" sz="3600" dirty="0"/>
              <a:t>проверочной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845734"/>
            <a:ext cx="8712968" cy="43915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Всероссийские  проверочные  работы  основаны  на  </a:t>
            </a:r>
            <a:r>
              <a:rPr lang="ru-RU" dirty="0" smtClean="0"/>
              <a:t>системно-</a:t>
            </a:r>
            <a:r>
              <a:rPr lang="ru-RU" dirty="0" err="1" smtClean="0"/>
              <a:t>деятельностном</a:t>
            </a:r>
            <a:r>
              <a:rPr lang="ru-RU" dirty="0"/>
              <a:t>, </a:t>
            </a:r>
            <a:r>
              <a:rPr lang="ru-RU" dirty="0" err="1"/>
              <a:t>компетентностном</a:t>
            </a:r>
            <a:r>
              <a:rPr lang="ru-RU" dirty="0"/>
              <a:t> и уровневом подходах. </a:t>
            </a:r>
          </a:p>
          <a:p>
            <a:pPr marL="0" indent="0">
              <a:buNone/>
            </a:pPr>
            <a:r>
              <a:rPr lang="ru-RU" dirty="0"/>
              <a:t>В  рамках  ВПР  наряду  с  предметными  результатами  обучения </a:t>
            </a:r>
            <a:r>
              <a:rPr lang="ru-RU" dirty="0" smtClean="0"/>
              <a:t>оцениваются  </a:t>
            </a:r>
            <a:r>
              <a:rPr lang="ru-RU" dirty="0"/>
              <a:t>также  </a:t>
            </a:r>
            <a:r>
              <a:rPr lang="ru-RU" dirty="0" err="1"/>
              <a:t>метапредметные</a:t>
            </a:r>
            <a:r>
              <a:rPr lang="ru-RU" dirty="0"/>
              <a:t>  результаты,  в  том  числе 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 </a:t>
            </a:r>
            <a:r>
              <a:rPr lang="ru-RU" dirty="0"/>
              <a:t>универсальных  учебных  действий (УУД)  и  овладения </a:t>
            </a:r>
            <a:r>
              <a:rPr lang="ru-RU" dirty="0" err="1" smtClean="0"/>
              <a:t>межпредметными</a:t>
            </a:r>
            <a:r>
              <a:rPr lang="ru-RU" dirty="0" smtClean="0"/>
              <a:t> </a:t>
            </a:r>
            <a:r>
              <a:rPr lang="ru-RU" dirty="0"/>
              <a:t>понятиями.  </a:t>
            </a:r>
          </a:p>
          <a:p>
            <a:pPr marL="0" indent="0">
              <a:buNone/>
            </a:pPr>
            <a:r>
              <a:rPr lang="ru-RU" dirty="0"/>
              <a:t>Предусмотрена оценка </a:t>
            </a:r>
            <a:r>
              <a:rPr lang="ru-RU" dirty="0" err="1"/>
              <a:t>сформированности</a:t>
            </a:r>
            <a:r>
              <a:rPr lang="ru-RU" dirty="0"/>
              <a:t> следующих УУД. </a:t>
            </a:r>
          </a:p>
          <a:p>
            <a:r>
              <a:rPr lang="ru-RU" i="1" dirty="0"/>
              <a:t>Личностные  действия</a:t>
            </a:r>
            <a:r>
              <a:rPr lang="ru-RU" dirty="0"/>
              <a:t>:  личностное,  профессиональное,  жизненное </a:t>
            </a:r>
            <a:r>
              <a:rPr lang="ru-RU" dirty="0" smtClean="0"/>
              <a:t>самоопределение</a:t>
            </a:r>
            <a:r>
              <a:rPr lang="ru-RU" dirty="0"/>
              <a:t>. </a:t>
            </a:r>
          </a:p>
          <a:p>
            <a:r>
              <a:rPr lang="ru-RU" i="1" dirty="0"/>
              <a:t>Регулятивные  действия</a:t>
            </a:r>
            <a:r>
              <a:rPr lang="ru-RU" dirty="0"/>
              <a:t>:  планирование,  контроль  и  коррекция, </a:t>
            </a:r>
            <a:r>
              <a:rPr lang="ru-RU" dirty="0" err="1" smtClean="0"/>
              <a:t>саморегуляция</a:t>
            </a:r>
            <a:r>
              <a:rPr lang="ru-RU" dirty="0"/>
              <a:t>. </a:t>
            </a:r>
          </a:p>
          <a:p>
            <a:r>
              <a:rPr lang="ru-RU" i="1" dirty="0" err="1"/>
              <a:t>Общеучебные</a:t>
            </a:r>
            <a:r>
              <a:rPr lang="ru-RU" i="1" dirty="0"/>
              <a:t>  универсальные  учебные  действия</a:t>
            </a:r>
            <a:r>
              <a:rPr lang="ru-RU" dirty="0"/>
              <a:t>:  поиск  и  выделение </a:t>
            </a:r>
            <a:r>
              <a:rPr lang="ru-RU" dirty="0" smtClean="0"/>
              <a:t>необходимой  </a:t>
            </a:r>
            <a:r>
              <a:rPr lang="ru-RU" dirty="0"/>
              <a:t>информации,  структурирование  знаний,  осознанное  </a:t>
            </a:r>
            <a:r>
              <a:rPr lang="ru-RU" dirty="0" smtClean="0"/>
              <a:t>и  </a:t>
            </a:r>
            <a:r>
              <a:rPr lang="ru-RU" dirty="0"/>
              <a:t>произвольное  построение  речевого  высказывания  в  письменной  форме, </a:t>
            </a:r>
            <a:r>
              <a:rPr lang="ru-RU" dirty="0" smtClean="0"/>
              <a:t>выбор  </a:t>
            </a:r>
            <a:r>
              <a:rPr lang="ru-RU" dirty="0"/>
              <a:t>наиболее  эффективных  способов  решения  задач  в  зависимости  от </a:t>
            </a:r>
            <a:r>
              <a:rPr lang="ru-RU" dirty="0" smtClean="0"/>
              <a:t>конкретных  </a:t>
            </a:r>
            <a:r>
              <a:rPr lang="ru-RU" dirty="0"/>
              <a:t>условий,  рефлексия  способов  и  условий  действия,  контроль  и </a:t>
            </a:r>
            <a:r>
              <a:rPr lang="ru-RU" dirty="0" smtClean="0"/>
              <a:t>оценка  </a:t>
            </a:r>
            <a:r>
              <a:rPr lang="ru-RU" dirty="0"/>
              <a:t>процесса  и  результатов  деятельности,  моделирование, </a:t>
            </a:r>
            <a:r>
              <a:rPr lang="ru-RU" dirty="0" smtClean="0"/>
              <a:t>преобразование </a:t>
            </a:r>
            <a:r>
              <a:rPr lang="ru-RU" dirty="0"/>
              <a:t>модели. </a:t>
            </a:r>
          </a:p>
          <a:p>
            <a:r>
              <a:rPr lang="ru-RU" i="1" dirty="0"/>
              <a:t>Логические  универсальные  действия</a:t>
            </a:r>
            <a:r>
              <a:rPr lang="ru-RU" dirty="0"/>
              <a:t>:  анализ  объектов  в  целях </a:t>
            </a:r>
            <a:r>
              <a:rPr lang="ru-RU" dirty="0" smtClean="0"/>
              <a:t>выделения  </a:t>
            </a:r>
            <a:r>
              <a:rPr lang="ru-RU" dirty="0"/>
              <a:t>признаков;  синтез,  в  том  числе  выведение  следствий; </a:t>
            </a:r>
            <a:r>
              <a:rPr lang="ru-RU" dirty="0" smtClean="0"/>
              <a:t>установление  </a:t>
            </a:r>
            <a:r>
              <a:rPr lang="ru-RU" dirty="0"/>
              <a:t>причинно-следственных  связей;  построение  логической  цепи </a:t>
            </a:r>
            <a:r>
              <a:rPr lang="ru-RU" dirty="0" smtClean="0"/>
              <a:t>рассуждений</a:t>
            </a:r>
            <a:r>
              <a:rPr lang="ru-RU" dirty="0"/>
              <a:t>; доказательство. </a:t>
            </a:r>
          </a:p>
          <a:p>
            <a:r>
              <a:rPr lang="ru-RU" i="1" dirty="0"/>
              <a:t>Коммуникативные  действия</a:t>
            </a:r>
            <a:r>
              <a:rPr lang="ru-RU" dirty="0"/>
              <a:t>:  умение  с  достаточной  полнотой  </a:t>
            </a:r>
            <a:r>
              <a:rPr lang="ru-RU" dirty="0" smtClean="0"/>
              <a:t>и </a:t>
            </a:r>
            <a:r>
              <a:rPr lang="ru-RU" dirty="0"/>
              <a:t>точностью выражать свои мысли в соответствии с задачами и условиями </a:t>
            </a:r>
            <a:r>
              <a:rPr lang="ru-RU" dirty="0" smtClean="0"/>
              <a:t>коммуникации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Тексты  заданий  в  вариантах  ВПР  в  целом  соответствуют </a:t>
            </a:r>
            <a:r>
              <a:rPr lang="ru-RU" dirty="0" smtClean="0"/>
              <a:t>формулировкам</a:t>
            </a:r>
            <a:r>
              <a:rPr lang="ru-RU" dirty="0"/>
              <a:t>,  принятым  в  учебниках,  включённых  в  Федеральный </a:t>
            </a:r>
            <a:r>
              <a:rPr lang="ru-RU" dirty="0" smtClean="0"/>
              <a:t>перечень  </a:t>
            </a:r>
            <a:r>
              <a:rPr lang="ru-RU" dirty="0"/>
              <a:t>учебников,  рекомендуемых  Министерством  просвещения  РФ  к </a:t>
            </a:r>
            <a:r>
              <a:rPr lang="ru-RU" dirty="0" smtClean="0"/>
              <a:t>использованию  </a:t>
            </a:r>
            <a:r>
              <a:rPr lang="ru-RU" dirty="0"/>
              <a:t>при  реализации  образовательных  программ  основного </a:t>
            </a:r>
            <a:r>
              <a:rPr lang="ru-RU" dirty="0" smtClean="0"/>
              <a:t>общего </a:t>
            </a:r>
            <a:r>
              <a:rPr lang="ru-RU" dirty="0"/>
              <a:t>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99932670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1608</TotalTime>
  <Words>2469</Words>
  <Application>Microsoft Office PowerPoint</Application>
  <PresentationFormat>Экран (4:3)</PresentationFormat>
  <Paragraphs>275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Ретро</vt:lpstr>
      <vt:lpstr>ВПР по математике в 7 классе в 2019 году.  Особенности модели</vt:lpstr>
      <vt:lpstr>Нормативные документы (2019)</vt:lpstr>
      <vt:lpstr>Презентация PowerPoint</vt:lpstr>
      <vt:lpstr>Презентация PowerPoint</vt:lpstr>
      <vt:lpstr>Ссылки</vt:lpstr>
      <vt:lpstr>Общая информация</vt:lpstr>
      <vt:lpstr>Общая информация</vt:lpstr>
      <vt:lpstr>Документы, определяющие содержание проверочной работы</vt:lpstr>
      <vt:lpstr>Подходы  к  отбору  содержания,  разработке  структуры  варианта  проверочной работы</vt:lpstr>
      <vt:lpstr>Структура варианта</vt:lpstr>
      <vt:lpstr>КЭС</vt:lpstr>
      <vt:lpstr>КТ</vt:lpstr>
      <vt:lpstr>Распределение заданий варианта проверочной работы по содержанию,  проверяемым умениям и видам деятельности </vt:lpstr>
      <vt:lpstr>Распределение заданий варианта проверочной работы по содержанию,  проверяемым умениям и видам деятельности </vt:lpstr>
      <vt:lpstr> Распределение заданий проверочной работы по уровню сложности </vt:lpstr>
      <vt:lpstr> Система оценивания выполнения отдельных заданий и проверочной  работы в целом</vt:lpstr>
      <vt:lpstr>Рекомендации по переводу первичных баллов  в отметки по пятибалльной шкале </vt:lpstr>
      <vt:lpstr>Иные рекомендации</vt:lpstr>
      <vt:lpstr>Задание 1. Б (1 балл) 3 мин.</vt:lpstr>
      <vt:lpstr>Задание 2. Б (1 балл) 3 мин.</vt:lpstr>
      <vt:lpstr>Задание 3. Б (1 балл) 2 мин.</vt:lpstr>
      <vt:lpstr>Задание 3. Б (1 балл) 2 мин.</vt:lpstr>
      <vt:lpstr>Задание 4. Б (1 балл) 4 мин.</vt:lpstr>
      <vt:lpstr>Задание 5. Б (1 балл) 4 мин.</vt:lpstr>
      <vt:lpstr>Задание 6. Б (1 балл) 5 мин.</vt:lpstr>
      <vt:lpstr>Задание 7. Б (1 балл) 4 мин.</vt:lpstr>
      <vt:lpstr>Задание 8. Б (1 балл) 4 мин.</vt:lpstr>
      <vt:lpstr>Задание 8. Б (1 балл) 4 мин.</vt:lpstr>
      <vt:lpstr>Задание 9. Б (1 балл) 3 мин.</vt:lpstr>
      <vt:lpstr>Задание 10. П (1 балл) 8 мин.</vt:lpstr>
      <vt:lpstr>Задание 10. П (1 балл) 8 мин.</vt:lpstr>
      <vt:lpstr>Задание 10. П (1 балл) 8 мин.</vt:lpstr>
      <vt:lpstr>Задание 10. П (1 балл) 8 мин.</vt:lpstr>
      <vt:lpstr>Задание 11. Б (1 балл)5 мин.</vt:lpstr>
      <vt:lpstr>Задание 12. Б (2 балла) 6 мин.</vt:lpstr>
      <vt:lpstr>Задание 13. Б (1 балл) 2 мин.</vt:lpstr>
      <vt:lpstr>Задание 13. Б (1 балл) 2 мин.</vt:lpstr>
      <vt:lpstr>Задание 14. П (2 балла) 7 мин.</vt:lpstr>
      <vt:lpstr>Задание 14. П (2 балла) 7 мин.</vt:lpstr>
      <vt:lpstr>Задание 15. П (1 балл) 12 мин.</vt:lpstr>
      <vt:lpstr>Задание 15. П (1 балл) 12 мин.</vt:lpstr>
      <vt:lpstr>Задание 15. П (1 балл) 12 мин.</vt:lpstr>
      <vt:lpstr>Задание 15. П (1 балл) 12 мин.</vt:lpstr>
      <vt:lpstr>Задание 15. П (1 балл) 12 мин.</vt:lpstr>
      <vt:lpstr>Задание 16. П (2 балла) 8 мин.</vt:lpstr>
      <vt:lpstr>Задание 16. П (2 балла) 8 мин.</vt:lpstr>
      <vt:lpstr>Задание 16. П (2 балла) 8 мин.</vt:lpstr>
      <vt:lpstr>Соотношение с программой. Алгебра (4 задачи – 8, 9, 11, 16)</vt:lpstr>
      <vt:lpstr>Соотношение с программой. Геометрия (2 задачи – 13, 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 Михайловна Головлева</cp:lastModifiedBy>
  <cp:revision>154</cp:revision>
  <dcterms:created xsi:type="dcterms:W3CDTF">2017-04-11T11:09:39Z</dcterms:created>
  <dcterms:modified xsi:type="dcterms:W3CDTF">2019-10-08T05:35:20Z</dcterms:modified>
</cp:coreProperties>
</file>