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12" r:id="rId3"/>
    <p:sldId id="313" r:id="rId4"/>
    <p:sldId id="322" r:id="rId5"/>
    <p:sldId id="323" r:id="rId6"/>
    <p:sldId id="314" r:id="rId7"/>
    <p:sldId id="315" r:id="rId8"/>
    <p:sldId id="316" r:id="rId9"/>
    <p:sldId id="317" r:id="rId10"/>
    <p:sldId id="318" r:id="rId11"/>
    <p:sldId id="319" r:id="rId12"/>
    <p:sldId id="320" r:id="rId13"/>
    <p:sldId id="321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622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&#1064;&#1074;&#1077;&#1094;&#1086;&#1074;&#1072;%20&#1057;&#1042;\&#1040;&#1053;&#1040;&#1051;&#1048;&#1047;%20&#1054;&#1043;&#1069;\2019\2019%20&#1044;&#1083;&#1103;%20&#1054;&#1043;&#1069;%20(&#1079;&#1072;&#1076;&#1072;&#1085;&#1080;&#1103;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pieChart>
        <c:varyColors val="1"/>
        <c:ser>
          <c:idx val="0"/>
          <c:order val="0"/>
          <c:spPr>
            <a:ln>
              <a:solidFill>
                <a:schemeClr val="tx1"/>
              </a:solidFill>
            </a:ln>
          </c:spPr>
          <c:explosion val="25"/>
          <c:dPt>
            <c:idx val="0"/>
            <c:spPr>
              <a:solidFill>
                <a:srgbClr val="FF0000"/>
              </a:solidFill>
              <a:ln>
                <a:solidFill>
                  <a:schemeClr val="tx1"/>
                </a:solidFill>
              </a:ln>
            </c:spPr>
          </c:dPt>
          <c:dPt>
            <c:idx val="1"/>
            <c:explosion val="26"/>
            <c:spPr>
              <a:solidFill>
                <a:srgbClr val="FFFF00"/>
              </a:solidFill>
              <a:ln>
                <a:solidFill>
                  <a:schemeClr val="tx1"/>
                </a:solidFill>
              </a:ln>
            </c:spPr>
          </c:dPt>
          <c:dPt>
            <c:idx val="2"/>
            <c:spPr>
              <a:solidFill>
                <a:srgbClr val="CCECFF"/>
              </a:solidFill>
              <a:ln>
                <a:solidFill>
                  <a:schemeClr val="tx1"/>
                </a:solidFill>
              </a:ln>
            </c:spPr>
          </c:dPt>
          <c:dPt>
            <c:idx val="3"/>
            <c:spPr>
              <a:solidFill>
                <a:srgbClr val="00FF00"/>
              </a:solidFill>
              <a:ln>
                <a:solidFill>
                  <a:schemeClr val="tx1"/>
                </a:solidFill>
              </a:ln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/>
                      <a:t>"</a:t>
                    </a:r>
                    <a:r>
                      <a:rPr lang="en-US" dirty="0" smtClean="0"/>
                      <a:t>2”  1,8%</a:t>
                    </a:r>
                    <a:endParaRPr lang="en-US" dirty="0"/>
                  </a:p>
                </c:rich>
              </c:tx>
              <c:showVal val="1"/>
              <c:showCatName val="1"/>
              <c:showPercent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/>
                      <a:t>"</a:t>
                    </a:r>
                    <a:r>
                      <a:rPr lang="en-US" dirty="0" smtClean="0"/>
                      <a:t>3”  55,7%</a:t>
                    </a:r>
                    <a:endParaRPr lang="en-US" dirty="0"/>
                  </a:p>
                </c:rich>
              </c:tx>
              <c:showVal val="1"/>
              <c:showCatName val="1"/>
              <c:showPercent val="1"/>
            </c:dLbl>
            <c:dLbl>
              <c:idx val="2"/>
              <c:layout>
                <c:manualLayout>
                  <c:x val="0.18616384741676381"/>
                  <c:y val="-5.2756488772236841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"</a:t>
                    </a:r>
                    <a:r>
                      <a:rPr lang="en-US" dirty="0" smtClean="0"/>
                      <a:t>4”  38,6%</a:t>
                    </a:r>
                    <a:endParaRPr lang="en-US" dirty="0"/>
                  </a:p>
                </c:rich>
              </c:tx>
              <c:showVal val="1"/>
              <c:showCatName val="1"/>
              <c:showPercent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dirty="0"/>
                      <a:t>"</a:t>
                    </a:r>
                    <a:r>
                      <a:rPr lang="en-US" dirty="0" smtClean="0"/>
                      <a:t>5”  3,8%</a:t>
                    </a:r>
                    <a:endParaRPr lang="en-US" dirty="0"/>
                  </a:p>
                </c:rich>
              </c:tx>
              <c:showVal val="1"/>
              <c:showCatName val="1"/>
              <c:showPercent val="1"/>
            </c:dLbl>
            <c:numFmt formatCode="0.00%" sourceLinked="0"/>
            <c:txPr>
              <a:bodyPr/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Val val="1"/>
            <c:showCatName val="1"/>
            <c:showPercent val="1"/>
            <c:showLeaderLines val="1"/>
          </c:dLbls>
          <c:cat>
            <c:strRef>
              <c:f>'6(Био)'!$B$2521:$B$2524</c:f>
              <c:strCache>
                <c:ptCount val="4"/>
                <c:pt idx="0">
                  <c:v>"2"</c:v>
                </c:pt>
                <c:pt idx="1">
                  <c:v>"3"</c:v>
                </c:pt>
                <c:pt idx="2">
                  <c:v>"4"</c:v>
                </c:pt>
                <c:pt idx="3">
                  <c:v>"5"</c:v>
                </c:pt>
              </c:strCache>
            </c:strRef>
          </c:cat>
          <c:val>
            <c:numRef>
              <c:f>'6(Био)'!$D$2521:$D$2524</c:f>
              <c:numCache>
                <c:formatCode>General</c:formatCode>
                <c:ptCount val="4"/>
                <c:pt idx="0">
                  <c:v>46</c:v>
                </c:pt>
                <c:pt idx="1">
                  <c:v>1403</c:v>
                </c:pt>
                <c:pt idx="2">
                  <c:v>972</c:v>
                </c:pt>
                <c:pt idx="3">
                  <c:v>96</c:v>
                </c:pt>
              </c:numCache>
            </c:numRef>
          </c:val>
        </c:ser>
        <c:firstSliceAng val="0"/>
      </c:pieChart>
    </c:plotArea>
    <c:plotVisOnly val="1"/>
    <c:dispBlanksAs val="zero"/>
  </c:chart>
  <c:txPr>
    <a:bodyPr/>
    <a:lstStyle/>
    <a:p>
      <a:pPr>
        <a:defRPr sz="3600" b="1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7772400" cy="1470025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Итоги ОГЭ 2019. Биология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Первушина Ксения Александровна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Учитель МОУ Средняя школа №15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51520" y="188641"/>
          <a:ext cx="8640961" cy="6309360"/>
        </p:xfrm>
        <a:graphic>
          <a:graphicData uri="http://schemas.openxmlformats.org/drawingml/2006/table">
            <a:tbl>
              <a:tblPr/>
              <a:tblGrid>
                <a:gridCol w="389500"/>
                <a:gridCol w="467510"/>
                <a:gridCol w="3257734"/>
                <a:gridCol w="925816"/>
                <a:gridCol w="785455"/>
                <a:gridCol w="875688"/>
                <a:gridCol w="1008085"/>
                <a:gridCol w="931173"/>
              </a:tblGrid>
              <a:tr h="5040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Arial"/>
                          <a:ea typeface="Times New Roman"/>
                          <a:cs typeface="Times New Roman"/>
                        </a:rPr>
                        <a:t>№ 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568" marR="405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Arial"/>
                          <a:ea typeface="Times New Roman"/>
                          <a:cs typeface="Times New Roman"/>
                        </a:rPr>
                        <a:t>Ур.  </a:t>
                      </a:r>
                      <a:r>
                        <a:rPr lang="ru-RU" sz="2000" b="1" dirty="0" smtClean="0">
                          <a:latin typeface="Arial"/>
                          <a:ea typeface="Times New Roman"/>
                          <a:cs typeface="Times New Roman"/>
                        </a:rPr>
                        <a:t>сл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568" marR="405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>
                          <a:latin typeface="Arial"/>
                          <a:ea typeface="Times New Roman"/>
                          <a:cs typeface="Times New Roman"/>
                        </a:rPr>
                        <a:t>Проверяемые элементы содержания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568" marR="405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Arial"/>
                          <a:ea typeface="Times New Roman"/>
                          <a:cs typeface="Times New Roman"/>
                        </a:rPr>
                        <a:t>средний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568" marR="405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568" marR="405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568" marR="405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568" marR="405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568" marR="405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Arial"/>
                          <a:ea typeface="Times New Roman"/>
                          <a:cs typeface="Times New Roman"/>
                        </a:rPr>
                        <a:t>20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568" marR="405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Arial"/>
                          <a:ea typeface="Times New Roman"/>
                          <a:cs typeface="Times New Roman"/>
                        </a:rPr>
                        <a:t>Б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568" marR="405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Arial"/>
                          <a:ea typeface="Times New Roman"/>
                          <a:cs typeface="Times New Roman"/>
                        </a:rPr>
                        <a:t>Умение интерпретировать результаты научных исследований, представленные в графической форме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568" marR="405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u="sng">
                          <a:solidFill>
                            <a:srgbClr val="C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91,6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568" marR="405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u="sng">
                          <a:solidFill>
                            <a:srgbClr val="C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60,9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568" marR="405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u="sng">
                          <a:solidFill>
                            <a:srgbClr val="C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88,4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568" marR="405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u="sng">
                          <a:solidFill>
                            <a:srgbClr val="C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97,0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568" marR="405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u="sng">
                          <a:solidFill>
                            <a:srgbClr val="C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99,0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568" marR="405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Arial"/>
                          <a:ea typeface="Times New Roman"/>
                          <a:cs typeface="Times New Roman"/>
                        </a:rPr>
                        <a:t>21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568" marR="405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Arial"/>
                          <a:ea typeface="Times New Roman"/>
                          <a:cs typeface="Times New Roman"/>
                        </a:rPr>
                        <a:t>Б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568" marR="405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Arial"/>
                          <a:ea typeface="Times New Roman"/>
                          <a:cs typeface="Times New Roman"/>
                        </a:rPr>
                        <a:t>Умение определять структуру объекта, выделять значимые функциональные связи и отношения между частями целого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568" marR="405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Arial"/>
                          <a:ea typeface="Times New Roman"/>
                          <a:cs typeface="Times New Roman"/>
                        </a:rPr>
                        <a:t>61,5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568" marR="405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Arial"/>
                          <a:ea typeface="Times New Roman"/>
                          <a:cs typeface="Times New Roman"/>
                        </a:rPr>
                        <a:t>30,4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568" marR="405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Arial"/>
                          <a:ea typeface="Times New Roman"/>
                          <a:cs typeface="Times New Roman"/>
                        </a:rPr>
                        <a:t>48,5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568" marR="405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Arial"/>
                          <a:ea typeface="Times New Roman"/>
                          <a:cs typeface="Times New Roman"/>
                        </a:rPr>
                        <a:t>78,4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568" marR="405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Arial"/>
                          <a:ea typeface="Times New Roman"/>
                          <a:cs typeface="Times New Roman"/>
                        </a:rPr>
                        <a:t>95,8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568" marR="405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Arial"/>
                          <a:ea typeface="Times New Roman"/>
                          <a:cs typeface="Times New Roman"/>
                        </a:rPr>
                        <a:t>22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568" marR="405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Arial"/>
                          <a:ea typeface="Times New Roman"/>
                          <a:cs typeface="Times New Roman"/>
                        </a:rPr>
                        <a:t>Б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568" marR="405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Arial"/>
                          <a:ea typeface="Times New Roman"/>
                          <a:cs typeface="Times New Roman"/>
                        </a:rPr>
                        <a:t>Умение оценивать правильность биологических суждений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568" marR="405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u="sng">
                          <a:latin typeface="Arial"/>
                          <a:ea typeface="Times New Roman"/>
                          <a:cs typeface="Times New Roman"/>
                        </a:rPr>
                        <a:t>36,7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568" marR="405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u="sng">
                          <a:latin typeface="Arial"/>
                          <a:ea typeface="Times New Roman"/>
                          <a:cs typeface="Times New Roman"/>
                        </a:rPr>
                        <a:t>21,7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568" marR="405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u="sng">
                          <a:latin typeface="Arial"/>
                          <a:ea typeface="Times New Roman"/>
                          <a:cs typeface="Times New Roman"/>
                        </a:rPr>
                        <a:t>31,2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568" marR="405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u="sng">
                          <a:latin typeface="Arial"/>
                          <a:ea typeface="Times New Roman"/>
                          <a:cs typeface="Times New Roman"/>
                        </a:rPr>
                        <a:t>43,3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568" marR="405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u="sng" dirty="0">
                          <a:latin typeface="Arial"/>
                          <a:ea typeface="Times New Roman"/>
                          <a:cs typeface="Times New Roman"/>
                        </a:rPr>
                        <a:t>57,3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568" marR="405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79511" y="188639"/>
          <a:ext cx="8784977" cy="6309360"/>
        </p:xfrm>
        <a:graphic>
          <a:graphicData uri="http://schemas.openxmlformats.org/drawingml/2006/table">
            <a:tbl>
              <a:tblPr/>
              <a:tblGrid>
                <a:gridCol w="395991"/>
                <a:gridCol w="475301"/>
                <a:gridCol w="3593205"/>
                <a:gridCol w="864096"/>
                <a:gridCol w="936104"/>
                <a:gridCol w="864096"/>
                <a:gridCol w="792088"/>
                <a:gridCol w="864096"/>
              </a:tblGrid>
              <a:tr h="5760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Arial"/>
                          <a:ea typeface="Times New Roman"/>
                          <a:cs typeface="Times New Roman"/>
                        </a:rPr>
                        <a:t>№ 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Arial"/>
                          <a:ea typeface="Times New Roman"/>
                          <a:cs typeface="Times New Roman"/>
                        </a:rPr>
                        <a:t>Ур.  </a:t>
                      </a:r>
                      <a:r>
                        <a:rPr lang="ru-RU" sz="1800" b="1" dirty="0" smtClean="0">
                          <a:latin typeface="Arial"/>
                          <a:ea typeface="Times New Roman"/>
                          <a:cs typeface="Times New Roman"/>
                        </a:rPr>
                        <a:t>сл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latin typeface="Arial"/>
                          <a:ea typeface="Times New Roman"/>
                          <a:cs typeface="Times New Roman"/>
                        </a:rPr>
                        <a:t>Проверяемые элементы содержания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Arial"/>
                          <a:ea typeface="Times New Roman"/>
                          <a:cs typeface="Times New Roman"/>
                        </a:rPr>
                        <a:t>Сред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err="1" smtClean="0">
                          <a:latin typeface="Arial"/>
                          <a:ea typeface="Times New Roman"/>
                          <a:cs typeface="Times New Roman"/>
                        </a:rPr>
                        <a:t>ний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1" marR="41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1" marR="41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1" marR="41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1" marR="41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1" marR="41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Arial"/>
                          <a:ea typeface="Times New Roman"/>
                          <a:cs typeface="Times New Roman"/>
                        </a:rPr>
                        <a:t>23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1" marR="41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Arial"/>
                          <a:ea typeface="Times New Roman"/>
                          <a:cs typeface="Times New Roman"/>
                        </a:rPr>
                        <a:t>П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1" marR="41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Arial"/>
                          <a:ea typeface="Times New Roman"/>
                          <a:cs typeface="Times New Roman"/>
                        </a:rPr>
                        <a:t>Умение проводить множественный выбор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Arial"/>
                          <a:ea typeface="Times New Roman"/>
                          <a:cs typeface="Times New Roman"/>
                        </a:rPr>
                        <a:t>52,7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1" marR="41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Arial"/>
                          <a:ea typeface="Times New Roman"/>
                          <a:cs typeface="Times New Roman"/>
                        </a:rPr>
                        <a:t>21,7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1" marR="41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Arial"/>
                          <a:ea typeface="Times New Roman"/>
                          <a:cs typeface="Times New Roman"/>
                        </a:rPr>
                        <a:t>40,1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1" marR="41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Arial"/>
                          <a:ea typeface="Times New Roman"/>
                          <a:cs typeface="Times New Roman"/>
                        </a:rPr>
                        <a:t>68,6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1" marR="41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Arial"/>
                          <a:ea typeface="Times New Roman"/>
                          <a:cs typeface="Times New Roman"/>
                        </a:rPr>
                        <a:t>90,6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1" marR="41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Arial"/>
                          <a:ea typeface="Times New Roman"/>
                          <a:cs typeface="Times New Roman"/>
                        </a:rPr>
                        <a:t>24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1" marR="41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Arial"/>
                          <a:ea typeface="Times New Roman"/>
                          <a:cs typeface="Times New Roman"/>
                        </a:rPr>
                        <a:t>П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1" marR="41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Arial"/>
                          <a:ea typeface="Times New Roman"/>
                          <a:cs typeface="Times New Roman"/>
                        </a:rPr>
                        <a:t>Умение проводить множественный выбор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66,3</a:t>
                      </a:r>
                      <a:endParaRPr lang="ru-RU" sz="1800" dirty="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1" marR="41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39,1</a:t>
                      </a:r>
                      <a:endParaRPr lang="ru-RU" sz="1800" dirty="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1" marR="41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59,6</a:t>
                      </a:r>
                      <a:endParaRPr lang="ru-RU" sz="1800" dirty="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1" marR="41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75,4</a:t>
                      </a:r>
                      <a:endParaRPr lang="ru-RU" sz="1800" dirty="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1" marR="41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85,4</a:t>
                      </a:r>
                      <a:endParaRPr lang="ru-RU" sz="1800" dirty="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1" marR="41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5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Arial"/>
                          <a:ea typeface="Times New Roman"/>
                          <a:cs typeface="Times New Roman"/>
                        </a:rPr>
                        <a:t>25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1" marR="41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Arial"/>
                          <a:ea typeface="Times New Roman"/>
                          <a:cs typeface="Times New Roman"/>
                        </a:rPr>
                        <a:t>П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1" marR="41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Arial"/>
                          <a:ea typeface="Times New Roman"/>
                          <a:cs typeface="Times New Roman"/>
                        </a:rPr>
                        <a:t>Умение устанавливать соответствие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u="sng" dirty="0">
                          <a:latin typeface="Arial"/>
                          <a:ea typeface="Times New Roman"/>
                          <a:cs typeface="Times New Roman"/>
                        </a:rPr>
                        <a:t>38,1</a:t>
                      </a:r>
                      <a:endParaRPr lang="ru-RU" sz="1800" u="sng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1" marR="41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u="sng">
                          <a:latin typeface="Arial"/>
                          <a:ea typeface="Times New Roman"/>
                          <a:cs typeface="Times New Roman"/>
                        </a:rPr>
                        <a:t>7,6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1" marR="41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u="sng" dirty="0">
                          <a:latin typeface="Arial"/>
                          <a:ea typeface="Times New Roman"/>
                          <a:cs typeface="Times New Roman"/>
                        </a:rPr>
                        <a:t>27,3</a:t>
                      </a:r>
                      <a:endParaRPr lang="ru-RU" sz="1800" u="sng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1" marR="41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u="sng" dirty="0">
                          <a:latin typeface="Arial"/>
                          <a:ea typeface="Times New Roman"/>
                          <a:cs typeface="Times New Roman"/>
                        </a:rPr>
                        <a:t>50,6</a:t>
                      </a:r>
                      <a:endParaRPr lang="ru-RU" sz="1800" u="sng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1" marR="41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Arial"/>
                          <a:ea typeface="Times New Roman"/>
                          <a:cs typeface="Times New Roman"/>
                        </a:rPr>
                        <a:t>85,4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1" marR="41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5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Arial"/>
                          <a:ea typeface="Times New Roman"/>
                          <a:cs typeface="Times New Roman"/>
                        </a:rPr>
                        <a:t>26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1" marR="41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Arial"/>
                          <a:ea typeface="Times New Roman"/>
                          <a:cs typeface="Times New Roman"/>
                        </a:rPr>
                        <a:t>П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1" marR="41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Arial"/>
                          <a:ea typeface="Times New Roman"/>
                          <a:cs typeface="Times New Roman"/>
                        </a:rPr>
                        <a:t>Умение определять последовательности биологических процессов, явлений, объектов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62,6</a:t>
                      </a:r>
                      <a:endParaRPr lang="ru-RU" sz="1800" dirty="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1" marR="41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u="sng">
                          <a:latin typeface="Arial"/>
                          <a:ea typeface="Times New Roman"/>
                          <a:cs typeface="Times New Roman"/>
                        </a:rPr>
                        <a:t>9,8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1" marR="41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51,6</a:t>
                      </a:r>
                      <a:endParaRPr lang="ru-RU" sz="1800" dirty="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1" marR="41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78,1</a:t>
                      </a:r>
                      <a:endParaRPr lang="ru-RU" sz="1800" dirty="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1" marR="41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92,2</a:t>
                      </a:r>
                      <a:endParaRPr lang="ru-RU" sz="1800" dirty="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1" marR="41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Arial"/>
                          <a:ea typeface="Times New Roman"/>
                          <a:cs typeface="Times New Roman"/>
                        </a:rPr>
                        <a:t>27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1" marR="41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Arial"/>
                          <a:ea typeface="Times New Roman"/>
                          <a:cs typeface="Times New Roman"/>
                        </a:rPr>
                        <a:t>П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1" marR="41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Arial"/>
                          <a:ea typeface="Times New Roman"/>
                          <a:cs typeface="Times New Roman"/>
                        </a:rPr>
                        <a:t>Умение включать в биологический текст пропущенные термины и понятия из числа предложенных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u="sng">
                          <a:latin typeface="Arial"/>
                          <a:ea typeface="Times New Roman"/>
                          <a:cs typeface="Times New Roman"/>
                        </a:rPr>
                        <a:t>32,6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1" marR="41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u="sng">
                          <a:latin typeface="Arial"/>
                          <a:ea typeface="Times New Roman"/>
                          <a:cs typeface="Times New Roman"/>
                        </a:rPr>
                        <a:t>4,3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1" marR="41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u="sng">
                          <a:latin typeface="Arial"/>
                          <a:ea typeface="Times New Roman"/>
                          <a:cs typeface="Times New Roman"/>
                        </a:rPr>
                        <a:t>19,2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1" marR="41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u="sng">
                          <a:latin typeface="Arial"/>
                          <a:ea typeface="Times New Roman"/>
                          <a:cs typeface="Times New Roman"/>
                        </a:rPr>
                        <a:t>48,1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1" marR="41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u="none" dirty="0">
                          <a:latin typeface="Arial"/>
                          <a:ea typeface="Times New Roman"/>
                          <a:cs typeface="Times New Roman"/>
                        </a:rPr>
                        <a:t>83,3</a:t>
                      </a:r>
                      <a:endParaRPr lang="ru-RU" sz="1800" u="none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1" marR="41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Arial"/>
                          <a:ea typeface="Times New Roman"/>
                          <a:cs typeface="Times New Roman"/>
                        </a:rPr>
                        <a:t>28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1" marR="41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Arial"/>
                          <a:ea typeface="Times New Roman"/>
                          <a:cs typeface="Times New Roman"/>
                        </a:rPr>
                        <a:t>П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1" marR="41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Arial"/>
                          <a:ea typeface="Times New Roman"/>
                          <a:cs typeface="Times New Roman"/>
                        </a:rPr>
                        <a:t>Умение соотносить морфологические признаки организма </a:t>
                      </a:r>
                      <a:r>
                        <a:rPr lang="ru-RU" sz="1800" b="1" dirty="0" smtClean="0">
                          <a:latin typeface="Arial"/>
                          <a:ea typeface="Times New Roman"/>
                          <a:cs typeface="Times New Roman"/>
                        </a:rPr>
                        <a:t>…по </a:t>
                      </a:r>
                      <a:r>
                        <a:rPr lang="ru-RU" sz="1800" b="1" dirty="0">
                          <a:latin typeface="Arial"/>
                          <a:ea typeface="Times New Roman"/>
                          <a:cs typeface="Times New Roman"/>
                        </a:rPr>
                        <a:t>алгоритму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Arial"/>
                          <a:ea typeface="Times New Roman"/>
                          <a:cs typeface="Times New Roman"/>
                        </a:rPr>
                        <a:t>56,1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1" marR="41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Arial"/>
                          <a:ea typeface="Times New Roman"/>
                          <a:cs typeface="Times New Roman"/>
                        </a:rPr>
                        <a:t>29,0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1" marR="41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Arial"/>
                          <a:ea typeface="Times New Roman"/>
                          <a:cs typeface="Times New Roman"/>
                        </a:rPr>
                        <a:t>49,5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1" marR="41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Arial"/>
                          <a:ea typeface="Times New Roman"/>
                          <a:cs typeface="Times New Roman"/>
                        </a:rPr>
                        <a:t>64,7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1" marR="41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Arial"/>
                          <a:ea typeface="Times New Roman"/>
                          <a:cs typeface="Times New Roman"/>
                        </a:rPr>
                        <a:t>78,5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1" marR="41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79512" y="188640"/>
          <a:ext cx="8712967" cy="6659880"/>
        </p:xfrm>
        <a:graphic>
          <a:graphicData uri="http://schemas.openxmlformats.org/drawingml/2006/table">
            <a:tbl>
              <a:tblPr/>
              <a:tblGrid>
                <a:gridCol w="392744"/>
                <a:gridCol w="471405"/>
                <a:gridCol w="3816371"/>
                <a:gridCol w="864096"/>
                <a:gridCol w="792088"/>
                <a:gridCol w="864096"/>
                <a:gridCol w="792088"/>
                <a:gridCol w="720079"/>
              </a:tblGrid>
              <a:tr h="6480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Arial"/>
                          <a:ea typeface="Times New Roman"/>
                          <a:cs typeface="Times New Roman"/>
                        </a:rPr>
                        <a:t>№ 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Arial"/>
                          <a:ea typeface="Times New Roman"/>
                          <a:cs typeface="Times New Roman"/>
                        </a:rPr>
                        <a:t>Ур.  </a:t>
                      </a:r>
                      <a:r>
                        <a:rPr lang="ru-RU" sz="2000" b="1" dirty="0" smtClean="0">
                          <a:latin typeface="Arial"/>
                          <a:ea typeface="Times New Roman"/>
                          <a:cs typeface="Times New Roman"/>
                        </a:rPr>
                        <a:t>сл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>
                          <a:latin typeface="Arial"/>
                          <a:ea typeface="Times New Roman"/>
                          <a:cs typeface="Times New Roman"/>
                        </a:rPr>
                        <a:t>Проверяемые элементы содержания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Arial"/>
                          <a:ea typeface="Times New Roman"/>
                          <a:cs typeface="Times New Roman"/>
                        </a:rPr>
                        <a:t>Сред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 smtClean="0">
                          <a:latin typeface="Arial"/>
                          <a:ea typeface="Times New Roman"/>
                          <a:cs typeface="Times New Roman"/>
                        </a:rPr>
                        <a:t>ний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1" marR="41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1" marR="41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1" marR="41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1" marR="41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1" marR="41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2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Arial"/>
                          <a:ea typeface="Times New Roman"/>
                          <a:cs typeface="Times New Roman"/>
                        </a:rPr>
                        <a:t>29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1" marR="41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Arial"/>
                          <a:ea typeface="Times New Roman"/>
                          <a:cs typeface="Times New Roman"/>
                        </a:rPr>
                        <a:t>П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1" marR="41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Arial"/>
                          <a:ea typeface="Times New Roman"/>
                          <a:cs typeface="Times New Roman"/>
                        </a:rPr>
                        <a:t>Умение работать с текстом биологического содержания (понимать, сравнивать, обобщать)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Arial"/>
                          <a:ea typeface="Times New Roman"/>
                          <a:cs typeface="Times New Roman"/>
                        </a:rPr>
                        <a:t>44,6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1" marR="41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u="sng" dirty="0">
                          <a:latin typeface="Arial"/>
                          <a:ea typeface="Times New Roman"/>
                          <a:cs typeface="Times New Roman"/>
                        </a:rPr>
                        <a:t>15,2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1" marR="41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Arial"/>
                          <a:ea typeface="Times New Roman"/>
                          <a:cs typeface="Times New Roman"/>
                        </a:rPr>
                        <a:t>36,1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1" marR="41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Arial"/>
                          <a:ea typeface="Times New Roman"/>
                          <a:cs typeface="Times New Roman"/>
                        </a:rPr>
                        <a:t>55,2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1" marR="41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C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74,3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1" marR="41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Arial"/>
                          <a:ea typeface="Times New Roman"/>
                          <a:cs typeface="Times New Roman"/>
                        </a:rPr>
                        <a:t>30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1" marR="41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Arial"/>
                          <a:ea typeface="Times New Roman"/>
                          <a:cs typeface="Times New Roman"/>
                        </a:rPr>
                        <a:t>В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1" marR="41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Arial"/>
                          <a:ea typeface="Times New Roman"/>
                          <a:cs typeface="Times New Roman"/>
                        </a:rPr>
                        <a:t>Умение работать со статистическими данными, представленными в табличной форме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Arial"/>
                          <a:ea typeface="Times New Roman"/>
                          <a:cs typeface="Times New Roman"/>
                        </a:rPr>
                        <a:t>43,8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1" marR="41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u="sng">
                          <a:latin typeface="Arial"/>
                          <a:ea typeface="Times New Roman"/>
                          <a:cs typeface="Times New Roman"/>
                        </a:rPr>
                        <a:t>7,2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1" marR="41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Arial"/>
                          <a:ea typeface="Times New Roman"/>
                          <a:cs typeface="Times New Roman"/>
                        </a:rPr>
                        <a:t>31,6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1" marR="41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C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59,6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1" marR="41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C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80,6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1" marR="41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Arial"/>
                          <a:ea typeface="Times New Roman"/>
                          <a:cs typeface="Times New Roman"/>
                        </a:rPr>
                        <a:t>31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1" marR="41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Arial"/>
                          <a:ea typeface="Times New Roman"/>
                          <a:cs typeface="Times New Roman"/>
                        </a:rPr>
                        <a:t>В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1" marR="41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Arial"/>
                          <a:ea typeface="Times New Roman"/>
                          <a:cs typeface="Times New Roman"/>
                        </a:rPr>
                        <a:t>Умение определять энергозатраты при различной физической нагрузке. Составлять рационы питания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Arial"/>
                          <a:ea typeface="Times New Roman"/>
                          <a:cs typeface="Times New Roman"/>
                        </a:rPr>
                        <a:t>49,5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1" marR="41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u="sng">
                          <a:latin typeface="Arial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1" marR="41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Arial"/>
                          <a:ea typeface="Times New Roman"/>
                          <a:cs typeface="Times New Roman"/>
                        </a:rPr>
                        <a:t>33,9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1" marR="41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C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70,4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1" marR="41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C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87,8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1" marR="41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Arial"/>
                          <a:ea typeface="Times New Roman"/>
                          <a:cs typeface="Times New Roman"/>
                        </a:rPr>
                        <a:t>32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1" marR="41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Arial"/>
                          <a:ea typeface="Times New Roman"/>
                          <a:cs typeface="Times New Roman"/>
                        </a:rPr>
                        <a:t>В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1" marR="41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Arial"/>
                          <a:ea typeface="Times New Roman"/>
                          <a:cs typeface="Times New Roman"/>
                        </a:rPr>
                        <a:t>Умение обосновывать необходимость рационального и здорового питания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u="sng">
                          <a:latin typeface="Arial"/>
                          <a:ea typeface="Times New Roman"/>
                          <a:cs typeface="Times New Roman"/>
                        </a:rPr>
                        <a:t>19,2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1" marR="41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u="sng">
                          <a:latin typeface="Arial"/>
                          <a:ea typeface="Times New Roman"/>
                          <a:cs typeface="Times New Roman"/>
                        </a:rPr>
                        <a:t>2,2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1" marR="41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u="sng">
                          <a:latin typeface="Arial"/>
                          <a:ea typeface="Times New Roman"/>
                          <a:cs typeface="Times New Roman"/>
                        </a:rPr>
                        <a:t>10,2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1" marR="41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u="sng">
                          <a:latin typeface="Arial"/>
                          <a:ea typeface="Times New Roman"/>
                          <a:cs typeface="Times New Roman"/>
                        </a:rPr>
                        <a:t>29,3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1" marR="41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u="none" dirty="0">
                          <a:latin typeface="Arial"/>
                          <a:ea typeface="Times New Roman"/>
                          <a:cs typeface="Times New Roman"/>
                        </a:rPr>
                        <a:t>57,8</a:t>
                      </a:r>
                      <a:endParaRPr lang="ru-RU" sz="2000" u="none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1" marR="41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ru-RU" b="1" dirty="0" smtClean="0"/>
              <a:t>Проблемы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124744"/>
            <a:ext cx="8424936" cy="5400600"/>
          </a:xfrm>
        </p:spPr>
        <p:txBody>
          <a:bodyPr>
            <a:normAutofit fontScale="92500"/>
          </a:bodyPr>
          <a:lstStyle/>
          <a:p>
            <a:pPr marL="514350" indent="-514350">
              <a:buNone/>
            </a:pPr>
            <a:r>
              <a:rPr lang="ru-RU" b="1" dirty="0" smtClean="0">
                <a:solidFill>
                  <a:srgbClr val="C00000"/>
                </a:solidFill>
              </a:rPr>
              <a:t>1. Система знаний.</a:t>
            </a:r>
          </a:p>
          <a:p>
            <a:pPr marL="514350" indent="-514350">
              <a:buNone/>
            </a:pPr>
            <a:r>
              <a:rPr lang="ru-RU" b="1" dirty="0" smtClean="0"/>
              <a:t>Клеточное строение организмов. </a:t>
            </a:r>
          </a:p>
          <a:p>
            <a:pPr marL="514350" indent="-514350">
              <a:buNone/>
            </a:pPr>
            <a:r>
              <a:rPr lang="ru-RU" b="1" dirty="0" smtClean="0"/>
              <a:t>Классификация растений и животных. </a:t>
            </a:r>
          </a:p>
          <a:p>
            <a:pPr marL="514350" indent="-514350">
              <a:buNone/>
            </a:pPr>
            <a:r>
              <a:rPr lang="ru-RU" b="1" dirty="0" smtClean="0"/>
              <a:t>Процессы жизнедеятельности растений.</a:t>
            </a:r>
          </a:p>
          <a:p>
            <a:pPr marL="514350" indent="-514350">
              <a:buNone/>
            </a:pPr>
            <a:r>
              <a:rPr lang="ru-RU" b="1" dirty="0" smtClean="0"/>
              <a:t>Питание. Дыхание. Внутренняя среда. </a:t>
            </a:r>
          </a:p>
          <a:p>
            <a:pPr marL="514350" indent="-514350">
              <a:buNone/>
            </a:pPr>
            <a:r>
              <a:rPr lang="ru-RU" b="1" dirty="0" err="1" smtClean="0"/>
              <a:t>Нейро-гуморальная</a:t>
            </a:r>
            <a:r>
              <a:rPr lang="ru-RU" b="1" dirty="0" smtClean="0"/>
              <a:t> регуляция.</a:t>
            </a:r>
          </a:p>
          <a:p>
            <a:pPr marL="514350" indent="-514350">
              <a:buNone/>
            </a:pPr>
            <a:r>
              <a:rPr lang="ru-RU" b="1" dirty="0" smtClean="0">
                <a:solidFill>
                  <a:srgbClr val="C00000"/>
                </a:solidFill>
              </a:rPr>
              <a:t>2. Понятийно-терминологический аппарат.</a:t>
            </a:r>
          </a:p>
          <a:p>
            <a:pPr marL="514350" indent="-514350">
              <a:buNone/>
            </a:pPr>
            <a:r>
              <a:rPr lang="ru-RU" b="1" dirty="0" smtClean="0">
                <a:solidFill>
                  <a:srgbClr val="C00000"/>
                </a:solidFill>
              </a:rPr>
              <a:t>3. Применение знаний для объяснения процессов и явлений.</a:t>
            </a:r>
          </a:p>
          <a:p>
            <a:pPr marL="514350" indent="-514350">
              <a:buNone/>
            </a:pPr>
            <a:r>
              <a:rPr lang="ru-RU" b="1" dirty="0" smtClean="0">
                <a:solidFill>
                  <a:srgbClr val="C00000"/>
                </a:solidFill>
              </a:rPr>
              <a:t>4. Умение анализировать и понимать вопросы.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95536" y="1772816"/>
          <a:ext cx="8352928" cy="3349127"/>
        </p:xfrm>
        <a:graphic>
          <a:graphicData uri="http://schemas.openxmlformats.org/drawingml/2006/table">
            <a:tbl>
              <a:tblPr/>
              <a:tblGrid>
                <a:gridCol w="2376264"/>
                <a:gridCol w="1944216"/>
                <a:gridCol w="1944216"/>
                <a:gridCol w="2088232"/>
              </a:tblGrid>
              <a:tr h="4230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Arial"/>
                          <a:ea typeface="Calibri"/>
                          <a:cs typeface="Times New Roman"/>
                        </a:rPr>
                        <a:t>Показатель</a:t>
                      </a:r>
                      <a:endParaRPr lang="ru-RU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37" marR="68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Arial"/>
                          <a:ea typeface="Calibri"/>
                          <a:cs typeface="Times New Roman"/>
                        </a:rPr>
                        <a:t>2017 год</a:t>
                      </a:r>
                      <a:endParaRPr lang="ru-RU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37" marR="68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Arial"/>
                          <a:ea typeface="Calibri"/>
                          <a:cs typeface="Times New Roman"/>
                        </a:rPr>
                        <a:t>2018 год</a:t>
                      </a:r>
                      <a:endParaRPr lang="ru-RU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37" marR="68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Arial"/>
                          <a:ea typeface="Calibri"/>
                          <a:cs typeface="Times New Roman"/>
                        </a:rPr>
                        <a:t>2019 год</a:t>
                      </a:r>
                      <a:endParaRPr lang="ru-RU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37" marR="68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10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Arial"/>
                          <a:ea typeface="Calibri"/>
                          <a:cs typeface="Times New Roman"/>
                        </a:rPr>
                        <a:t>Количество участников</a:t>
                      </a:r>
                      <a:endParaRPr lang="ru-RU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37" marR="68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Arial"/>
                          <a:ea typeface="Calibri"/>
                          <a:cs typeface="Times New Roman"/>
                        </a:rPr>
                        <a:t>3221</a:t>
                      </a:r>
                      <a:endParaRPr lang="ru-RU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37" marR="68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Arial"/>
                          <a:ea typeface="Calibri"/>
                          <a:cs typeface="Times New Roman"/>
                        </a:rPr>
                        <a:t>2677</a:t>
                      </a:r>
                      <a:endParaRPr lang="ru-RU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37" marR="68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Arial"/>
                          <a:ea typeface="Calibri"/>
                          <a:cs typeface="Times New Roman"/>
                        </a:rPr>
                        <a:t>2517</a:t>
                      </a:r>
                      <a:endParaRPr lang="ru-RU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37" marR="68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90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Arial"/>
                          <a:ea typeface="Calibri"/>
                          <a:cs typeface="Times New Roman"/>
                        </a:rPr>
                        <a:t>Средний первичный балл</a:t>
                      </a:r>
                      <a:endParaRPr lang="ru-RU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37" marR="68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Arial"/>
                          <a:ea typeface="Calibri"/>
                          <a:cs typeface="Times New Roman"/>
                        </a:rPr>
                        <a:t>24,2</a:t>
                      </a:r>
                      <a:endParaRPr lang="ru-RU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37" marR="68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Arial"/>
                          <a:ea typeface="Calibri"/>
                          <a:cs typeface="Times New Roman"/>
                        </a:rPr>
                        <a:t>24,4</a:t>
                      </a:r>
                      <a:endParaRPr lang="ru-RU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37" marR="68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Arial"/>
                          <a:ea typeface="Calibri"/>
                          <a:cs typeface="Times New Roman"/>
                        </a:rPr>
                        <a:t>24,4</a:t>
                      </a:r>
                      <a:endParaRPr lang="ru-RU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37" marR="68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70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Arial"/>
                          <a:ea typeface="Calibri"/>
                          <a:cs typeface="Times New Roman"/>
                        </a:rPr>
                        <a:t>Процент от максимально возможного</a:t>
                      </a:r>
                      <a:endParaRPr lang="ru-RU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37" marR="68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Arial"/>
                          <a:ea typeface="Calibri"/>
                          <a:cs typeface="Times New Roman"/>
                        </a:rPr>
                        <a:t>52,6</a:t>
                      </a:r>
                      <a:endParaRPr lang="ru-RU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37" marR="68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Arial"/>
                          <a:ea typeface="Calibri"/>
                          <a:cs typeface="Times New Roman"/>
                        </a:rPr>
                        <a:t>53</a:t>
                      </a:r>
                      <a:endParaRPr lang="ru-RU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37" marR="68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Arial"/>
                          <a:ea typeface="Calibri"/>
                          <a:cs typeface="Times New Roman"/>
                        </a:rPr>
                        <a:t>53</a:t>
                      </a:r>
                      <a:endParaRPr lang="ru-RU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37" marR="68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Подзаголовок 2"/>
          <p:cNvSpPr txBox="1">
            <a:spLocks/>
          </p:cNvSpPr>
          <p:nvPr/>
        </p:nvSpPr>
        <p:spPr>
          <a:xfrm>
            <a:off x="1115616" y="332656"/>
            <a:ext cx="7448872" cy="6949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Основные результаты ОГЭ по биологии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/>
        </p:nvGraphicFramePr>
        <p:xfrm>
          <a:off x="683568" y="980728"/>
          <a:ext cx="7920880" cy="62099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одзаголовок 2"/>
          <p:cNvSpPr txBox="1">
            <a:spLocks/>
          </p:cNvSpPr>
          <p:nvPr/>
        </p:nvSpPr>
        <p:spPr>
          <a:xfrm>
            <a:off x="1115616" y="332656"/>
            <a:ext cx="7448872" cy="6949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Результаты ОГЭ по биологии в 2019 г.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95536" y="1484784"/>
          <a:ext cx="8352929" cy="3384378"/>
        </p:xfrm>
        <a:graphic>
          <a:graphicData uri="http://schemas.openxmlformats.org/drawingml/2006/table">
            <a:tbl>
              <a:tblPr/>
              <a:tblGrid>
                <a:gridCol w="2016226"/>
                <a:gridCol w="2136627"/>
                <a:gridCol w="2231522"/>
                <a:gridCol w="1968554"/>
              </a:tblGrid>
              <a:tr h="564063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Полученная </a:t>
                      </a:r>
                      <a:endParaRPr lang="ru-RU" sz="2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оценка</a:t>
                      </a:r>
                      <a:endParaRPr lang="ru-RU" sz="2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Количество обучающихся (в %)</a:t>
                      </a:r>
                      <a:endParaRPr lang="ru-RU" sz="2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640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2017 год</a:t>
                      </a:r>
                      <a:endParaRPr lang="ru-RU" sz="2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2018 год</a:t>
                      </a:r>
                      <a:endParaRPr lang="ru-RU" sz="2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2019 год</a:t>
                      </a:r>
                      <a:endParaRPr lang="ru-RU" sz="2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40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  <a:endParaRPr lang="ru-RU" sz="2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1,4</a:t>
                      </a:r>
                      <a:endParaRPr lang="ru-RU" sz="2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2,4</a:t>
                      </a:r>
                      <a:endParaRPr lang="ru-RU" sz="2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1,8</a:t>
                      </a:r>
                      <a:endParaRPr lang="ru-RU" sz="2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40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  <a:endParaRPr lang="ru-RU" sz="2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58,1</a:t>
                      </a:r>
                      <a:endParaRPr lang="ru-RU" sz="2400" dirty="0">
                        <a:solidFill>
                          <a:srgbClr val="C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54,9</a:t>
                      </a:r>
                      <a:endParaRPr lang="ru-RU" sz="2400" dirty="0">
                        <a:solidFill>
                          <a:srgbClr val="C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55,7</a:t>
                      </a:r>
                      <a:endParaRPr lang="ru-RU" sz="2400" dirty="0">
                        <a:solidFill>
                          <a:srgbClr val="C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40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</a:t>
                      </a:r>
                      <a:endParaRPr lang="ru-RU" sz="2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35,0</a:t>
                      </a:r>
                      <a:endParaRPr lang="ru-RU" sz="2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38,4</a:t>
                      </a:r>
                      <a:endParaRPr lang="ru-RU" sz="2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38,6</a:t>
                      </a:r>
                      <a:endParaRPr lang="ru-RU" sz="2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40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</a:t>
                      </a:r>
                      <a:endParaRPr lang="ru-RU" sz="2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5,5</a:t>
                      </a:r>
                      <a:endParaRPr lang="ru-RU" sz="2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4,3</a:t>
                      </a:r>
                      <a:endParaRPr lang="ru-RU" sz="2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3,8</a:t>
                      </a:r>
                      <a:endParaRPr lang="ru-RU" sz="2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Подзаголовок 2"/>
          <p:cNvSpPr txBox="1">
            <a:spLocks/>
          </p:cNvSpPr>
          <p:nvPr/>
        </p:nvSpPr>
        <p:spPr>
          <a:xfrm>
            <a:off x="899592" y="404664"/>
            <a:ext cx="7448872" cy="6949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Динамика результатов ОГЭ по биологии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260848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>
                <a:solidFill>
                  <a:srgbClr val="C00000"/>
                </a:solidFill>
              </a:rPr>
              <a:t>Выполняемость заданий КИМ ОГЭ </a:t>
            </a:r>
            <a:endParaRPr lang="ru-RU" b="1" dirty="0" smtClean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ru-RU" b="1" dirty="0" smtClean="0">
                <a:solidFill>
                  <a:srgbClr val="C00000"/>
                </a:solidFill>
              </a:rPr>
              <a:t>группами </a:t>
            </a:r>
            <a:r>
              <a:rPr lang="ru-RU" b="1" dirty="0" smtClean="0">
                <a:solidFill>
                  <a:srgbClr val="C00000"/>
                </a:solidFill>
              </a:rPr>
              <a:t>участников </a:t>
            </a:r>
            <a:r>
              <a:rPr lang="ru-RU" b="1" dirty="0" smtClean="0">
                <a:solidFill>
                  <a:srgbClr val="C00000"/>
                </a:solidFill>
              </a:rPr>
              <a:t>экзамена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smtClean="0">
                <a:solidFill>
                  <a:srgbClr val="C00000"/>
                </a:solidFill>
              </a:rPr>
              <a:t>с разным уровнем подготовки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79511" y="188642"/>
          <a:ext cx="8784977" cy="6624828"/>
        </p:xfrm>
        <a:graphic>
          <a:graphicData uri="http://schemas.openxmlformats.org/drawingml/2006/table">
            <a:tbl>
              <a:tblPr/>
              <a:tblGrid>
                <a:gridCol w="522965"/>
                <a:gridCol w="455993"/>
                <a:gridCol w="3177494"/>
                <a:gridCol w="966645"/>
                <a:gridCol w="966645"/>
                <a:gridCol w="983255"/>
                <a:gridCol w="983255"/>
                <a:gridCol w="728725"/>
              </a:tblGrid>
              <a:tr h="193448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№</a:t>
                      </a:r>
                      <a:endParaRPr lang="ru-RU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506" marR="37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Уровень  </a:t>
                      </a:r>
                      <a:r>
                        <a:rPr lang="ru-RU" sz="18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сл.</a:t>
                      </a:r>
                      <a:endParaRPr lang="ru-RU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506" marR="37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Проверяемые элементы содержания</a:t>
                      </a:r>
                      <a:endParaRPr lang="ru-RU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506" marR="37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Процент выполнения по региону</a:t>
                      </a:r>
                      <a:endParaRPr lang="ru-RU" sz="18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506" marR="37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672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средний</a:t>
                      </a:r>
                      <a:endParaRPr lang="ru-RU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506" marR="37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 </a:t>
                      </a:r>
                      <a:r>
                        <a:rPr lang="ru-RU" sz="18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группе, получивших 2</a:t>
                      </a:r>
                      <a:endParaRPr lang="ru-RU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506" marR="37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 группе, получивших 3</a:t>
                      </a:r>
                      <a:endParaRPr lang="ru-RU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506" marR="37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 группе, получивших  4</a:t>
                      </a:r>
                      <a:endParaRPr lang="ru-RU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506" marR="37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 группе, получивших 5</a:t>
                      </a:r>
                      <a:endParaRPr lang="ru-RU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506" marR="37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90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highlight>
                            <a:srgbClr val="FFFF00"/>
                          </a:highligh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ru-RU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506" marR="37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Б</a:t>
                      </a:r>
                      <a:endParaRPr lang="ru-RU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506" marR="37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Роль биологии в формировании современной естественно</a:t>
                      </a:r>
                      <a:endParaRPr lang="ru-RU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научной картины </a:t>
                      </a:r>
                      <a:r>
                        <a:rPr lang="ru-RU" sz="18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мира…</a:t>
                      </a:r>
                      <a:endParaRPr lang="ru-RU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506" marR="37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C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81,4</a:t>
                      </a:r>
                      <a:endParaRPr lang="ru-RU" sz="18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506" marR="37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30,4</a:t>
                      </a:r>
                      <a:endParaRPr lang="ru-RU" sz="1800" dirty="0">
                        <a:solidFill>
                          <a:srgbClr val="C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506" marR="37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C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73,3</a:t>
                      </a:r>
                      <a:endParaRPr lang="ru-RU" sz="18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506" marR="37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C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93,8</a:t>
                      </a:r>
                      <a:endParaRPr lang="ru-RU" sz="18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506" marR="37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C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99,0</a:t>
                      </a:r>
                      <a:endParaRPr lang="ru-RU" sz="18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506" marR="37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highlight>
                            <a:srgbClr val="C0C0C0"/>
                          </a:highlight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Б</a:t>
                      </a:r>
                      <a:endParaRPr lang="ru-RU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506" marR="37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Клеточное строение организмов как доказательство их родства, единства живой природы</a:t>
                      </a:r>
                      <a:endParaRPr lang="ru-RU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506" marR="37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49,4</a:t>
                      </a:r>
                      <a:endParaRPr lang="ru-RU" sz="18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506" marR="37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28,3</a:t>
                      </a:r>
                      <a:endParaRPr lang="ru-RU" sz="18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506" marR="37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41,6</a:t>
                      </a:r>
                      <a:endParaRPr lang="ru-RU" sz="18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506" marR="37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57,2</a:t>
                      </a:r>
                      <a:endParaRPr lang="ru-RU" sz="18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506" marR="37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93,8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506" marR="37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20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highlight>
                            <a:srgbClr val="C0C0C0"/>
                          </a:highlight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Б</a:t>
                      </a:r>
                      <a:endParaRPr lang="ru-RU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506" marR="37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Признаки организмов. Одноклеточные и многоклеточные организмы. Царство Бактерии</a:t>
                      </a:r>
                      <a:r>
                        <a:rPr lang="ru-RU" sz="18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. Царство </a:t>
                      </a:r>
                      <a:r>
                        <a:rPr lang="ru-RU" sz="18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Грибы</a:t>
                      </a:r>
                      <a:endParaRPr lang="ru-RU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506" marR="37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C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61,1</a:t>
                      </a:r>
                      <a:endParaRPr lang="ru-RU" sz="18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506" marR="37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23,9</a:t>
                      </a:r>
                      <a:endParaRPr lang="ru-RU" sz="18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506" marR="37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C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54,3</a:t>
                      </a:r>
                      <a:endParaRPr lang="ru-RU" sz="18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506" marR="37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C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70,5</a:t>
                      </a:r>
                      <a:endParaRPr lang="ru-RU" sz="18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506" marR="37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84,4</a:t>
                      </a:r>
                      <a:endParaRPr lang="ru-RU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506" marR="37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79511" y="332658"/>
          <a:ext cx="8784977" cy="4311360"/>
        </p:xfrm>
        <a:graphic>
          <a:graphicData uri="http://schemas.openxmlformats.org/drawingml/2006/table">
            <a:tbl>
              <a:tblPr/>
              <a:tblGrid>
                <a:gridCol w="395991"/>
                <a:gridCol w="475301"/>
                <a:gridCol w="3312028"/>
                <a:gridCol w="732221"/>
                <a:gridCol w="1007572"/>
                <a:gridCol w="890284"/>
                <a:gridCol w="1024886"/>
                <a:gridCol w="946694"/>
              </a:tblGrid>
              <a:tr h="7200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№</a:t>
                      </a:r>
                      <a:endParaRPr lang="ru-RU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Ур.  сложности</a:t>
                      </a:r>
                      <a:endParaRPr lang="ru-RU" sz="20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Проверяемые элементы содержания</a:t>
                      </a:r>
                      <a:endParaRPr lang="ru-RU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средний</a:t>
                      </a:r>
                      <a:endParaRPr lang="ru-RU" sz="20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1841" marR="41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  <a:endParaRPr lang="ru-RU" sz="20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1841" marR="41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</a:t>
                      </a:r>
                      <a:endParaRPr lang="ru-RU" sz="20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1841" marR="41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</a:t>
                      </a:r>
                      <a:endParaRPr lang="ru-RU" sz="20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1841" marR="41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</a:t>
                      </a:r>
                      <a:endParaRPr lang="ru-RU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1841" marR="41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20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highlight>
                            <a:srgbClr val="00FF00"/>
                          </a:highligh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</a:t>
                      </a:r>
                      <a:endParaRPr lang="ru-RU" sz="20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Б</a:t>
                      </a:r>
                      <a:endParaRPr lang="ru-RU" sz="20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Царство Растения </a:t>
                      </a:r>
                      <a:endParaRPr lang="ru-RU" sz="20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C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61,9</a:t>
                      </a:r>
                      <a:endParaRPr lang="ru-RU" sz="20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1841" marR="41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21,7</a:t>
                      </a:r>
                      <a:endParaRPr lang="ru-RU" sz="20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1841" marR="41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C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51,9</a:t>
                      </a:r>
                      <a:endParaRPr lang="ru-RU" sz="20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1841" marR="41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C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75,1</a:t>
                      </a:r>
                      <a:endParaRPr lang="ru-RU" sz="20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1841" marR="41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C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93,8</a:t>
                      </a:r>
                      <a:endParaRPr lang="ru-RU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1841" marR="41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0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highlight>
                            <a:srgbClr val="00FF00"/>
                          </a:highligh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</a:t>
                      </a:r>
                      <a:endParaRPr lang="ru-RU" sz="20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Б</a:t>
                      </a:r>
                      <a:endParaRPr lang="ru-RU" sz="20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Царство Растения </a:t>
                      </a:r>
                      <a:endParaRPr lang="ru-RU" sz="20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50,1</a:t>
                      </a:r>
                      <a:endParaRPr lang="ru-RU" sz="20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1841" marR="41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13,0</a:t>
                      </a:r>
                      <a:endParaRPr lang="ru-RU" sz="20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1841" marR="41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40,3</a:t>
                      </a:r>
                      <a:endParaRPr lang="ru-RU" sz="20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1841" marR="41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62,7</a:t>
                      </a:r>
                      <a:endParaRPr lang="ru-RU" sz="20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1841" marR="41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84,4</a:t>
                      </a:r>
                      <a:endParaRPr lang="ru-RU" sz="20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1841" marR="41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80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highlight>
                            <a:srgbClr val="00FF00"/>
                          </a:highligh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</a:t>
                      </a:r>
                      <a:endParaRPr lang="ru-RU" sz="20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Б</a:t>
                      </a:r>
                      <a:endParaRPr lang="ru-RU" sz="20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Царство Животные </a:t>
                      </a:r>
                      <a:endParaRPr lang="ru-RU" sz="20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56,5</a:t>
                      </a:r>
                      <a:endParaRPr lang="ru-RU" sz="20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1841" marR="41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26,1</a:t>
                      </a:r>
                      <a:endParaRPr lang="ru-RU" sz="20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1841" marR="41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46,6</a:t>
                      </a:r>
                      <a:endParaRPr lang="ru-RU" sz="20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1841" marR="41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68,5</a:t>
                      </a:r>
                      <a:endParaRPr lang="ru-RU" sz="200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1841" marR="41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93,8</a:t>
                      </a:r>
                      <a:endParaRPr lang="ru-RU" sz="20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1841" marR="41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20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highlight>
                            <a:srgbClr val="00FF00"/>
                          </a:highligh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</a:t>
                      </a:r>
                      <a:endParaRPr lang="ru-RU" sz="20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Б</a:t>
                      </a:r>
                      <a:endParaRPr lang="ru-RU" sz="20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Царство Животные </a:t>
                      </a:r>
                      <a:endParaRPr lang="ru-RU" sz="20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C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64,5</a:t>
                      </a:r>
                      <a:endParaRPr lang="ru-RU" sz="20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1841" marR="41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C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39,1</a:t>
                      </a:r>
                      <a:endParaRPr lang="ru-RU" sz="2000" dirty="0">
                        <a:solidFill>
                          <a:srgbClr val="C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1841" marR="41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C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57,2</a:t>
                      </a:r>
                      <a:endParaRPr lang="ru-RU" sz="20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1841" marR="41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C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73,5</a:t>
                      </a:r>
                      <a:endParaRPr lang="ru-RU" sz="20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1841" marR="41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C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91,7</a:t>
                      </a:r>
                      <a:endParaRPr lang="ru-RU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1841" marR="41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79510" y="188642"/>
          <a:ext cx="8784977" cy="6407242"/>
        </p:xfrm>
        <a:graphic>
          <a:graphicData uri="http://schemas.openxmlformats.org/drawingml/2006/table">
            <a:tbl>
              <a:tblPr/>
              <a:tblGrid>
                <a:gridCol w="395991"/>
                <a:gridCol w="475301"/>
                <a:gridCol w="3809230"/>
                <a:gridCol w="864096"/>
                <a:gridCol w="864096"/>
                <a:gridCol w="792088"/>
                <a:gridCol w="792088"/>
                <a:gridCol w="792087"/>
              </a:tblGrid>
              <a:tr h="5040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Arial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Arial"/>
                          <a:ea typeface="Times New Roman"/>
                          <a:cs typeface="Times New Roman"/>
                        </a:rPr>
                        <a:t>Ур.  </a:t>
                      </a:r>
                      <a:r>
                        <a:rPr lang="ru-RU" sz="1800" b="1" dirty="0" smtClean="0">
                          <a:latin typeface="Arial"/>
                          <a:ea typeface="Times New Roman"/>
                          <a:cs typeface="Times New Roman"/>
                        </a:rPr>
                        <a:t>Сл.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>
                          <a:latin typeface="Arial"/>
                          <a:ea typeface="Times New Roman"/>
                          <a:cs typeface="Times New Roman"/>
                        </a:rPr>
                        <a:t>Проверяемые элементы содержания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Arial"/>
                          <a:ea typeface="Times New Roman"/>
                          <a:cs typeface="Times New Roman"/>
                        </a:rPr>
                        <a:t>Сред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err="1" smtClean="0">
                          <a:latin typeface="Arial"/>
                          <a:ea typeface="Times New Roman"/>
                          <a:cs typeface="Times New Roman"/>
                        </a:rPr>
                        <a:t>ний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1" marR="41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1" marR="41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1" marR="41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1" marR="41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1" marR="41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highlight>
                            <a:srgbClr val="00FFFF"/>
                          </a:highlight>
                          <a:latin typeface="Arial"/>
                          <a:ea typeface="Times New Roman"/>
                          <a:cs typeface="Times New Roman"/>
                        </a:rPr>
                        <a:t>8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1" marR="41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Arial"/>
                          <a:ea typeface="Times New Roman"/>
                          <a:cs typeface="Times New Roman"/>
                        </a:rPr>
                        <a:t>Б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1" marR="41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Arial"/>
                          <a:ea typeface="Times New Roman"/>
                          <a:cs typeface="Times New Roman"/>
                        </a:rPr>
                        <a:t>Общий план строения и процессы жизнедеятельности. Сходство человека с животными и отличие от них. Размножение и </a:t>
                      </a:r>
                      <a:r>
                        <a:rPr lang="ru-RU" sz="1800" b="1" dirty="0" smtClean="0">
                          <a:latin typeface="Arial"/>
                          <a:ea typeface="Times New Roman"/>
                          <a:cs typeface="Times New Roman"/>
                        </a:rPr>
                        <a:t>развитие…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B05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63,2</a:t>
                      </a:r>
                      <a:endParaRPr lang="ru-RU" sz="1800" dirty="0">
                        <a:solidFill>
                          <a:srgbClr val="00B05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1" marR="41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B05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34,8</a:t>
                      </a:r>
                      <a:endParaRPr lang="ru-RU" sz="1800" dirty="0">
                        <a:solidFill>
                          <a:srgbClr val="00B05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1" marR="41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B05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56,0</a:t>
                      </a:r>
                      <a:endParaRPr lang="ru-RU" sz="1800" dirty="0">
                        <a:solidFill>
                          <a:srgbClr val="00B05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1" marR="41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B05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72,2</a:t>
                      </a:r>
                      <a:endParaRPr lang="ru-RU" sz="1800" dirty="0">
                        <a:solidFill>
                          <a:srgbClr val="00B05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1" marR="41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B05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89,6</a:t>
                      </a:r>
                      <a:endParaRPr lang="ru-RU" sz="1800" dirty="0">
                        <a:solidFill>
                          <a:srgbClr val="00B05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1" marR="41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33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highlight>
                            <a:srgbClr val="00FFFF"/>
                          </a:highlight>
                          <a:latin typeface="Arial"/>
                          <a:ea typeface="Times New Roman"/>
                          <a:cs typeface="Times New Roman"/>
                        </a:rPr>
                        <a:t>9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1" marR="41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Arial"/>
                          <a:ea typeface="Times New Roman"/>
                          <a:cs typeface="Times New Roman"/>
                        </a:rPr>
                        <a:t>Б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1" marR="41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Arial"/>
                          <a:ea typeface="Times New Roman"/>
                          <a:cs typeface="Times New Roman"/>
                        </a:rPr>
                        <a:t>Нейрогуморальная регуляция </a:t>
                      </a:r>
                      <a:r>
                        <a:rPr lang="ru-RU" sz="1800" b="1" dirty="0" smtClean="0">
                          <a:latin typeface="Arial"/>
                          <a:ea typeface="Times New Roman"/>
                          <a:cs typeface="Times New Roman"/>
                        </a:rPr>
                        <a:t>...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Arial"/>
                          <a:ea typeface="Times New Roman"/>
                          <a:cs typeface="Times New Roman"/>
                        </a:rPr>
                        <a:t>47,7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1" marR="41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Arial"/>
                          <a:ea typeface="Times New Roman"/>
                          <a:cs typeface="Times New Roman"/>
                        </a:rPr>
                        <a:t>28,3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1" marR="41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Arial"/>
                          <a:ea typeface="Times New Roman"/>
                          <a:cs typeface="Times New Roman"/>
                        </a:rPr>
                        <a:t>35,4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1" marR="41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Arial"/>
                          <a:ea typeface="Times New Roman"/>
                          <a:cs typeface="Times New Roman"/>
                        </a:rPr>
                        <a:t>62,9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1" marR="41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Arial"/>
                          <a:ea typeface="Times New Roman"/>
                          <a:cs typeface="Times New Roman"/>
                        </a:rPr>
                        <a:t>84,4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1" marR="41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2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highlight>
                            <a:srgbClr val="00FFFF"/>
                          </a:highlight>
                          <a:latin typeface="Arial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1" marR="41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Arial"/>
                          <a:ea typeface="Times New Roman"/>
                          <a:cs typeface="Times New Roman"/>
                        </a:rPr>
                        <a:t>Б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1" marR="41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Arial"/>
                          <a:ea typeface="Times New Roman"/>
                          <a:cs typeface="Times New Roman"/>
                        </a:rPr>
                        <a:t>Опора и движение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C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72,1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1" marR="41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Arial"/>
                          <a:ea typeface="Times New Roman"/>
                          <a:cs typeface="Times New Roman"/>
                        </a:rPr>
                        <a:t>26,1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1" marR="41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C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65,1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1" marR="41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C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81,7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1" marR="41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C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99,0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1" marR="41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2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highlight>
                            <a:srgbClr val="00FFFF"/>
                          </a:highlight>
                          <a:latin typeface="Arial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1" marR="41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Arial"/>
                          <a:ea typeface="Times New Roman"/>
                          <a:cs typeface="Times New Roman"/>
                        </a:rPr>
                        <a:t>Б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1" marR="41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Arial"/>
                          <a:ea typeface="Times New Roman"/>
                          <a:cs typeface="Times New Roman"/>
                        </a:rPr>
                        <a:t>Внутренняя среда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u="sng">
                          <a:latin typeface="Arial"/>
                          <a:ea typeface="Times New Roman"/>
                          <a:cs typeface="Times New Roman"/>
                        </a:rPr>
                        <a:t>43,1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1" marR="41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u="sng">
                          <a:latin typeface="Arial"/>
                          <a:ea typeface="Times New Roman"/>
                          <a:cs typeface="Times New Roman"/>
                        </a:rPr>
                        <a:t>17,4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1" marR="41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u="sng">
                          <a:latin typeface="Arial"/>
                          <a:ea typeface="Times New Roman"/>
                          <a:cs typeface="Times New Roman"/>
                        </a:rPr>
                        <a:t>36,1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1" marR="41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u="sng">
                          <a:latin typeface="Arial"/>
                          <a:ea typeface="Times New Roman"/>
                          <a:cs typeface="Times New Roman"/>
                        </a:rPr>
                        <a:t>52,6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1" marR="41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u="sng">
                          <a:latin typeface="Arial"/>
                          <a:ea typeface="Times New Roman"/>
                          <a:cs typeface="Times New Roman"/>
                        </a:rPr>
                        <a:t>63,5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1" marR="41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2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highlight>
                            <a:srgbClr val="00FFFF"/>
                          </a:highlight>
                          <a:latin typeface="Arial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1" marR="41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Arial"/>
                          <a:ea typeface="Times New Roman"/>
                          <a:cs typeface="Times New Roman"/>
                        </a:rPr>
                        <a:t>Б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1" marR="41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Arial"/>
                          <a:ea typeface="Times New Roman"/>
                          <a:cs typeface="Times New Roman"/>
                        </a:rPr>
                        <a:t>Транспорт веществ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Arial"/>
                          <a:ea typeface="Times New Roman"/>
                          <a:cs typeface="Times New Roman"/>
                        </a:rPr>
                        <a:t>51,4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1" marR="41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Arial"/>
                          <a:ea typeface="Times New Roman"/>
                          <a:cs typeface="Times New Roman"/>
                        </a:rPr>
                        <a:t>17,4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1" marR="41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Arial"/>
                          <a:ea typeface="Times New Roman"/>
                          <a:cs typeface="Times New Roman"/>
                        </a:rPr>
                        <a:t>42,3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1" marR="41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Arial"/>
                          <a:ea typeface="Times New Roman"/>
                          <a:cs typeface="Times New Roman"/>
                        </a:rPr>
                        <a:t>62,9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1" marR="41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Arial"/>
                          <a:ea typeface="Times New Roman"/>
                          <a:cs typeface="Times New Roman"/>
                        </a:rPr>
                        <a:t>84,4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1" marR="41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2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highlight>
                            <a:srgbClr val="00FFFF"/>
                          </a:highlight>
                          <a:latin typeface="Arial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1" marR="41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Arial"/>
                          <a:ea typeface="Times New Roman"/>
                          <a:cs typeface="Times New Roman"/>
                        </a:rPr>
                        <a:t>Б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1" marR="41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Arial"/>
                          <a:ea typeface="Times New Roman"/>
                          <a:cs typeface="Times New Roman"/>
                        </a:rPr>
                        <a:t>Питание. Дыхание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u="sng">
                          <a:latin typeface="Arial"/>
                          <a:ea typeface="Times New Roman"/>
                          <a:cs typeface="Times New Roman"/>
                        </a:rPr>
                        <a:t>43,4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1" marR="41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u="sng">
                          <a:latin typeface="Arial"/>
                          <a:ea typeface="Times New Roman"/>
                          <a:cs typeface="Times New Roman"/>
                        </a:rPr>
                        <a:t>23,9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1" marR="41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u="sng">
                          <a:latin typeface="Arial"/>
                          <a:ea typeface="Times New Roman"/>
                          <a:cs typeface="Times New Roman"/>
                        </a:rPr>
                        <a:t>37,6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1" marR="41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u="sng">
                          <a:latin typeface="Arial"/>
                          <a:ea typeface="Times New Roman"/>
                          <a:cs typeface="Times New Roman"/>
                        </a:rPr>
                        <a:t>50,2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1" marR="41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u="sng">
                          <a:latin typeface="Arial"/>
                          <a:ea typeface="Times New Roman"/>
                          <a:cs typeface="Times New Roman"/>
                        </a:rPr>
                        <a:t>68,8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1" marR="41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2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highlight>
                            <a:srgbClr val="00FFFF"/>
                          </a:highlight>
                          <a:latin typeface="Arial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1" marR="41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Arial"/>
                          <a:ea typeface="Times New Roman"/>
                          <a:cs typeface="Times New Roman"/>
                        </a:rPr>
                        <a:t>Б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1" marR="41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Arial"/>
                          <a:ea typeface="Times New Roman"/>
                          <a:cs typeface="Times New Roman"/>
                        </a:rPr>
                        <a:t>Обмен веществ. Выделение. Покровы тела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B05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59,0</a:t>
                      </a:r>
                      <a:endParaRPr lang="ru-RU" sz="1800" dirty="0">
                        <a:solidFill>
                          <a:srgbClr val="00B05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1" marR="41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B05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34,8</a:t>
                      </a:r>
                      <a:endParaRPr lang="ru-RU" sz="1800" dirty="0">
                        <a:solidFill>
                          <a:srgbClr val="00B05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1" marR="41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B05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52,7</a:t>
                      </a:r>
                      <a:endParaRPr lang="ru-RU" sz="1800" dirty="0">
                        <a:solidFill>
                          <a:srgbClr val="00B05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1" marR="41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B05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67,9</a:t>
                      </a:r>
                      <a:endParaRPr lang="ru-RU" sz="1800" dirty="0">
                        <a:solidFill>
                          <a:srgbClr val="00B05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1" marR="41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B05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72,9</a:t>
                      </a:r>
                      <a:endParaRPr lang="ru-RU" sz="1800" dirty="0">
                        <a:solidFill>
                          <a:srgbClr val="00B05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1" marR="41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2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highlight>
                            <a:srgbClr val="00FFFF"/>
                          </a:highlight>
                          <a:latin typeface="Arial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1" marR="41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Arial"/>
                          <a:ea typeface="Times New Roman"/>
                          <a:cs typeface="Times New Roman"/>
                        </a:rPr>
                        <a:t>Б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1" marR="41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Arial"/>
                          <a:ea typeface="Times New Roman"/>
                          <a:cs typeface="Times New Roman"/>
                        </a:rPr>
                        <a:t>Органы чувств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C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66,9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1" marR="41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30,4</a:t>
                      </a:r>
                      <a:endParaRPr lang="ru-RU" sz="1800" dirty="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1" marR="41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C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60,4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1" marR="41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C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75,3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1" marR="41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C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92,7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1" marR="41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2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highlight>
                            <a:srgbClr val="00FFFF"/>
                          </a:highlight>
                          <a:latin typeface="Arial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1" marR="41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Arial"/>
                          <a:ea typeface="Times New Roman"/>
                          <a:cs typeface="Times New Roman"/>
                        </a:rPr>
                        <a:t>Б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1" marR="41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Arial"/>
                          <a:ea typeface="Times New Roman"/>
                          <a:cs typeface="Times New Roman"/>
                        </a:rPr>
                        <a:t>Психология и поведение человека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Arial"/>
                          <a:ea typeface="Times New Roman"/>
                          <a:cs typeface="Times New Roman"/>
                        </a:rPr>
                        <a:t>56,6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1" marR="41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Arial"/>
                          <a:ea typeface="Times New Roman"/>
                          <a:cs typeface="Times New Roman"/>
                        </a:rPr>
                        <a:t>26,1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1" marR="41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Arial"/>
                          <a:ea typeface="Times New Roman"/>
                          <a:cs typeface="Times New Roman"/>
                        </a:rPr>
                        <a:t>47,0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1" marR="41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Arial"/>
                          <a:ea typeface="Times New Roman"/>
                          <a:cs typeface="Times New Roman"/>
                        </a:rPr>
                        <a:t>68,3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1" marR="41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Arial"/>
                          <a:ea typeface="Times New Roman"/>
                          <a:cs typeface="Times New Roman"/>
                        </a:rPr>
                        <a:t>92,7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1" marR="41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16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highlight>
                            <a:srgbClr val="00FFFF"/>
                          </a:highlight>
                          <a:latin typeface="Arial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1" marR="41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Arial"/>
                          <a:ea typeface="Times New Roman"/>
                          <a:cs typeface="Times New Roman"/>
                        </a:rPr>
                        <a:t>Б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1" marR="41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Arial"/>
                          <a:ea typeface="Times New Roman"/>
                          <a:cs typeface="Times New Roman"/>
                        </a:rPr>
                        <a:t>Соблюдение санитарно-гигиенических норм </a:t>
                      </a:r>
                      <a:r>
                        <a:rPr lang="ru-RU" sz="1800" b="1" dirty="0" smtClean="0">
                          <a:latin typeface="Arial"/>
                          <a:ea typeface="Times New Roman"/>
                          <a:cs typeface="Times New Roman"/>
                        </a:rPr>
                        <a:t>…. </a:t>
                      </a:r>
                      <a:r>
                        <a:rPr lang="ru-RU" sz="1800" b="1" dirty="0">
                          <a:latin typeface="Arial"/>
                          <a:ea typeface="Times New Roman"/>
                          <a:cs typeface="Times New Roman"/>
                        </a:rPr>
                        <a:t>Приемы оказания первой </a:t>
                      </a:r>
                      <a:r>
                        <a:rPr lang="ru-RU" sz="1800" b="1" dirty="0" smtClean="0">
                          <a:latin typeface="Arial"/>
                          <a:ea typeface="Times New Roman"/>
                          <a:cs typeface="Times New Roman"/>
                        </a:rPr>
                        <a:t>…помощи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C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79,1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1" marR="41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63,0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1" marR="41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C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75,3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1" marR="41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C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84,7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1" marR="41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85,4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1" marR="41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51520" y="764704"/>
          <a:ext cx="8712970" cy="4556760"/>
        </p:xfrm>
        <a:graphic>
          <a:graphicData uri="http://schemas.openxmlformats.org/drawingml/2006/table">
            <a:tbl>
              <a:tblPr/>
              <a:tblGrid>
                <a:gridCol w="392745"/>
                <a:gridCol w="471405"/>
                <a:gridCol w="3284881"/>
                <a:gridCol w="726220"/>
                <a:gridCol w="999313"/>
                <a:gridCol w="882987"/>
                <a:gridCol w="1016485"/>
                <a:gridCol w="938934"/>
              </a:tblGrid>
              <a:tr h="6480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Arial"/>
                          <a:ea typeface="Times New Roman"/>
                          <a:cs typeface="Times New Roman"/>
                        </a:rPr>
                        <a:t>№ 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Arial"/>
                          <a:ea typeface="Times New Roman"/>
                          <a:cs typeface="Times New Roman"/>
                        </a:rPr>
                        <a:t>Ур.  сложности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>
                          <a:latin typeface="Arial"/>
                          <a:ea typeface="Times New Roman"/>
                          <a:cs typeface="Times New Roman"/>
                        </a:rPr>
                        <a:t>Проверяемые элементы содержания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Arial"/>
                          <a:ea typeface="Times New Roman"/>
                          <a:cs typeface="Times New Roman"/>
                        </a:rPr>
                        <a:t>средний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1" marR="41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1" marR="41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1" marR="41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1" marR="41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1" marR="41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highlight>
                            <a:srgbClr val="FF00FF"/>
                          </a:highlight>
                          <a:latin typeface="Arial"/>
                          <a:ea typeface="Times New Roman"/>
                          <a:cs typeface="Times New Roman"/>
                        </a:rPr>
                        <a:t>18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1" marR="41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Arial"/>
                          <a:ea typeface="Times New Roman"/>
                          <a:cs typeface="Times New Roman"/>
                        </a:rPr>
                        <a:t>Б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1" marR="41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Arial"/>
                          <a:ea typeface="Times New Roman"/>
                          <a:cs typeface="Times New Roman"/>
                        </a:rPr>
                        <a:t>Влияние экологических факторов на организмы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Arial"/>
                          <a:ea typeface="Times New Roman"/>
                          <a:cs typeface="Times New Roman"/>
                        </a:rPr>
                        <a:t>56,7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1" marR="41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Arial"/>
                          <a:ea typeface="Times New Roman"/>
                          <a:cs typeface="Times New Roman"/>
                        </a:rPr>
                        <a:t>21,7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1" marR="41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Arial"/>
                          <a:ea typeface="Times New Roman"/>
                          <a:cs typeface="Times New Roman"/>
                        </a:rPr>
                        <a:t>48,4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1" marR="41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Arial"/>
                          <a:ea typeface="Times New Roman"/>
                          <a:cs typeface="Times New Roman"/>
                        </a:rPr>
                        <a:t>67,3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1" marR="41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Arial"/>
                          <a:ea typeface="Times New Roman"/>
                          <a:cs typeface="Times New Roman"/>
                        </a:rPr>
                        <a:t>86,5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1" marR="41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highlight>
                            <a:srgbClr val="FF00FF"/>
                          </a:highlight>
                          <a:latin typeface="Arial"/>
                          <a:ea typeface="Times New Roman"/>
                          <a:cs typeface="Times New Roman"/>
                        </a:rPr>
                        <a:t>19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1" marR="41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Arial"/>
                          <a:ea typeface="Times New Roman"/>
                          <a:cs typeface="Times New Roman"/>
                        </a:rPr>
                        <a:t>Б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1" marR="41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latin typeface="Arial"/>
                          <a:ea typeface="Times New Roman"/>
                          <a:cs typeface="Times New Roman"/>
                        </a:rPr>
                        <a:t>Экосистемная</a:t>
                      </a:r>
                      <a:r>
                        <a:rPr lang="ru-RU" sz="2000" b="1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b="1" dirty="0" smtClean="0">
                          <a:latin typeface="Arial"/>
                          <a:ea typeface="Times New Roman"/>
                          <a:cs typeface="Times New Roman"/>
                        </a:rPr>
                        <a:t>организация живой </a:t>
                      </a:r>
                      <a:r>
                        <a:rPr lang="ru-RU" sz="2000" b="1" dirty="0">
                          <a:latin typeface="Arial"/>
                          <a:ea typeface="Times New Roman"/>
                          <a:cs typeface="Times New Roman"/>
                        </a:rPr>
                        <a:t>природы. Биосфера. Учение об эволюции органического мира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C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62,2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1" marR="41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C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47,8</a:t>
                      </a:r>
                      <a:endParaRPr lang="ru-RU" sz="2000" dirty="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1" marR="41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C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54,0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1" marR="41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C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71,9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1" marR="41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C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90,6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1" marR="41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</TotalTime>
  <Words>726</Words>
  <Application>Microsoft Office PowerPoint</Application>
  <PresentationFormat>Экран (4:3)</PresentationFormat>
  <Paragraphs>378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Итоги ОГЭ 2019. Биология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Проблемы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й</dc:creator>
  <cp:lastModifiedBy>Первушина</cp:lastModifiedBy>
  <cp:revision>55</cp:revision>
  <dcterms:created xsi:type="dcterms:W3CDTF">2019-09-17T15:49:38Z</dcterms:created>
  <dcterms:modified xsi:type="dcterms:W3CDTF">2019-10-09T02:12:20Z</dcterms:modified>
</cp:coreProperties>
</file>