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F8F40-032D-4EBD-9433-3C8A2C109D96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0F381-663B-419F-BA8B-114A8CDB0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399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090;&#1077;&#1093;&#1085;&#1080;&#1095;&#1077;&#1089;&#1082;&#1086;&#1077;%20&#1079;&#1072;&#1076;&#1072;&#1085;&#1080;&#1077;.docx" TargetMode="External"/><Relationship Id="rId2" Type="http://schemas.openxmlformats.org/officeDocument/2006/relationships/hyperlink" Target="&#1057;&#1086;&#1075;&#1083;&#1072;&#1096;&#1077;&#1085;&#1080;&#1077;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СОПП-ФГОС 2017-18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Соорганизация</a:t>
            </a:r>
            <a:r>
              <a:rPr lang="ru-RU" dirty="0" smtClean="0"/>
              <a:t> деятельности участников программы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67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896495"/>
              </p:ext>
            </p:extLst>
          </p:nvPr>
        </p:nvGraphicFramePr>
        <p:xfrm>
          <a:off x="431540" y="1556792"/>
          <a:ext cx="8280918" cy="3339371"/>
        </p:xfrm>
        <a:graphic>
          <a:graphicData uri="http://schemas.openxmlformats.org/drawingml/2006/table">
            <a:tbl>
              <a:tblPr firstRow="1" firstCol="1" bandRow="1"/>
              <a:tblGrid>
                <a:gridCol w="4678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3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3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42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5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42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42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42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550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43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410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Изменение практик преподавания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Изменение практик управления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Психологический климат в коллективе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0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Заинтересованность сотрудников в саморазвитии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Повышение успеваемости учащихся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Заинтересованность детей в обучении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Вовлеченность родителей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02968" y="4941168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Оцените, пожалуйста, как повлияло участие в реализации проекта РИП на следующие аспекты деятельности Вашей образовательной организации? Отметьте на шкале цифру от 1 до 10, где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1 – изменений нет и/или они негативные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10 – произошли серьезные позитивные изменения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1100" dirty="0">
              <a:effectLst/>
              <a:latin typeface="Courier New" panose="02070309020205020404" pitchFamily="49" charset="0"/>
              <a:ea typeface="Calibri" panose="020F050202020403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259159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АНКЕТА</a:t>
            </a:r>
            <a:b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образовательных организаций – соисполнителей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624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новых участников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Организация получает статус базовой площадки кафедры естественно-математических дисциплин ИРО.</a:t>
            </a:r>
          </a:p>
          <a:p>
            <a:r>
              <a:rPr lang="ru-RU" dirty="0" smtClean="0"/>
              <a:t>Перечень базовых площадок утверждается ученым советом ИРО</a:t>
            </a:r>
          </a:p>
          <a:p>
            <a:r>
              <a:rPr lang="ru-RU" dirty="0"/>
              <a:t>Образовательная организация, получившая статус базовой площадки кафедры, получает сертификат Института </a:t>
            </a:r>
            <a:endParaRPr lang="ru-RU" dirty="0" smtClean="0"/>
          </a:p>
          <a:p>
            <a:r>
              <a:rPr lang="ru-RU" dirty="0"/>
              <a:t>Базовая площадка обладает потенциалом по внедрению и тиражированию инновационного педагогического и управленческого опыта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03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новых участников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Целью деятельности базовой площадки является</a:t>
            </a:r>
            <a:br>
              <a:rPr lang="ru-RU" dirty="0"/>
            </a:br>
            <a:r>
              <a:rPr lang="ru-RU" dirty="0"/>
              <a:t>обеспечение модернизации и развития инновационной инфраструктуры в системе образования, создание условий для профессионального совершенствования работников системы образования, а также </a:t>
            </a:r>
            <a:r>
              <a:rPr lang="ru-RU" dirty="0"/>
              <a:t>создание условий для </a:t>
            </a:r>
            <a:r>
              <a:rPr lang="ru-RU" dirty="0" smtClean="0"/>
              <a:t>проведения научных </a:t>
            </a:r>
            <a:r>
              <a:rPr lang="ru-RU" dirty="0"/>
              <a:t>исследований в области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236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новых участников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ru-RU" dirty="0"/>
              <a:t>3.5. </a:t>
            </a:r>
            <a:r>
              <a:rPr lang="ru-RU" b="1" dirty="0"/>
              <a:t>Программа деятельности базовой площадки </a:t>
            </a:r>
            <a:r>
              <a:rPr lang="ru-RU" dirty="0"/>
              <a:t>разрабатывается совместно кафедрой и образовательной организацией на срок реализации дополнительной профессиональной программы, и (или) проведения научного исследования, и (или) апробации инновационного продукта и должна содержать следующие разделы:</a:t>
            </a:r>
          </a:p>
          <a:p>
            <a:pPr lvl="0"/>
            <a:r>
              <a:rPr lang="ru-RU" dirty="0"/>
              <a:t>цель, задачи, основные направления инновационной деятельности, перечень основных программных мероприятий и прогнозируемые результаты;</a:t>
            </a:r>
          </a:p>
          <a:p>
            <a:pPr lvl="0"/>
            <a:r>
              <a:rPr lang="ru-RU" dirty="0"/>
              <a:t>механизмы взаимодействия кафедры и базовой площадки;</a:t>
            </a:r>
          </a:p>
          <a:p>
            <a:pPr lvl="0"/>
            <a:r>
              <a:rPr lang="ru-RU" dirty="0"/>
              <a:t>ресурсное обеспечение деятельности базовой площадки кафедры;</a:t>
            </a:r>
          </a:p>
          <a:p>
            <a:pPr lvl="0"/>
            <a:r>
              <a:rPr lang="ru-RU" dirty="0"/>
              <a:t>организацию управления программой и контроль за ее реализацией;</a:t>
            </a:r>
          </a:p>
          <a:p>
            <a:pPr lvl="0"/>
            <a:r>
              <a:rPr lang="ru-RU" dirty="0"/>
              <a:t>комплекс мероприятий по реализации </a:t>
            </a:r>
            <a:r>
              <a:rPr lang="ru-RU" dirty="0" smtClean="0"/>
              <a:t>программы.</a:t>
            </a:r>
          </a:p>
          <a:p>
            <a:pPr marL="114300" lvl="0" indent="0">
              <a:buNone/>
            </a:pPr>
            <a:r>
              <a:rPr lang="ru-RU" dirty="0" smtClean="0"/>
              <a:t>3.6</a:t>
            </a:r>
            <a:r>
              <a:rPr lang="ru-RU" dirty="0"/>
              <a:t>. В случае если программа деятельности базовой площадки разработана более чем на один год то, </a:t>
            </a:r>
            <a:r>
              <a:rPr lang="ru-RU" b="1" dirty="0"/>
              <a:t>ежегодно составляется текущий план деятельности </a:t>
            </a:r>
            <a:r>
              <a:rPr lang="ru-RU" dirty="0"/>
              <a:t>базовой площадки кафедры, который   содержит следующие разделы:</a:t>
            </a:r>
          </a:p>
          <a:p>
            <a:pPr lvl="0"/>
            <a:r>
              <a:rPr lang="ru-RU" dirty="0"/>
              <a:t>комплекс мероприятий на год и формы их проведения;</a:t>
            </a:r>
          </a:p>
          <a:p>
            <a:pPr lvl="0"/>
            <a:r>
              <a:rPr lang="ru-RU" dirty="0"/>
              <a:t>список ответственных за реализацию мероприятий;</a:t>
            </a:r>
          </a:p>
          <a:p>
            <a:pPr lvl="0"/>
            <a:r>
              <a:rPr lang="ru-RU" dirty="0"/>
              <a:t>сроки исполнения мероприятий.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792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643192" cy="79208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 РИИ</a:t>
            </a:r>
            <a:endParaRPr lang="ru-RU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191822" cy="4699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РИП-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заявителя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соглашений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организациями-соисполнителями инновационного проекта (программы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технического задания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координации деятельности соисполнителей в рамках реализации проекта (программы) и ведение совместных мероприятий на основании Технического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10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643192" cy="79208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субъектов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РИИ</a:t>
            </a:r>
            <a:endParaRPr lang="ru-RU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191822" cy="469971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организаций-соисполнителей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> </a:t>
            </a:r>
            <a:endParaRPr lang="ru-RU" sz="3600" dirty="0"/>
          </a:p>
          <a:p>
            <a:pPr lvl="0"/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Технического задания организации-заявителя по реализации инновационного проекта (программы) в установленные сроки </a:t>
            </a:r>
          </a:p>
          <a:p>
            <a:pPr lvl="0"/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необходимой информации и документов по ходу и результатам реализации проекта (программы) организации-заявителю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Организации-соисполнители инновационного проекта (программы) имеют статус региональной инновационной площадки, поэтому к 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этим организациям предъявляются те же требования, как и к организации-заявителю инновационного проекта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(программы).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Организация–соисполнитель инновационного проекта (программы) на своём официальном сайте в информационно – телекоммуникационной сети «Интернет» создает страницу «Региональная инновационная площадка».</a:t>
            </a:r>
          </a:p>
        </p:txBody>
      </p:sp>
    </p:spTree>
    <p:extLst>
      <p:ext uri="{BB962C8B-B14F-4D97-AF65-F5344CB8AC3E}">
        <p14:creationId xmlns:p14="http://schemas.microsoft.com/office/powerpoint/2010/main" val="297760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228680"/>
              </p:ext>
            </p:extLst>
          </p:nvPr>
        </p:nvGraphicFramePr>
        <p:xfrm>
          <a:off x="323528" y="1464308"/>
          <a:ext cx="8640960" cy="3962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1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9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Документы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Тема проекта (программы)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Название организация-заявителя инновационного проекта (программы) (гиперссылка на сайт организации-заявителя)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Техническое задание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реализации инновационного проекта (программы) в части, определяемой ТЗ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участия в реализации инновационного проекта (программы) в качестве соисполнителя 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28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страницы сайта РИП-соисполнителя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260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860806"/>
              </p:ext>
            </p:extLst>
          </p:nvPr>
        </p:nvGraphicFramePr>
        <p:xfrm>
          <a:off x="467544" y="1628800"/>
          <a:ext cx="8046620" cy="3816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2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642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Документы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 департамента образования о признании организации региональной инновационной площадкой;</a:t>
                      </a:r>
                    </a:p>
                    <a:p>
                      <a:pPr lvl="0"/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соглашение о совместной деятельности (сотрудничестве);</a:t>
                      </a:r>
                    </a:p>
                    <a:p>
                      <a:pPr lvl="0"/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локальные акты образовательной организации по обеспечению выполнения технического задания</a:t>
                      </a:r>
                    </a:p>
                    <a:p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страницы сайта РИП-соисполнителя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150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1055694"/>
              </p:ext>
            </p:extLst>
          </p:nvPr>
        </p:nvGraphicFramePr>
        <p:xfrm>
          <a:off x="323528" y="2060848"/>
          <a:ext cx="8568952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1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95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анонсы и результаты мероприятий по реализации инновационного проекта (программы) в части, определенной ТЗ;</a:t>
                      </a:r>
                    </a:p>
                    <a:p>
                      <a:pPr lvl="0"/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фотоотчеты.</a:t>
                      </a:r>
                    </a:p>
                    <a:p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страницы сайта РИП-соисполнителя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719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126258"/>
              </p:ext>
            </p:extLst>
          </p:nvPr>
        </p:nvGraphicFramePr>
        <p:xfrm>
          <a:off x="314400" y="1772816"/>
          <a:ext cx="8568952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1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95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Материалы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Анонсы материалов, разработанных или апробированных в ходе реализации инновационного проекта (программы), в части определенной</a:t>
                      </a:r>
                      <a:r>
                        <a:rPr lang="ru-RU" sz="2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ТЗ</a:t>
                      </a:r>
                      <a:endParaRPr lang="ru-RU" sz="28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страницы сайта РИП-соисполнителя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084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820909"/>
              </p:ext>
            </p:extLst>
          </p:nvPr>
        </p:nvGraphicFramePr>
        <p:xfrm>
          <a:off x="323528" y="2276872"/>
          <a:ext cx="8568952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1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95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Контакты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Сведения о координаторе проекта (программы) от соисполнителя (фамилия, имя, отчество, наименование должности, адрес электронной почты, номер телефона)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страницы сайта РИП-соисполнителя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149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008845"/>
              </p:ext>
            </p:extLst>
          </p:nvPr>
        </p:nvGraphicFramePr>
        <p:xfrm>
          <a:off x="323528" y="1471154"/>
          <a:ext cx="8640960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1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9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95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Отчет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Ежеквартальный отчет о реализации инновационного проекта (программы) в соответствии с техническим заданием по форме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732558"/>
              </p:ext>
            </p:extLst>
          </p:nvPr>
        </p:nvGraphicFramePr>
        <p:xfrm>
          <a:off x="611559" y="3212976"/>
          <a:ext cx="8064897" cy="2563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3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8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95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21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137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№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п.п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Срок выполнения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Наименование задачи, мероприятия в соответствии ТЗ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Результаты выполнения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Предложения по корректировке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474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1.1.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страницы сайта РИП-соисполнителя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44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</TotalTime>
  <Words>534</Words>
  <Application>Microsoft Office PowerPoint</Application>
  <PresentationFormat>Экран (4:3)</PresentationFormat>
  <Paragraphs>160</Paragraphs>
  <Slides>13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Book Antiqua</vt:lpstr>
      <vt:lpstr>Calibri</vt:lpstr>
      <vt:lpstr>Century Gothic</vt:lpstr>
      <vt:lpstr>Courier New</vt:lpstr>
      <vt:lpstr>Times New Roman</vt:lpstr>
      <vt:lpstr>Аптека</vt:lpstr>
      <vt:lpstr>Соорганизация деятельности участников программы</vt:lpstr>
      <vt:lpstr>               Формат взаимодействия субъектов РИИ</vt:lpstr>
      <vt:lpstr>               Формат взаимодействия субъектов РИИ</vt:lpstr>
      <vt:lpstr>Структура страницы сайта РИП-соисполнителя</vt:lpstr>
      <vt:lpstr>Структура страницы сайта РИП-соисполнителя</vt:lpstr>
      <vt:lpstr>Структура страницы сайта РИП-соисполнителя</vt:lpstr>
      <vt:lpstr>Структура страницы сайта РИП-соисполнителя</vt:lpstr>
      <vt:lpstr>Структура страницы сайта РИП-соисполнителя</vt:lpstr>
      <vt:lpstr>Структура страницы сайта РИП-соисполнителя</vt:lpstr>
      <vt:lpstr>АНКЕТА для образовательных организаций – соисполнителей </vt:lpstr>
      <vt:lpstr>Для новых участников программы</vt:lpstr>
      <vt:lpstr>Для новых участников программы</vt:lpstr>
      <vt:lpstr>Для новых участников программы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Соорганизация деятельности участников программы</dc:title>
  <dc:creator>Светлана Михайловна Головлева</dc:creator>
  <cp:lastModifiedBy>Sve</cp:lastModifiedBy>
  <cp:revision>4</cp:revision>
  <dcterms:created xsi:type="dcterms:W3CDTF">2017-05-11T04:57:51Z</dcterms:created>
  <dcterms:modified xsi:type="dcterms:W3CDTF">2017-05-15T00:34:23Z</dcterms:modified>
</cp:coreProperties>
</file>