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9" r:id="rId3"/>
    <p:sldId id="284" r:id="rId4"/>
    <p:sldId id="318" r:id="rId5"/>
    <p:sldId id="319" r:id="rId6"/>
    <p:sldId id="320" r:id="rId7"/>
    <p:sldId id="308" r:id="rId8"/>
    <p:sldId id="322" r:id="rId9"/>
    <p:sldId id="313" r:id="rId10"/>
    <p:sldId id="314" r:id="rId11"/>
    <p:sldId id="315" r:id="rId12"/>
    <p:sldId id="321" r:id="rId13"/>
    <p:sldId id="30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D73"/>
    <a:srgbClr val="54C7CE"/>
    <a:srgbClr val="F7DFA7"/>
    <a:srgbClr val="33ADB3"/>
    <a:srgbClr val="F3CC71"/>
    <a:srgbClr val="62CCD2"/>
    <a:srgbClr val="F8E0A9"/>
    <a:srgbClr val="37B9BF"/>
    <a:srgbClr val="57C8CF"/>
    <a:srgbClr val="DFA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2" autoAdjust="0"/>
    <p:restoredTop sz="88545" autoAdjust="0"/>
  </p:normalViewPr>
  <p:slideViewPr>
    <p:cSldViewPr>
      <p:cViewPr varScale="1">
        <p:scale>
          <a:sx n="66" d="100"/>
          <a:sy n="66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32415-038C-42E2-A339-8F782F323B3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33BF8-7AD2-4F8D-B43E-C22E40E6F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4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0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8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4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0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4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9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7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3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3BF8-7AD2-4F8D-B43E-C22E40E6F8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9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66A8-E6E2-43A6-A5D9-334D532902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7F35-BF41-4417-995D-72E032143D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63008" b="39099"/>
          <a:stretch/>
        </p:blipFill>
        <p:spPr>
          <a:xfrm rot="5400000">
            <a:off x="531552" y="4670136"/>
            <a:ext cx="1680714" cy="2743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3823" t="30991"/>
          <a:stretch/>
        </p:blipFill>
        <p:spPr>
          <a:xfrm rot="5400000">
            <a:off x="9059005" y="-308070"/>
            <a:ext cx="2824924" cy="3441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7858" y="2363770"/>
            <a:ext cx="9505056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Организация </a:t>
            </a:r>
            <a:r>
              <a:rPr lang="ru-RU" sz="3600" b="1" dirty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деятельности с детьми раннего возраста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7858" y="3762199"/>
            <a:ext cx="9505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или</a:t>
            </a:r>
          </a:p>
          <a:p>
            <a:pPr algn="ctr"/>
            <a:r>
              <a:rPr lang="ru-RU" sz="3600" dirty="0"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Дети с года до трех! Легко?!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19253" b="19896"/>
          <a:stretch/>
        </p:blipFill>
        <p:spPr>
          <a:xfrm>
            <a:off x="10012304" y="4595812"/>
            <a:ext cx="2179696" cy="2262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919536" cy="20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10312764" y="-34412"/>
            <a:ext cx="1844336" cy="1914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r="50627" b="10681"/>
          <a:stretch/>
        </p:blipFill>
        <p:spPr>
          <a:xfrm rot="5400000">
            <a:off x="362918" y="5629295"/>
            <a:ext cx="868491" cy="16436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4089" y="653070"/>
            <a:ext cx="10938535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Инструменты работы педагога </a:t>
            </a:r>
            <a:endParaRPr lang="ru-RU" sz="3600" b="1" dirty="0">
              <a:solidFill>
                <a:srgbClr val="33ADB3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4651" y="1905918"/>
            <a:ext cx="6421469" cy="4187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Сенсорный дорожки 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это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дорожки из материалов разных сенсорных свойств. </a:t>
            </a:r>
            <a:endParaRPr lang="ru-RU" sz="1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Дорожки могут: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относиться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к определенной 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теме </a:t>
            </a:r>
          </a:p>
          <a:p>
            <a:pPr marL="2844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(к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примеру, «Осень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»)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создаваться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по определенным 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условиям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44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(к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примеру, ребенок создают круглую дорожку или широкую, 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узкую)</a:t>
            </a:r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предлагать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ребенку взаимодействие с различными материалами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20136" y="1700808"/>
            <a:ext cx="3265512" cy="4614137"/>
            <a:chOff x="7034449" y="1700808"/>
            <a:chExt cx="3265512" cy="461413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449" y="4154945"/>
              <a:ext cx="3265512" cy="2160000"/>
            </a:xfrm>
            <a:prstGeom prst="rect">
              <a:avLst/>
            </a:prstGeom>
            <a:ln w="50800">
              <a:solidFill>
                <a:srgbClr val="54C7CE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785" y="1700808"/>
              <a:ext cx="3261176" cy="2160000"/>
            </a:xfrm>
            <a:prstGeom prst="rect">
              <a:avLst/>
            </a:prstGeom>
            <a:ln w="50800">
              <a:solidFill>
                <a:srgbClr val="F3CD7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363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10312764" y="-34412"/>
            <a:ext cx="1844336" cy="191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4089" y="653070"/>
            <a:ext cx="10938535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Инструменты работы педагога </a:t>
            </a:r>
            <a:endParaRPr lang="ru-RU" sz="3600" b="1" dirty="0">
              <a:solidFill>
                <a:srgbClr val="33ADB3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74089" y="1711349"/>
            <a:ext cx="95037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Игры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подносе 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это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различные 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игры-упражнения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на развитие мелкой 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моторики, которые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ыполняются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они на индивидуальных </a:t>
            </a:r>
            <a:r>
              <a:rPr lang="ru-RU" sz="1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подносиках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Ребенок манипулирует с различными предметами: нанизывает, приклеивает, отклеивает, ведет пальчиками.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11424" y="3429320"/>
            <a:ext cx="6414232" cy="2880000"/>
            <a:chOff x="2705864" y="3546338"/>
            <a:chExt cx="6414232" cy="288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864" y="3546338"/>
              <a:ext cx="3840000" cy="2880000"/>
            </a:xfrm>
            <a:prstGeom prst="rect">
              <a:avLst/>
            </a:prstGeom>
            <a:ln w="50800">
              <a:solidFill>
                <a:srgbClr val="F3CD73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096" y="3546338"/>
              <a:ext cx="2160000" cy="2880000"/>
            </a:xfrm>
            <a:prstGeom prst="rect">
              <a:avLst/>
            </a:prstGeom>
            <a:ln w="50800">
              <a:solidFill>
                <a:srgbClr val="54C7CE"/>
              </a:solidFill>
            </a:ln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>
            <a:off x="9843608" y="4420732"/>
            <a:ext cx="2348392" cy="2437268"/>
          </a:xfrm>
          <a:prstGeom prst="rect">
            <a:avLst/>
          </a:prstGeom>
        </p:spPr>
      </p:pic>
      <p:pic>
        <p:nvPicPr>
          <p:cNvPr id="11" name="Рисунок 10" descr="C:\Users\Марина Надежина\Downloads\Screenshot_20210915_1241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46" y="3429320"/>
            <a:ext cx="4064078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5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10312764" y="-34412"/>
            <a:ext cx="1844336" cy="1914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r="50627" b="10681"/>
          <a:stretch/>
        </p:blipFill>
        <p:spPr>
          <a:xfrm rot="5400000">
            <a:off x="362918" y="5629295"/>
            <a:ext cx="868491" cy="16436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4089" y="653070"/>
            <a:ext cx="10938535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Этапы организации детской деятельности</a:t>
            </a:r>
            <a:endParaRPr lang="ru-RU" sz="3600" b="1" dirty="0">
              <a:solidFill>
                <a:srgbClr val="33ADB3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4651" y="1905918"/>
            <a:ext cx="6421469" cy="4187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Сенсорное развитие (ванночки)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крупной моторики (дорожки)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Развитие мелкой моторики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Познавательное развитие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Творческое развитие</a:t>
            </a:r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20136" y="1700808"/>
            <a:ext cx="3265512" cy="4614137"/>
            <a:chOff x="7034449" y="1700808"/>
            <a:chExt cx="3265512" cy="461413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449" y="4154945"/>
              <a:ext cx="3265512" cy="2160000"/>
            </a:xfrm>
            <a:prstGeom prst="rect">
              <a:avLst/>
            </a:prstGeom>
            <a:ln w="50800">
              <a:solidFill>
                <a:srgbClr val="54C7CE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785" y="1700808"/>
              <a:ext cx="3261176" cy="2160000"/>
            </a:xfrm>
            <a:prstGeom prst="rect">
              <a:avLst/>
            </a:prstGeom>
            <a:ln w="50800">
              <a:solidFill>
                <a:srgbClr val="F3CD73"/>
              </a:solidFill>
            </a:ln>
          </p:spPr>
        </p:pic>
      </p:grpSp>
      <p:pic>
        <p:nvPicPr>
          <p:cNvPr id="13" name="Рисунок 12" descr="C:\Users\Марина Надежина\Downloads\Screenshot_20210915_1241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154945"/>
            <a:ext cx="326551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Марина Надежина\Downloads\Screenshot_20210915_13505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73" y="1689760"/>
            <a:ext cx="3250275" cy="217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Марина Надежина\Downloads\IMG_20210915_12253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73" y="4156372"/>
            <a:ext cx="3250275" cy="215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sun9-24.userapi.com/xboEMGjewqMWYB0E9XdpOV0syAjIetNKW3Afig/O3Lfft3O1OE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-130" r="17993" b="1"/>
          <a:stretch/>
        </p:blipFill>
        <p:spPr bwMode="auto">
          <a:xfrm rot="5400000">
            <a:off x="2826634" y="2844093"/>
            <a:ext cx="1974276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70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999868"/>
            <a:ext cx="12192000" cy="172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ru-RU" sz="48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СПАСИБО ЗА ВНИМАНИЕ!</a:t>
            </a:r>
            <a:endParaRPr lang="ru-RU" sz="4000" b="1" dirty="0" smtClean="0">
              <a:solidFill>
                <a:srgbClr val="33ADB3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ГОТОВЫ ОТВЕТИТЬ НА ВАШИ ВОПРОСЫ</a:t>
            </a:r>
            <a:endParaRPr lang="ru-RU" sz="2800" b="1" dirty="0"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26065" b="10681"/>
          <a:stretch/>
        </p:blipFill>
        <p:spPr>
          <a:xfrm rot="5400000">
            <a:off x="211646" y="5163679"/>
            <a:ext cx="1498756" cy="18942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19253" b="19896"/>
          <a:stretch/>
        </p:blipFill>
        <p:spPr>
          <a:xfrm rot="16200000">
            <a:off x="9799170" y="-43950"/>
            <a:ext cx="2348392" cy="24372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19253" b="19896"/>
          <a:stretch/>
        </p:blipFill>
        <p:spPr>
          <a:xfrm>
            <a:off x="9843608" y="4420732"/>
            <a:ext cx="2348392" cy="24372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11185" t="12666"/>
          <a:stretch/>
        </p:blipFill>
        <p:spPr>
          <a:xfrm>
            <a:off x="5860" y="4744"/>
            <a:ext cx="3051099" cy="297939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21147822">
            <a:off x="403188" y="-471499"/>
            <a:ext cx="273943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dirty="0" smtClean="0">
                <a:solidFill>
                  <a:srgbClr val="F3CD73"/>
                </a:solidFill>
                <a:latin typeface="Comic Sans MS" panose="030F0702030302020204" pitchFamily="66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?</a:t>
            </a:r>
            <a:endParaRPr lang="ru-RU" sz="28700" dirty="0">
              <a:solidFill>
                <a:srgbClr val="F3CD73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147822">
            <a:off x="8893783" y="674968"/>
            <a:ext cx="27394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dirty="0" smtClean="0">
                <a:solidFill>
                  <a:srgbClr val="F3CD73"/>
                </a:solidFill>
                <a:latin typeface="Comic Sans MS" panose="030F0702030302020204" pitchFamily="66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?</a:t>
            </a:r>
            <a:endParaRPr lang="ru-RU" sz="13800" dirty="0">
              <a:solidFill>
                <a:srgbClr val="F3CD73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89974" y="4848587"/>
            <a:ext cx="27394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dirty="0" smtClean="0">
                <a:solidFill>
                  <a:srgbClr val="F3CD73"/>
                </a:solidFill>
                <a:latin typeface="Comic Sans MS" panose="030F0702030302020204" pitchFamily="66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?</a:t>
            </a:r>
            <a:endParaRPr lang="ru-RU" sz="13800" dirty="0">
              <a:solidFill>
                <a:srgbClr val="F3CD7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4089" y="653070"/>
            <a:ext cx="7482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Особенности </a:t>
            </a:r>
            <a:r>
              <a:rPr lang="ru-RU" sz="4000" b="1" dirty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детей раннего возраста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10106123" y="-63961"/>
            <a:ext cx="2047139" cy="212461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/>
          <a:srcRect r="50627" b="10681"/>
          <a:stretch/>
        </p:blipFill>
        <p:spPr>
          <a:xfrm rot="5400000">
            <a:off x="362918" y="5629295"/>
            <a:ext cx="868491" cy="16436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61711" y="26779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4089" y="2904093"/>
            <a:ext cx="11010544" cy="29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Century Gothic" panose="020B0502020202020204" pitchFamily="34" charset="0"/>
              </a:rPr>
              <a:t>Менее зависимы от взрослых, </a:t>
            </a:r>
            <a:endParaRPr lang="ru-RU" sz="22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</a:pPr>
            <a:r>
              <a:rPr lang="ru-RU" sz="2200" dirty="0" smtClean="0">
                <a:latin typeface="Century Gothic" panose="020B0502020202020204" pitchFamily="34" charset="0"/>
              </a:rPr>
              <a:t>но </a:t>
            </a:r>
            <a:r>
              <a:rPr lang="ru-RU" sz="2200" dirty="0">
                <a:latin typeface="Century Gothic" panose="020B0502020202020204" pitchFamily="34" charset="0"/>
              </a:rPr>
              <a:t>еще не до конца </a:t>
            </a:r>
            <a:r>
              <a:rPr lang="ru-RU" sz="2200" dirty="0" smtClean="0">
                <a:latin typeface="Century Gothic" panose="020B0502020202020204" pitchFamily="34" charset="0"/>
              </a:rPr>
              <a:t>самостоятельны</a:t>
            </a:r>
            <a:endParaRPr lang="ru-RU" sz="22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Century Gothic" panose="020B0502020202020204" pitchFamily="34" charset="0"/>
              </a:rPr>
              <a:t>Понимают много, но сказать могут меньше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Century Gothic" panose="020B0502020202020204" pitchFamily="34" charset="0"/>
              </a:rPr>
              <a:t>Активные </a:t>
            </a:r>
            <a:r>
              <a:rPr lang="ru-RU" sz="2200" dirty="0" smtClean="0">
                <a:latin typeface="Century Gothic" panose="020B0502020202020204" pitchFamily="34" charset="0"/>
              </a:rPr>
              <a:t>исследователи</a:t>
            </a:r>
            <a:endParaRPr lang="ru-RU" sz="22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Century Gothic" panose="020B0502020202020204" pitchFamily="34" charset="0"/>
              </a:rPr>
              <a:t>Пробуют себя в общении и взаимодействии со </a:t>
            </a:r>
            <a:r>
              <a:rPr lang="ru-RU" sz="2200" dirty="0" smtClean="0">
                <a:latin typeface="Century Gothic" panose="020B0502020202020204" pitchFamily="34" charset="0"/>
              </a:rPr>
              <a:t>сверстниками</a:t>
            </a:r>
            <a:endParaRPr lang="ru-RU" sz="22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Century Gothic" panose="020B0502020202020204" pitchFamily="34" charset="0"/>
              </a:rPr>
              <a:t>Начинает формироваться способность к произвольной </a:t>
            </a:r>
            <a:r>
              <a:rPr lang="ru-RU" sz="2200" dirty="0" err="1">
                <a:latin typeface="Century Gothic" panose="020B0502020202020204" pitchFamily="34" charset="0"/>
              </a:rPr>
              <a:t>саморегуляции</a:t>
            </a:r>
            <a:endParaRPr lang="ru-RU" sz="22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51" y="577789"/>
            <a:ext cx="3420488" cy="377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82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r="19450" b="29881"/>
          <a:stretch/>
        </p:blipFill>
        <p:spPr>
          <a:xfrm>
            <a:off x="9840416" y="4725144"/>
            <a:ext cx="2342662" cy="213346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4"/>
          <a:srcRect l="38205" t="34935"/>
          <a:stretch/>
        </p:blipFill>
        <p:spPr>
          <a:xfrm>
            <a:off x="-34602" y="0"/>
            <a:ext cx="2122869" cy="221968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57011" y="170066"/>
            <a:ext cx="9776005" cy="2862322"/>
            <a:chOff x="457011" y="170066"/>
            <a:chExt cx="9776005" cy="2862322"/>
          </a:xfrm>
        </p:grpSpPr>
        <p:sp>
          <p:nvSpPr>
            <p:cNvPr id="4" name="Прямоугольник 3"/>
            <p:cNvSpPr/>
            <p:nvPr/>
          </p:nvSpPr>
          <p:spPr>
            <a:xfrm rot="20683458">
              <a:off x="457011" y="170066"/>
              <a:ext cx="273943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0" dirty="0" smtClean="0">
                  <a:solidFill>
                    <a:srgbClr val="F3CD73"/>
                  </a:solidFill>
                  <a:latin typeface="Comic Sans MS" panose="030F0702030302020204" pitchFamily="66" charset="0"/>
                  <a:ea typeface="Microsoft YaHei Light" panose="020B0502040204020203" pitchFamily="34" charset="-122"/>
                  <a:cs typeface="Segoe UI" panose="020B0502040204020203" pitchFamily="34" charset="0"/>
                </a:rPr>
                <a:t>?</a:t>
              </a:r>
              <a:endParaRPr lang="ru-RU" sz="18000" dirty="0">
                <a:solidFill>
                  <a:srgbClr val="F3CD73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19882" y="2146543"/>
              <a:ext cx="84131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ru-RU" sz="3600" b="1" dirty="0" smtClean="0">
                  <a:solidFill>
                    <a:srgbClr val="33ADB3"/>
                  </a:solidFill>
                  <a:latin typeface="Century Gothic" panose="020B0502020202020204" pitchFamily="34" charset="0"/>
                </a:rPr>
                <a:t>Как </a:t>
              </a:r>
              <a:r>
                <a:rPr lang="ru-RU" sz="3600" b="1" dirty="0">
                  <a:solidFill>
                    <a:srgbClr val="33ADB3"/>
                  </a:solidFill>
                  <a:latin typeface="Century Gothic" panose="020B0502020202020204" pitchFamily="34" charset="0"/>
                </a:rPr>
                <a:t>оценить «успешность» </a:t>
              </a:r>
              <a:r>
                <a:rPr lang="ru-RU" sz="3600" b="1" dirty="0" smtClean="0">
                  <a:solidFill>
                    <a:srgbClr val="33ADB3"/>
                  </a:solidFill>
                  <a:latin typeface="Century Gothic" panose="020B0502020202020204" pitchFamily="34" charset="0"/>
                </a:rPr>
                <a:t>детей?</a:t>
              </a:r>
              <a:endParaRPr lang="ru-RU" sz="3600" b="1" dirty="0">
                <a:solidFill>
                  <a:srgbClr val="33ADB3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078691" y="2994779"/>
            <a:ext cx="10209997" cy="2862322"/>
            <a:chOff x="2207935" y="2965313"/>
            <a:chExt cx="10209997" cy="2862322"/>
          </a:xfrm>
        </p:grpSpPr>
        <p:sp>
          <p:nvSpPr>
            <p:cNvPr id="8" name="Прямоугольник 7"/>
            <p:cNvSpPr/>
            <p:nvPr/>
          </p:nvSpPr>
          <p:spPr>
            <a:xfrm rot="1018984">
              <a:off x="9678497" y="2965313"/>
              <a:ext cx="273943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0" dirty="0" smtClean="0">
                  <a:solidFill>
                    <a:srgbClr val="F3CD73"/>
                  </a:solidFill>
                  <a:latin typeface="Comic Sans MS" panose="030F0702030302020204" pitchFamily="66" charset="0"/>
                  <a:ea typeface="Microsoft YaHei Light" panose="020B0502040204020203" pitchFamily="34" charset="-122"/>
                  <a:cs typeface="Segoe UI" panose="020B0502040204020203" pitchFamily="34" charset="0"/>
                </a:rPr>
                <a:t>!</a:t>
              </a:r>
              <a:endParaRPr lang="ru-RU" sz="18000" dirty="0">
                <a:solidFill>
                  <a:srgbClr val="F3CD73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207935" y="3342696"/>
              <a:ext cx="7637027" cy="1593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2800" dirty="0">
                  <a:latin typeface="Century Gothic" panose="020B0502020202020204" pitchFamily="34" charset="0"/>
                  <a:ea typeface="Microsoft YaHei Light" panose="020B0502040204020203" pitchFamily="34" charset="-122"/>
                  <a:cs typeface="Segoe UI" panose="020B0502040204020203" pitchFamily="34" charset="0"/>
                </a:rPr>
                <a:t>Ориентируемся на показатели </a:t>
              </a:r>
              <a:r>
                <a:rPr lang="ru-RU" sz="2800" dirty="0" smtClean="0">
                  <a:latin typeface="Century Gothic" panose="020B0502020202020204" pitchFamily="34" charset="0"/>
                  <a:ea typeface="Microsoft YaHei Light" panose="020B0502040204020203" pitchFamily="34" charset="-122"/>
                  <a:cs typeface="Segoe UI" panose="020B0502040204020203" pitchFamily="34" charset="0"/>
                </a:rPr>
                <a:t>возраста</a:t>
              </a:r>
            </a:p>
            <a:p>
              <a:pPr algn="ctr">
                <a:lnSpc>
                  <a:spcPct val="120000"/>
                </a:lnSpc>
              </a:pPr>
              <a:r>
                <a:rPr lang="ru-RU" sz="2800" b="1" dirty="0" smtClean="0">
                  <a:latin typeface="Century Gothic" panose="020B0502020202020204" pitchFamily="34" charset="0"/>
                  <a:ea typeface="Microsoft YaHei Light" panose="020B0502040204020203" pitchFamily="34" charset="-122"/>
                  <a:cs typeface="Segoe UI" panose="020B0502040204020203" pitchFamily="34" charset="0"/>
                </a:rPr>
                <a:t>или </a:t>
              </a:r>
              <a:r>
                <a:rPr lang="ru-RU" sz="2800" dirty="0">
                  <a:latin typeface="Century Gothic" panose="020B0502020202020204" pitchFamily="34" charset="0"/>
                  <a:ea typeface="Microsoft YaHei Light" panose="020B0502040204020203" pitchFamily="34" charset="-122"/>
                  <a:cs typeface="Segoe UI" panose="020B0502040204020203" pitchFamily="34" charset="0"/>
                </a:rPr>
                <a:t>смотрим динамику ребенка</a:t>
              </a:r>
            </a:p>
            <a:p>
              <a:pPr algn="ctr">
                <a:lnSpc>
                  <a:spcPct val="120000"/>
                </a:lnSpc>
              </a:pPr>
              <a:endParaRPr lang="ru-RU" sz="2800" dirty="0"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2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4089" y="653070"/>
            <a:ext cx="8769961" cy="75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Целевые ориентиры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9799170" y="-43950"/>
            <a:ext cx="2348392" cy="24372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4089" y="2018210"/>
            <a:ext cx="10133077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1200"/>
              </a:spcAft>
              <a:buClr>
                <a:srgbClr val="F3CC71"/>
              </a:buClr>
            </a:pPr>
            <a:r>
              <a:rPr lang="ru-RU" sz="2200" b="1" dirty="0" smtClean="0">
                <a:latin typeface="Century Gothic" panose="020B0502020202020204" pitchFamily="34" charset="0"/>
              </a:rPr>
              <a:t>Развиваются навыки: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крупной </a:t>
            </a:r>
            <a:r>
              <a:rPr lang="ru-RU" sz="2000" dirty="0">
                <a:latin typeface="Century Gothic" panose="020B0502020202020204" pitchFamily="34" charset="0"/>
              </a:rPr>
              <a:t>моторики, основных видов движения, дети лучше владеют своим телом, сохраняют равновесие проходя по дороже с </a:t>
            </a:r>
            <a:r>
              <a:rPr lang="ru-RU" sz="2000" dirty="0" smtClean="0">
                <a:latin typeface="Century Gothic" panose="020B0502020202020204" pitchFamily="34" charset="0"/>
              </a:rPr>
              <a:t>возвышением.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мелкой </a:t>
            </a:r>
            <a:r>
              <a:rPr lang="ru-RU" sz="2000" dirty="0">
                <a:latin typeface="Century Gothic" panose="020B0502020202020204" pitchFamily="34" charset="0"/>
              </a:rPr>
              <a:t>моторики, совершенствуются умения </a:t>
            </a:r>
            <a:r>
              <a:rPr lang="ru-RU" sz="2000" dirty="0" smtClean="0">
                <a:latin typeface="Century Gothic" panose="020B0502020202020204" pitchFamily="34" charset="0"/>
              </a:rPr>
              <a:t>пальчиков.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познания </a:t>
            </a:r>
            <a:r>
              <a:rPr lang="ru-RU" sz="2000" dirty="0">
                <a:latin typeface="Century Gothic" panose="020B0502020202020204" pitchFamily="34" charset="0"/>
              </a:rPr>
              <a:t>и исследования различных материалов, </a:t>
            </a:r>
            <a:r>
              <a:rPr lang="ru-RU" sz="2000" dirty="0" smtClean="0">
                <a:latin typeface="Century Gothic" panose="020B0502020202020204" pitchFamily="34" charset="0"/>
              </a:rPr>
              <a:t>текстур. Ребенок </a:t>
            </a:r>
            <a:r>
              <a:rPr lang="ru-RU" sz="2000" dirty="0">
                <a:latin typeface="Century Gothic" panose="020B0502020202020204" pitchFamily="34" charset="0"/>
              </a:rPr>
              <a:t>проявляет исследовательский интерес, взаимодействуя с разными материалами, </a:t>
            </a:r>
            <a:r>
              <a:rPr lang="ru-RU" sz="2000" dirty="0" smtClean="0">
                <a:latin typeface="Century Gothic" panose="020B0502020202020204" pitchFamily="34" charset="0"/>
              </a:rPr>
              <a:t>стремится </a:t>
            </a:r>
            <a:r>
              <a:rPr lang="ru-RU" sz="2000" dirty="0">
                <a:latin typeface="Century Gothic" panose="020B0502020202020204" pitchFamily="34" charset="0"/>
              </a:rPr>
              <a:t>извлечь звук, </a:t>
            </a:r>
            <a:r>
              <a:rPr lang="ru-RU" sz="2000" dirty="0" smtClean="0">
                <a:latin typeface="Century Gothic" panose="020B0502020202020204" pitchFamily="34" charset="0"/>
              </a:rPr>
              <a:t>пересыпает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smtClean="0">
                <a:latin typeface="Century Gothic" panose="020B0502020202020204" pitchFamily="34" charset="0"/>
              </a:rPr>
              <a:t>испытывает </a:t>
            </a:r>
            <a:r>
              <a:rPr lang="ru-RU" sz="2000" dirty="0">
                <a:latin typeface="Century Gothic" panose="020B0502020202020204" pitchFamily="34" charset="0"/>
              </a:rPr>
              <a:t>на прочность, </a:t>
            </a:r>
            <a:r>
              <a:rPr lang="ru-RU" sz="2000" dirty="0" smtClean="0">
                <a:latin typeface="Century Gothic" panose="020B0502020202020204" pitchFamily="34" charset="0"/>
              </a:rPr>
              <a:t>сравнивает жесткость.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0627" b="10681"/>
          <a:stretch/>
        </p:blipFill>
        <p:spPr>
          <a:xfrm rot="5400000">
            <a:off x="362918" y="5629295"/>
            <a:ext cx="868491" cy="16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4089" y="653070"/>
            <a:ext cx="8769961" cy="75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Целевые ориентиры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10378157" y="-33197"/>
            <a:ext cx="1780157" cy="1847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368" y="1411226"/>
            <a:ext cx="1140454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Развиваются когнитивные и познавательные способности, ребенок проявляет интерес и различает цвета, формы, называет </a:t>
            </a:r>
            <a:r>
              <a:rPr lang="ru-RU" sz="2000" dirty="0" smtClean="0">
                <a:latin typeface="Century Gothic" panose="020B0502020202020204" pitchFamily="34" charset="0"/>
              </a:rPr>
              <a:t>животных.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Развивается интерес к творческой деятельности, ребенок работает с различными материалами (краски, пластилин, </a:t>
            </a:r>
            <a:r>
              <a:rPr lang="ru-RU" sz="2000" dirty="0" smtClean="0">
                <a:latin typeface="Century Gothic" panose="020B0502020202020204" pitchFamily="34" charset="0"/>
              </a:rPr>
              <a:t>крупы), </a:t>
            </a:r>
            <a:r>
              <a:rPr lang="ru-RU" sz="2000" dirty="0">
                <a:latin typeface="Century Gothic" panose="020B0502020202020204" pitchFamily="34" charset="0"/>
              </a:rPr>
              <a:t>ценит процесс, а не </a:t>
            </a:r>
            <a:r>
              <a:rPr lang="ru-RU" sz="2000" dirty="0" smtClean="0">
                <a:latin typeface="Century Gothic" panose="020B0502020202020204" pitchFamily="34" charset="0"/>
              </a:rPr>
              <a:t>результат.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Развивается произвольность деятельности и </a:t>
            </a:r>
            <a:r>
              <a:rPr lang="ru-RU" sz="2000" dirty="0" smtClean="0">
                <a:latin typeface="Century Gothic" panose="020B0502020202020204" pitchFamily="34" charset="0"/>
              </a:rPr>
              <a:t>поведения.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Дети задействуют другие каналы получения информации, использование которых раньше вызывало страх (например, ходить босиком по различным поверхностям, рисовать красками, используя только ладошки или пальчики, всем телом погружаться в ванночки с каким-либо </a:t>
            </a:r>
            <a:r>
              <a:rPr lang="ru-RU" sz="2000" dirty="0" smtClean="0">
                <a:latin typeface="Century Gothic" panose="020B0502020202020204" pitchFamily="34" charset="0"/>
              </a:rPr>
              <a:t>наполнением).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0627" b="10681"/>
          <a:stretch/>
        </p:blipFill>
        <p:spPr>
          <a:xfrm rot="5400000">
            <a:off x="362918" y="5629295"/>
            <a:ext cx="868491" cy="1643686"/>
          </a:xfrm>
          <a:prstGeom prst="rect">
            <a:avLst/>
          </a:prstGeom>
        </p:spPr>
      </p:pic>
      <p:pic>
        <p:nvPicPr>
          <p:cNvPr id="8" name="Рисунок 7" descr="https://sun9-40.userapi.com/c857124/v857124700/f03a5/h2TVlBwEJr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9" r="729" b="7263"/>
          <a:stretch/>
        </p:blipFill>
        <p:spPr bwMode="auto">
          <a:xfrm>
            <a:off x="8616280" y="4581128"/>
            <a:ext cx="2608048" cy="2132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32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4089" y="653070"/>
            <a:ext cx="7482151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Условия развития детей раннего возраста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10106124" y="-38737"/>
            <a:ext cx="2047139" cy="212461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/>
          <a:srcRect r="50627" b="10681"/>
          <a:stretch/>
        </p:blipFill>
        <p:spPr>
          <a:xfrm rot="5400000">
            <a:off x="387597" y="5601912"/>
            <a:ext cx="868491" cy="16436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61711" y="26779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74089" y="2261764"/>
            <a:ext cx="11042518" cy="3475448"/>
            <a:chOff x="748795" y="2432328"/>
            <a:chExt cx="11042518" cy="347544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48795" y="2432328"/>
              <a:ext cx="9811701" cy="830997"/>
              <a:chOff x="7157176" y="1028151"/>
              <a:chExt cx="9811701" cy="83099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7157176" y="1119920"/>
                <a:ext cx="612000" cy="612000"/>
              </a:xfrm>
              <a:prstGeom prst="ellipse">
                <a:avLst/>
              </a:prstGeom>
              <a:solidFill>
                <a:srgbClr val="F3C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</a:t>
                </a:r>
                <a:endParaRPr lang="ru-RU" sz="28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967877" y="1028151"/>
                <a:ext cx="9001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  <a:buClr>
                    <a:srgbClr val="F3CC71"/>
                  </a:buClr>
                  <a:defRPr/>
                </a:pPr>
                <a:r>
                  <a:rPr lang="ru-RU" sz="2000" dirty="0">
                    <a:latin typeface="Century Gothic" panose="020B0502020202020204" pitchFamily="34" charset="0"/>
                  </a:rPr>
                  <a:t>Очень эффективным является развитие ребенка в повседневной </a:t>
                </a:r>
                <a:r>
                  <a:rPr lang="ru-RU" sz="2000" dirty="0" smtClean="0">
                    <a:latin typeface="Century Gothic" panose="020B0502020202020204" pitchFamily="34" charset="0"/>
                  </a:rPr>
                  <a:t>деятельности.</a:t>
                </a:r>
                <a:endParaRPr lang="ru-RU" sz="2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751027" y="3338491"/>
              <a:ext cx="11040286" cy="830997"/>
              <a:chOff x="7205544" y="1158816"/>
              <a:chExt cx="11040286" cy="830997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7205544" y="1268315"/>
                <a:ext cx="612000" cy="612000"/>
              </a:xfrm>
              <a:prstGeom prst="ellipse">
                <a:avLst/>
              </a:prstGeom>
              <a:solidFill>
                <a:srgbClr val="F3C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8014014" y="1158816"/>
                <a:ext cx="102318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  <a:buClr>
                    <a:srgbClr val="F3CC71"/>
                  </a:buClr>
                  <a:defRPr/>
                </a:pPr>
                <a:r>
                  <a:rPr lang="ru-RU" sz="2000" dirty="0">
                    <a:latin typeface="Century Gothic" panose="020B0502020202020204" pitchFamily="34" charset="0"/>
                  </a:rPr>
                  <a:t>Мелкая моторика ребенка – это ключик к развитию. Поэтому обеспечьте в группе </a:t>
                </a:r>
                <a:r>
                  <a:rPr lang="ru-RU" sz="2000" dirty="0" smtClean="0">
                    <a:latin typeface="Century Gothic" panose="020B0502020202020204" pitchFamily="34" charset="0"/>
                  </a:rPr>
                  <a:t>детского </a:t>
                </a:r>
                <a:r>
                  <a:rPr lang="ru-RU" sz="2000" dirty="0">
                    <a:latin typeface="Century Gothic" panose="020B0502020202020204" pitchFamily="34" charset="0"/>
                  </a:rPr>
                  <a:t>сада возможность что-то пересыпать, рвать, </a:t>
                </a:r>
                <a:r>
                  <a:rPr lang="ru-RU" sz="2000" dirty="0" smtClean="0">
                    <a:latin typeface="Century Gothic" panose="020B0502020202020204" pitchFamily="34" charset="0"/>
                  </a:rPr>
                  <a:t>перебирать.</a:t>
                </a:r>
                <a:endParaRPr lang="ru-RU" sz="2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748795" y="4262384"/>
              <a:ext cx="10819812" cy="830997"/>
              <a:chOff x="7159408" y="937881"/>
              <a:chExt cx="10819812" cy="83099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7159408" y="1047380"/>
                <a:ext cx="612000" cy="612000"/>
              </a:xfrm>
              <a:prstGeom prst="ellipse">
                <a:avLst/>
              </a:prstGeom>
              <a:solidFill>
                <a:srgbClr val="F3C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  <a:endParaRPr lang="ru-RU" sz="32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970109" y="937881"/>
                <a:ext cx="100091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  <a:buClr>
                    <a:srgbClr val="F3CC71"/>
                  </a:buClr>
                  <a:defRPr/>
                </a:pPr>
                <a:r>
                  <a:rPr lang="ru-RU" sz="2000" dirty="0">
                    <a:latin typeface="Century Gothic" panose="020B0502020202020204" pitchFamily="34" charset="0"/>
                  </a:rPr>
                  <a:t>Дайте детям возможность экспериментировать со звуком, цветом, светом, различными текстурами и </a:t>
                </a:r>
                <a:r>
                  <a:rPr lang="ru-RU" sz="2000" dirty="0" smtClean="0">
                    <a:latin typeface="Century Gothic" panose="020B0502020202020204" pitchFamily="34" charset="0"/>
                  </a:rPr>
                  <a:t>фактурами.</a:t>
                </a:r>
                <a:endParaRPr lang="ru-RU" sz="2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748795" y="5295776"/>
              <a:ext cx="11042516" cy="612000"/>
              <a:chOff x="7205544" y="1195775"/>
              <a:chExt cx="11042516" cy="612000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7205544" y="1195775"/>
                <a:ext cx="612000" cy="612000"/>
              </a:xfrm>
              <a:prstGeom prst="ellipse">
                <a:avLst/>
              </a:prstGeom>
              <a:solidFill>
                <a:srgbClr val="F3C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  <a:endParaRPr lang="ru-RU" sz="36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8016245" y="1301720"/>
                <a:ext cx="102318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Century Gothic" panose="020B0502020202020204" pitchFamily="34" charset="0"/>
                  </a:rPr>
                  <a:t>Взрослый рядом, проговаривает и сопровождает детскую </a:t>
                </a:r>
                <a:r>
                  <a:rPr lang="ru-RU" sz="2000" dirty="0" smtClean="0">
                    <a:latin typeface="Century Gothic" panose="020B0502020202020204" pitchFamily="34" charset="0"/>
                  </a:rPr>
                  <a:t>деятельность.</a:t>
                </a:r>
                <a:endParaRPr lang="ru-RU" sz="2000" dirty="0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96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10312764" y="-34412"/>
            <a:ext cx="1844336" cy="1914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r="50627" b="10681"/>
          <a:stretch/>
        </p:blipFill>
        <p:spPr>
          <a:xfrm rot="5400000">
            <a:off x="362918" y="5629295"/>
            <a:ext cx="868491" cy="16436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4089" y="653070"/>
            <a:ext cx="1093853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Эффективные </a:t>
            </a:r>
            <a:r>
              <a:rPr lang="ru-RU" sz="3600" b="1" dirty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методики развития </a:t>
            </a:r>
          </a:p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детей </a:t>
            </a:r>
            <a:r>
              <a:rPr lang="ru-RU" sz="3600" b="1" dirty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раннего </a:t>
            </a:r>
            <a:r>
              <a:rPr lang="ru-RU" sz="36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возраста?</a:t>
            </a:r>
            <a:endParaRPr lang="ru-RU" sz="3600" b="1" dirty="0">
              <a:solidFill>
                <a:srgbClr val="33ADB3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11424" y="2150487"/>
            <a:ext cx="10433479" cy="3794400"/>
            <a:chOff x="911424" y="2150487"/>
            <a:chExt cx="10433479" cy="37944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24" y="2477184"/>
              <a:ext cx="3794738" cy="3467702"/>
            </a:xfrm>
            <a:prstGeom prst="rect">
              <a:avLst/>
            </a:prstGeom>
            <a:ln w="50800">
              <a:solidFill>
                <a:srgbClr val="F3CD73"/>
              </a:solidFill>
            </a:ln>
          </p:spPr>
        </p:pic>
        <p:pic>
          <p:nvPicPr>
            <p:cNvPr id="13" name="Picture 6" descr="https://avatars.mds.yandex.net/get-zen_doc/1219682/pub_5ddbd8626e457f44342455b4_5ddbd8a736288d3517dbdf52/scale_120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94"/>
            <a:stretch/>
          </p:blipFill>
          <p:spPr bwMode="auto">
            <a:xfrm rot="5400000">
              <a:off x="8430770" y="3030753"/>
              <a:ext cx="3794400" cy="2033867"/>
            </a:xfrm>
            <a:prstGeom prst="rect">
              <a:avLst/>
            </a:prstGeom>
            <a:noFill/>
            <a:ln w="50800">
              <a:solidFill>
                <a:srgbClr val="F3CD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21" y="3363785"/>
              <a:ext cx="3896957" cy="2581101"/>
            </a:xfrm>
            <a:prstGeom prst="rect">
              <a:avLst/>
            </a:prstGeom>
            <a:ln w="50800">
              <a:solidFill>
                <a:srgbClr val="54C7CE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575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4510" y="323353"/>
            <a:ext cx="8769961" cy="75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Комплект «Наука с пеленок»</a:t>
            </a:r>
            <a:endParaRPr lang="ru-RU" sz="4000" b="1" dirty="0" smtClean="0">
              <a:solidFill>
                <a:srgbClr val="33ADB3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10378157" y="-33197"/>
            <a:ext cx="1780157" cy="1847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368" y="1411226"/>
            <a:ext cx="11404541" cy="42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3CC71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0627" b="10681"/>
          <a:stretch/>
        </p:blipFill>
        <p:spPr>
          <a:xfrm rot="5400000">
            <a:off x="362918" y="5629295"/>
            <a:ext cx="868491" cy="16436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8" y="1302505"/>
            <a:ext cx="7033522" cy="4688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55" y="3861048"/>
            <a:ext cx="4279839" cy="28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r="19253" b="19896"/>
          <a:stretch/>
        </p:blipFill>
        <p:spPr>
          <a:xfrm rot="16200000">
            <a:off x="10312764" y="-34412"/>
            <a:ext cx="1844336" cy="1914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r="50627" b="10681"/>
          <a:stretch/>
        </p:blipFill>
        <p:spPr>
          <a:xfrm rot="5400000">
            <a:off x="362918" y="5629295"/>
            <a:ext cx="868491" cy="16436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4089" y="653070"/>
            <a:ext cx="10938535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33ADB3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Инструменты работы педагога </a:t>
            </a:r>
            <a:endParaRPr lang="ru-RU" sz="3600" b="1" dirty="0">
              <a:solidFill>
                <a:srgbClr val="33ADB3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74089" y="1711349"/>
            <a:ext cx="10578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Сенсорные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ванночки 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это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крупные ванночки с невысокими бортами, наполненные каким-либо материалом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Размеры ванночки позволяют ребенку при желании в нее сесть. К примеру, ванночка с </a:t>
            </a: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крупой или с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обрезами ткани.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11424" y="3056142"/>
            <a:ext cx="9442531" cy="2880000"/>
            <a:chOff x="911424" y="3056142"/>
            <a:chExt cx="9442531" cy="28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019" y="3056142"/>
              <a:ext cx="2969936" cy="2880000"/>
            </a:xfrm>
            <a:prstGeom prst="rect">
              <a:avLst/>
            </a:prstGeom>
            <a:ln w="50800">
              <a:solidFill>
                <a:srgbClr val="F3CD73"/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24" y="3056142"/>
              <a:ext cx="3258947" cy="2880000"/>
            </a:xfrm>
            <a:prstGeom prst="rect">
              <a:avLst/>
            </a:prstGeom>
            <a:ln w="50800">
              <a:solidFill>
                <a:srgbClr val="F3CD73"/>
              </a:solidFill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08" y="3056142"/>
              <a:ext cx="2154374" cy="2880000"/>
            </a:xfrm>
            <a:prstGeom prst="rect">
              <a:avLst/>
            </a:prstGeom>
            <a:ln w="50800">
              <a:solidFill>
                <a:srgbClr val="54C7CE"/>
              </a:solidFill>
            </a:ln>
          </p:spPr>
        </p:pic>
      </p:grpSp>
      <p:pic>
        <p:nvPicPr>
          <p:cNvPr id="10" name="Рисунок 9" descr="https://sun9-24.userapi.com/c858128/v858128700/196376/arpmnO03JG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056142"/>
            <a:ext cx="3258947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5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470</Words>
  <Application>Microsoft Office PowerPoint</Application>
  <PresentationFormat>Широкоэкранный</PresentationFormat>
  <Paragraphs>78</Paragraphs>
  <Slides>13</Slides>
  <Notes>12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Microsoft YaHei Light</vt:lpstr>
      <vt:lpstr>Arial</vt:lpstr>
      <vt:lpstr>Calibri</vt:lpstr>
      <vt:lpstr>Century Gothic</vt:lpstr>
      <vt:lpstr>Comic Sans MS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 Степанов</dc:creator>
  <cp:lastModifiedBy>Марина Надежина</cp:lastModifiedBy>
  <cp:revision>92</cp:revision>
  <dcterms:created xsi:type="dcterms:W3CDTF">2019-11-20T07:43:39Z</dcterms:created>
  <dcterms:modified xsi:type="dcterms:W3CDTF">2023-01-30T17:57:21Z</dcterms:modified>
</cp:coreProperties>
</file>