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7" r:id="rId2"/>
    <p:sldId id="279" r:id="rId3"/>
    <p:sldId id="280" r:id="rId4"/>
    <p:sldId id="281" r:id="rId5"/>
    <p:sldId id="264" r:id="rId6"/>
    <p:sldId id="276" r:id="rId7"/>
    <p:sldId id="282" r:id="rId8"/>
    <p:sldId id="287" r:id="rId9"/>
    <p:sldId id="288" r:id="rId10"/>
    <p:sldId id="289" r:id="rId11"/>
    <p:sldId id="283" r:id="rId12"/>
    <p:sldId id="274" r:id="rId13"/>
    <p:sldId id="277" r:id="rId14"/>
    <p:sldId id="278" r:id="rId15"/>
    <p:sldId id="261" r:id="rId16"/>
    <p:sldId id="258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высшая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2014-15 уч.г</c:v>
                </c:pt>
                <c:pt idx="1">
                  <c:v>2015-16 уч.г</c:v>
                </c:pt>
                <c:pt idx="2">
                  <c:v>2016-17 уч.г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первая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2014-15 уч.г</c:v>
                </c:pt>
                <c:pt idx="1">
                  <c:v>2015-16 уч.г</c:v>
                </c:pt>
                <c:pt idx="2">
                  <c:v>2016-17 уч.г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СЗД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2014-15 уч.г</c:v>
                </c:pt>
                <c:pt idx="1">
                  <c:v>2015-16 уч.г</c:v>
                </c:pt>
                <c:pt idx="2">
                  <c:v>2016-17 уч.г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7122128"/>
        <c:axId val="-1977123760"/>
      </c:barChart>
      <c:catAx>
        <c:axId val="-197712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77123760"/>
        <c:crosses val="autoZero"/>
        <c:auto val="1"/>
        <c:lblAlgn val="ctr"/>
        <c:lblOffset val="100"/>
        <c:noMultiLvlLbl val="0"/>
      </c:catAx>
      <c:valAx>
        <c:axId val="-197712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77122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педагог</c:v>
                </c:pt>
                <c:pt idx="1">
                  <c:v>2 педагог</c:v>
                </c:pt>
                <c:pt idx="2">
                  <c:v>3 педагог</c:v>
                </c:pt>
                <c:pt idx="3">
                  <c:v>4 педагог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78144.69</c:v>
                </c:pt>
                <c:pt idx="1">
                  <c:v>47033.440000000002</c:v>
                </c:pt>
                <c:pt idx="2">
                  <c:v>34431.380000000012</c:v>
                </c:pt>
                <c:pt idx="3">
                  <c:v>75718.180000000022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педагог</c:v>
                </c:pt>
                <c:pt idx="1">
                  <c:v>2 педагог</c:v>
                </c:pt>
                <c:pt idx="2">
                  <c:v>3 педагог</c:v>
                </c:pt>
                <c:pt idx="3">
                  <c:v>4 педагог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82193.280000000013</c:v>
                </c:pt>
                <c:pt idx="1">
                  <c:v>53112.94</c:v>
                </c:pt>
                <c:pt idx="2">
                  <c:v>48027.810000000012</c:v>
                </c:pt>
                <c:pt idx="3">
                  <c:v>51739.360000000001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1 педагог</c:v>
                </c:pt>
                <c:pt idx="1">
                  <c:v>2 педагог</c:v>
                </c:pt>
                <c:pt idx="2">
                  <c:v>3 педагог</c:v>
                </c:pt>
                <c:pt idx="3">
                  <c:v>4 педагог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84805.13</c:v>
                </c:pt>
                <c:pt idx="1">
                  <c:v>69382.03</c:v>
                </c:pt>
                <c:pt idx="2">
                  <c:v>39971.9</c:v>
                </c:pt>
                <c:pt idx="3">
                  <c:v>44071.02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77133008"/>
        <c:axId val="-1977133552"/>
      </c:barChart>
      <c:catAx>
        <c:axId val="-1977133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77133552"/>
        <c:crosses val="autoZero"/>
        <c:auto val="1"/>
        <c:lblAlgn val="ctr"/>
        <c:lblOffset val="100"/>
        <c:noMultiLvlLbl val="0"/>
      </c:catAx>
      <c:valAx>
        <c:axId val="-19771335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-1977133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38BDA-FE55-4801-B70D-CCCE86091E0B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9F536-3FE0-4F20-A102-DC8B3063A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1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5A8E75-3A8E-4FA9-A09C-8A236E77D863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C3C73B8-715A-4865-B76C-399D6492A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476672"/>
            <a:ext cx="8153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85728"/>
            <a:ext cx="8623256" cy="933472"/>
          </a:xfrm>
          <a:prstGeom prst="rect">
            <a:avLst/>
          </a:prstGeom>
        </p:spPr>
        <p:txBody>
          <a:bodyPr vert="horz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XX</a:t>
            </a:r>
            <a:r>
              <a:rPr kumimoji="0" lang="ru-RU" sz="1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Межрегиональная научно-практическая конференция  </a:t>
            </a:r>
            <a: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700808"/>
            <a:ext cx="8153400" cy="792088"/>
          </a:xfrm>
          <a:prstGeom prst="rect">
            <a:avLst/>
          </a:prstGeom>
        </p:spPr>
        <p:txBody>
          <a:bodyPr vert="horz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143116"/>
            <a:ext cx="8153400" cy="186935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внутренней оценки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качества образования в ДОУ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612648" y="4725144"/>
            <a:ext cx="8153400" cy="163281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МДОУ детский сад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 с приоритетным осуществлением физического развития воспитанников п. Судоверфь «Солнышко» Рыбинского муниципального района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Гришмановская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Марина  Владимир</a:t>
            </a:r>
            <a:r>
              <a:rPr lang="ru-RU" dirty="0" smtClean="0"/>
              <a:t>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Карта самооценки воспитателя</a:t>
            </a:r>
            <a:endParaRPr lang="ru-RU" sz="3200" dirty="0"/>
          </a:p>
        </p:txBody>
      </p:sp>
      <p:pic>
        <p:nvPicPr>
          <p:cNvPr id="5122" name="Picture 2" descr="C:\Users\User\Desktop\Pictures\2017-03-23\Scan10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60840" cy="534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Проблемы  при  разработке  оценочных  листов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14488"/>
            <a:ext cx="8153400" cy="450059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Отсутствие стандартизации</a:t>
            </a:r>
          </a:p>
          <a:p>
            <a:endParaRPr lang="ru-RU" b="1" i="1" dirty="0" smtClean="0"/>
          </a:p>
          <a:p>
            <a:r>
              <a:rPr lang="ru-RU" b="1" i="1" dirty="0" smtClean="0"/>
              <a:t>Узкий диапазон оценочных критериев</a:t>
            </a:r>
          </a:p>
          <a:p>
            <a:endParaRPr lang="ru-RU" b="1" i="1" dirty="0" smtClean="0"/>
          </a:p>
          <a:p>
            <a:r>
              <a:rPr lang="ru-RU" b="1" i="1" dirty="0" smtClean="0"/>
              <a:t>Отношение педагогического сообщества к необходимости заключения эффективного контракта</a:t>
            </a:r>
          </a:p>
          <a:p>
            <a:endParaRPr lang="ru-RU" b="1" i="1" dirty="0" smtClean="0"/>
          </a:p>
          <a:p>
            <a:r>
              <a:rPr lang="ru-RU" b="1" i="1" dirty="0" smtClean="0"/>
              <a:t> Бюрократизм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429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Итоги аттестации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600"/>
            <a:ext cx="8194576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Создание условий для оказания услуг</a:t>
            </a:r>
            <a:endParaRPr lang="ru-RU" sz="3200" b="1" dirty="0"/>
          </a:p>
        </p:txBody>
      </p:sp>
      <p:pic>
        <p:nvPicPr>
          <p:cNvPr id="4" name="Содержимое 3" descr="C:\Users\frontex\Desktop\Всероссийскаяыставк РФ\7d5905701c50f67224c3eee1f7d5f0a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925824" cy="260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frontex\Desktop\Всероссийскаяыставк РФ\1478766804_Рисунок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4038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rontex\Desktop\Всероссийскаяыставк РФ\1478766708_Рисунок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77072"/>
            <a:ext cx="4038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4643446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Кабинет познавательного </a:t>
            </a:r>
          </a:p>
          <a:p>
            <a:r>
              <a:rPr lang="ru-RU" b="1" i="1" dirty="0" smtClean="0"/>
              <a:t>развития</a:t>
            </a:r>
          </a:p>
          <a:p>
            <a:endParaRPr lang="ru-RU" b="1" i="1" dirty="0" smtClean="0"/>
          </a:p>
          <a:p>
            <a:r>
              <a:rPr lang="ru-RU" b="1" i="1" dirty="0" smtClean="0"/>
              <a:t>Кабинет педагога-психолога</a:t>
            </a:r>
          </a:p>
          <a:p>
            <a:endParaRPr lang="ru-RU" b="1" i="1" dirty="0" smtClean="0"/>
          </a:p>
          <a:p>
            <a:r>
              <a:rPr lang="ru-RU" b="1" i="1" dirty="0" smtClean="0"/>
              <a:t>Кабинет учителя-логопеда</a:t>
            </a:r>
            <a:endParaRPr lang="ru-RU" b="1" i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195736" y="4221088"/>
            <a:ext cx="0" cy="432048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419872" y="3861048"/>
            <a:ext cx="1584176" cy="1728192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275856" y="5949280"/>
            <a:ext cx="1656184" cy="144016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Анализ заработной платы 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Желаю всем творчества и созидания</a:t>
            </a:r>
            <a:endParaRPr lang="ru-RU" sz="3200" b="1" dirty="0"/>
          </a:p>
        </p:txBody>
      </p:sp>
      <p:pic>
        <p:nvPicPr>
          <p:cNvPr id="4" name="Содержимое 3" descr="http://www.vmichurinske.ru/uploads/contents/332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00200"/>
            <a:ext cx="7349085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71480"/>
            <a:ext cx="81534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Терпения и выдержки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499051" cy="496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Будьте счастливы и здоровы!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7023525" cy="50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572560" cy="990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/>
              <a:t>ФГОС</a:t>
            </a:r>
            <a:r>
              <a:rPr lang="ru-RU" sz="3200" b="1" dirty="0" smtClean="0"/>
              <a:t>  ДО. Целевые ориентиры в дошкольном образовании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85926"/>
            <a:ext cx="8407802" cy="41946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/>
              <a:t>    4.2. Целевые ориентиры не подлежат непосредственной оценке, в том числе в виде педагогической диагностики (мониторинга), и не являются основанием для их формального сравнения с реальными достижениями детей. Они не являются основой объективной оценки соответствия установленным требованиям образовательной деятельности и подготовки детей. Освоение Программы не сопровождается проведением промежуточных аттестаций и итоговой аттестации воспитанников</a:t>
            </a:r>
            <a:endParaRPr lang="ru-RU" sz="24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674128" cy="7858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Отзывы родителей на сайте учреждения</a:t>
            </a:r>
            <a:endParaRPr lang="ru-RU" sz="3200" b="1" dirty="0"/>
          </a:p>
        </p:txBody>
      </p:sp>
      <p:pic>
        <p:nvPicPr>
          <p:cNvPr id="1026" name="Picture 2" descr="C:\Диск D\Ассоциация сельских ДОУ\конференция 28.03.17 Ярославль\23-03-2017_10-09-19\Безымянн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2984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/>
              <a:t>Всероссийский мониторинг условий реализации ФГОС ДО на уровне образовательных организаций</a:t>
            </a:r>
            <a:endParaRPr lang="ru-RU" sz="3000" b="1" dirty="0"/>
          </a:p>
        </p:txBody>
      </p:sp>
      <p:pic>
        <p:nvPicPr>
          <p:cNvPr id="2050" name="Picture 2" descr="C:\Диск D\Ассоциация сельских ДОУ\конференция 28.03.17 Ярославль\23-03-2017_10-09-19\Рыбинский м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49547" cy="47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750776" cy="104016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Эффективный контракт – трудовой договор с работником, в соответствии с которым  определяются условия получения вознаграждения в соответствии с трудовыми функциями, показателями и критериями оценки эффективности его  (работника) деятельности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286808" cy="4310074"/>
          </a:xfrm>
        </p:spPr>
        <p:txBody>
          <a:bodyPr>
            <a:normAutofit lnSpcReduction="10000"/>
          </a:bodyPr>
          <a:lstStyle/>
          <a:p>
            <a:pPr marL="0" indent="269875" algn="just">
              <a:buNone/>
            </a:pPr>
            <a:r>
              <a:rPr lang="ru-RU" dirty="0" smtClean="0"/>
              <a:t>    </a:t>
            </a:r>
            <a:r>
              <a:rPr lang="ru-RU" b="1" i="1" dirty="0" smtClean="0"/>
              <a:t>«Эффективный контракт» должен быть положен в основу программы поэтапного совершенствования оплаты труда в бюджетной сфере… Повышение оплаты труда должно быть увязано с качеством работы конкретных специалистов и качеством предоставляемых государственных и муниципальных услуг» </a:t>
            </a:r>
          </a:p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                                                                         В.В. Путин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429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Мероприятия  внедрения  эффективного  контракта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8153400" cy="465544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Совершенствование нормативно-правовой базы, регулирующей оплату труда;</a:t>
            </a:r>
          </a:p>
          <a:p>
            <a:r>
              <a:rPr lang="ru-RU" sz="1800" b="1" i="1" dirty="0" smtClean="0"/>
              <a:t>Разработка и внедрение механизмов эффективного контракта с педагогами ОО;</a:t>
            </a:r>
          </a:p>
          <a:p>
            <a:r>
              <a:rPr lang="ru-RU" sz="1800" b="1" i="1" dirty="0" smtClean="0"/>
              <a:t>Разработка и внедрение мероприятий по проведению аттестации педагогических работников с последующим их переводом на  эффективный контракт;</a:t>
            </a:r>
          </a:p>
          <a:p>
            <a:r>
              <a:rPr lang="ru-RU" sz="1800" b="1" i="1" dirty="0" smtClean="0"/>
              <a:t>Внедрение показателей эффективности деятельности педагогических работников;</a:t>
            </a:r>
          </a:p>
          <a:p>
            <a:r>
              <a:rPr lang="ru-RU" sz="1800" b="1" i="1" dirty="0" smtClean="0"/>
              <a:t>Информационное и мониторинговое сопровождение введения эффективного контракта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Задания для мастер-класс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1 группа: </a:t>
            </a:r>
            <a:r>
              <a:rPr lang="ru-RU" sz="2800" dirty="0" smtClean="0"/>
              <a:t>составить список критериев, который может раскрыть оценку эффективности работы педагога, а также проставить баллы за каждый критерий</a:t>
            </a:r>
          </a:p>
          <a:p>
            <a:pPr>
              <a:buNone/>
            </a:pPr>
            <a:r>
              <a:rPr lang="ru-RU" sz="2800" b="1" dirty="0" smtClean="0"/>
              <a:t>2 группа: </a:t>
            </a:r>
            <a:r>
              <a:rPr lang="ru-RU" sz="2800" dirty="0" smtClean="0"/>
              <a:t>раскрыть представленные критерии, а также проставить баллы</a:t>
            </a:r>
          </a:p>
          <a:p>
            <a:pPr>
              <a:buNone/>
            </a:pPr>
            <a:r>
              <a:rPr lang="ru-RU" sz="2800" b="1" dirty="0" smtClean="0"/>
              <a:t>3 группа:  </a:t>
            </a:r>
            <a:r>
              <a:rPr lang="ru-RU" sz="2800" dirty="0" smtClean="0"/>
              <a:t>оценить оценочные листы, выявить плюсы и минусы, дать рекомендации</a:t>
            </a:r>
          </a:p>
          <a:p>
            <a:pPr>
              <a:buNone/>
            </a:pPr>
            <a:r>
              <a:rPr lang="ru-RU" sz="2800" b="1" dirty="0" smtClean="0"/>
              <a:t>4 группа: </a:t>
            </a:r>
            <a:r>
              <a:rPr lang="ru-RU" sz="2800" dirty="0" smtClean="0"/>
              <a:t>фиксировать дополнения групп, работая с предложенным оценочным листом, отмечая плюсы и минусы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42946"/>
          </a:xfrm>
        </p:spPr>
        <p:txBody>
          <a:bodyPr/>
          <a:lstStyle/>
          <a:p>
            <a:pPr algn="ctr"/>
            <a:r>
              <a:rPr lang="ru-RU" sz="3200" b="1" dirty="0" smtClean="0"/>
              <a:t>Карта самооценки воспитателя</a:t>
            </a:r>
            <a:endParaRPr lang="ru-RU" b="1" dirty="0"/>
          </a:p>
        </p:txBody>
      </p:sp>
      <p:pic>
        <p:nvPicPr>
          <p:cNvPr id="3074" name="Picture 2" descr="C:\Users\User\Desktop\Pictures\2017-03-23\Scan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09457"/>
            <a:ext cx="7704856" cy="5448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Карта самооценки воспитателя</a:t>
            </a:r>
            <a:endParaRPr lang="ru-RU" sz="3200" dirty="0"/>
          </a:p>
        </p:txBody>
      </p:sp>
      <p:pic>
        <p:nvPicPr>
          <p:cNvPr id="4098" name="Picture 2" descr="C:\Users\User\Desktop\Pictures\2017-03-23\Scan1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488832" cy="529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374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Times New Roman</vt:lpstr>
      <vt:lpstr>Tw Cen MT</vt:lpstr>
      <vt:lpstr>Wingdings</vt:lpstr>
      <vt:lpstr>Wingdings 2</vt:lpstr>
      <vt:lpstr>Обычная</vt:lpstr>
      <vt:lpstr>                       </vt:lpstr>
      <vt:lpstr>ФГОС  ДО. Целевые ориентиры в дошкольном образовании</vt:lpstr>
      <vt:lpstr>Отзывы родителей на сайте учреждения</vt:lpstr>
      <vt:lpstr>Всероссийский мониторинг условий реализации ФГОС ДО на уровне образовательных организаций</vt:lpstr>
      <vt:lpstr>Эффективный контракт – трудовой договор с работником, в соответствии с которым  определяются условия получения вознаграждения в соответствии с трудовыми функциями, показателями и критериями оценки эффективности его  (работника) деятельности</vt:lpstr>
      <vt:lpstr>Мероприятия  внедрения  эффективного  контракта</vt:lpstr>
      <vt:lpstr>Задания для мастер-класс</vt:lpstr>
      <vt:lpstr>Карта самооценки воспитателя</vt:lpstr>
      <vt:lpstr>Карта самооценки воспитателя</vt:lpstr>
      <vt:lpstr>Карта самооценки воспитателя</vt:lpstr>
      <vt:lpstr>Проблемы  при  разработке  оценочных  листов</vt:lpstr>
      <vt:lpstr>Итоги аттестации</vt:lpstr>
      <vt:lpstr>Создание условий для оказания услуг</vt:lpstr>
      <vt:lpstr>Анализ заработной платы </vt:lpstr>
      <vt:lpstr>Желаю всем творчества и созидания</vt:lpstr>
      <vt:lpstr>Терпения и выдержки  </vt:lpstr>
      <vt:lpstr>Будьте счастливы и здоровы!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О.А. Жбанникова</cp:lastModifiedBy>
  <cp:revision>67</cp:revision>
  <dcterms:created xsi:type="dcterms:W3CDTF">2014-09-09T16:19:07Z</dcterms:created>
  <dcterms:modified xsi:type="dcterms:W3CDTF">2017-04-24T09:35:16Z</dcterms:modified>
</cp:coreProperties>
</file>