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9" r:id="rId3"/>
    <p:sldId id="302" r:id="rId4"/>
    <p:sldId id="294" r:id="rId5"/>
    <p:sldId id="300" r:id="rId6"/>
    <p:sldId id="303" r:id="rId7"/>
    <p:sldId id="301" r:id="rId8"/>
    <p:sldId id="295" r:id="rId9"/>
    <p:sldId id="297" r:id="rId10"/>
    <p:sldId id="298" r:id="rId11"/>
    <p:sldId id="30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2D36"/>
    <a:srgbClr val="FF0066"/>
    <a:srgbClr val="003300"/>
    <a:srgbClr val="663300"/>
    <a:srgbClr val="B25A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96" d="100"/>
          <a:sy n="96" d="100"/>
        </p:scale>
        <p:origin x="38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91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9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279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649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63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15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982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41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752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80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23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709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20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9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92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11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227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67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00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59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14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1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22.09.2021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05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22.09.2021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72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430309" y="1737429"/>
            <a:ext cx="10423241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Региональный слет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учителей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преподавателей-организаторов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безопасности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жизнедеятельности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образовательных организаций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Ярославской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области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859879" y="351189"/>
            <a:ext cx="2743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A52D36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A52D3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сентября 202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A52D3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A52D3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года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A52D3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11876" y="6113823"/>
            <a:ext cx="11380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Слета:</a:t>
            </a:r>
            <a:r>
              <a:rPr lang="ru-RU" sz="14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кадрового </a:t>
            </a:r>
            <a:r>
              <a:rPr lang="ru-RU" sz="1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потенциала системы образования Ярославской области, совершенствование профессионального и методического мастерства учителей и преподавателей-организаторов основ безопасности жизнедеятельности образовательных организаций</a:t>
            </a:r>
          </a:p>
        </p:txBody>
      </p:sp>
      <p:pic>
        <p:nvPicPr>
          <p:cNvPr id="14" name="Picture 2" descr="https://sun1-29.userapi.com/impg/c854016/v854016616/231071/Ik-vk3l3lwc.jpg?size=200x0&amp;quality=90&amp;sign=bdf084243a535a235359c7eabc14cd78&amp;ava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13447" y="305406"/>
            <a:ext cx="1419736" cy="141973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4" y="351189"/>
            <a:ext cx="2433694" cy="2433694"/>
          </a:xfrm>
          <a:prstGeom prst="rect">
            <a:avLst/>
          </a:prstGeom>
        </p:spPr>
      </p:pic>
      <p:pic>
        <p:nvPicPr>
          <p:cNvPr id="10" name="Picture 2" descr="МЧС Ярославль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05" y="4413778"/>
            <a:ext cx="523233" cy="52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3541" y="4413778"/>
            <a:ext cx="2748501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108">
              <a:lnSpc>
                <a:spcPct val="115000"/>
              </a:lnSpc>
            </a:pPr>
            <a:r>
              <a:rPr lang="ru-RU" b="1" dirty="0">
                <a:solidFill>
                  <a:srgbClr val="A32D3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ГУ МЧС России </a:t>
            </a:r>
          </a:p>
          <a:p>
            <a:pPr lvl="0" defTabSz="913108">
              <a:lnSpc>
                <a:spcPct val="115000"/>
              </a:lnSpc>
            </a:pPr>
            <a:r>
              <a:rPr lang="ru-RU" b="1" dirty="0">
                <a:solidFill>
                  <a:srgbClr val="A32D3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Ярославской области</a:t>
            </a:r>
            <a:endParaRPr lang="ru-RU" dirty="0">
              <a:solidFill>
                <a:srgbClr val="A32D35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2" name="Picture 4" descr="https://xn--90adear.xn--p1ai/assets/img/logos/gibd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268" y="4292929"/>
            <a:ext cx="895714" cy="85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23982" y="4404497"/>
            <a:ext cx="2435897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108">
              <a:lnSpc>
                <a:spcPct val="115000"/>
              </a:lnSpc>
            </a:pPr>
            <a:r>
              <a:rPr lang="ru-RU" sz="1600" b="1" dirty="0">
                <a:solidFill>
                  <a:srgbClr val="A32D3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УГИБДД УМВД России </a:t>
            </a:r>
          </a:p>
          <a:p>
            <a:pPr lvl="0" defTabSz="913108">
              <a:lnSpc>
                <a:spcPct val="115000"/>
              </a:lnSpc>
            </a:pPr>
            <a:r>
              <a:rPr lang="ru-RU" sz="1600" b="1" dirty="0">
                <a:solidFill>
                  <a:srgbClr val="A32D3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Ярославской области</a:t>
            </a:r>
            <a:endParaRPr lang="ru-RU" sz="1600" dirty="0">
              <a:solidFill>
                <a:srgbClr val="A32D35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voenkomaty.info/wp-content/uploads/2019/10/voenkoma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391" y="4413777"/>
            <a:ext cx="795785" cy="64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517711" y="4345038"/>
            <a:ext cx="2674289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108">
              <a:lnSpc>
                <a:spcPct val="115000"/>
              </a:lnSpc>
            </a:pPr>
            <a:r>
              <a:rPr lang="ru-RU" sz="1600" b="1" dirty="0">
                <a:solidFill>
                  <a:srgbClr val="A32D3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Военный комиссариат Ярославской области</a:t>
            </a:r>
            <a:endParaRPr lang="ru-RU" sz="1600" dirty="0">
              <a:solidFill>
                <a:srgbClr val="A32D35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8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2060812" y="642313"/>
            <a:ext cx="10131188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038" y="4291535"/>
            <a:ext cx="59895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A52D36"/>
                </a:solidFill>
              </a:rPr>
              <a:t>Благодарю за внимание</a:t>
            </a:r>
            <a:endParaRPr lang="ru-RU" sz="4400" dirty="0">
              <a:solidFill>
                <a:srgbClr val="A52D36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0527" y="2433065"/>
            <a:ext cx="54494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</a:rPr>
              <a:t>Контактная информация:</a:t>
            </a:r>
          </a:p>
          <a:p>
            <a:r>
              <a:rPr lang="ru-RU" sz="2000" dirty="0">
                <a:solidFill>
                  <a:prstClr val="black"/>
                </a:solidFill>
              </a:rPr>
              <a:t>Россия г. Ярославль, ул. Богдановича, </a:t>
            </a:r>
            <a:r>
              <a:rPr lang="ru-RU" sz="2000" dirty="0" smtClean="0">
                <a:solidFill>
                  <a:prstClr val="black"/>
                </a:solidFill>
              </a:rPr>
              <a:t>16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ГАУ ДПО ЯО «Институт развития образования»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Центр социального воспитания</a:t>
            </a:r>
            <a:endParaRPr lang="ru-RU" sz="2000" dirty="0">
              <a:solidFill>
                <a:prstClr val="black"/>
              </a:solidFill>
            </a:endParaRPr>
          </a:p>
          <a:p>
            <a:r>
              <a:rPr lang="ru-RU" sz="2000" dirty="0">
                <a:solidFill>
                  <a:prstClr val="black"/>
                </a:solidFill>
              </a:rPr>
              <a:t>Тел.: +7 (4852) </a:t>
            </a:r>
            <a:r>
              <a:rPr lang="ru-RU" sz="2000" dirty="0" smtClean="0">
                <a:solidFill>
                  <a:prstClr val="black"/>
                </a:solidFill>
              </a:rPr>
              <a:t>23-</a:t>
            </a:r>
            <a:r>
              <a:rPr lang="en-US" sz="2000" dirty="0" smtClean="0">
                <a:solidFill>
                  <a:srgbClr val="A52D36"/>
                </a:solidFill>
              </a:rPr>
              <a:t>08-72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endParaRPr lang="ru-RU" sz="2000" dirty="0">
              <a:solidFill>
                <a:prstClr val="black"/>
              </a:solidFill>
            </a:endParaRPr>
          </a:p>
          <a:p>
            <a:r>
              <a:rPr lang="ru-RU" sz="2000" dirty="0">
                <a:solidFill>
                  <a:prstClr val="black"/>
                </a:solidFill>
              </a:rPr>
              <a:t>Сайт: www.iro.yar.ru</a:t>
            </a:r>
          </a:p>
          <a:p>
            <a:r>
              <a:rPr lang="ru-RU" sz="2000" dirty="0">
                <a:solidFill>
                  <a:prstClr val="black"/>
                </a:solidFill>
              </a:rPr>
              <a:t>E-mail: </a:t>
            </a:r>
            <a:r>
              <a:rPr lang="en-US" sz="2000" i="1" dirty="0" smtClean="0">
                <a:solidFill>
                  <a:srgbClr val="A52D36"/>
                </a:solidFill>
              </a:rPr>
              <a:t>yar.wladimir@mail.ru</a:t>
            </a:r>
            <a:endParaRPr lang="ru-RU" sz="2000" i="1" dirty="0">
              <a:solidFill>
                <a:srgbClr val="A52D36"/>
              </a:solidFill>
            </a:endParaRPr>
          </a:p>
        </p:txBody>
      </p:sp>
      <p:pic>
        <p:nvPicPr>
          <p:cNvPr id="1026" name="Picture 2" descr="https://sun1-29.userapi.com/impg/c854016/v854016616/231071/Ik-vk3l3lwc.jpg?size=200x0&amp;quality=90&amp;sign=bdf084243a535a235359c7eabc14cd78&amp;ava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700" y="232012"/>
            <a:ext cx="1760561" cy="1760561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385" y="2122222"/>
            <a:ext cx="1979815" cy="197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8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8092" y="5738886"/>
            <a:ext cx="10302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Скулшутинг</a:t>
            </a:r>
            <a:r>
              <a:rPr lang="ru-RU" dirty="0"/>
              <a:t> </a:t>
            </a:r>
            <a:r>
              <a:rPr lang="ru-RU" b="1" dirty="0"/>
              <a:t>–</a:t>
            </a:r>
            <a:r>
              <a:rPr lang="ru-RU" dirty="0"/>
              <a:t> </a:t>
            </a:r>
            <a:r>
              <a:rPr lang="ru-RU" b="1" dirty="0"/>
              <a:t>это</a:t>
            </a:r>
            <a:r>
              <a:rPr lang="ru-RU" dirty="0"/>
              <a:t> </a:t>
            </a:r>
            <a:r>
              <a:rPr lang="ru-RU" b="1" dirty="0"/>
              <a:t>вооруженное</a:t>
            </a:r>
            <a:r>
              <a:rPr lang="ru-RU" dirty="0"/>
              <a:t> </a:t>
            </a:r>
            <a:r>
              <a:rPr lang="ru-RU" b="1" dirty="0"/>
              <a:t>нападение</a:t>
            </a:r>
            <a:r>
              <a:rPr lang="ru-RU" dirty="0"/>
              <a:t> </a:t>
            </a:r>
            <a:r>
              <a:rPr lang="ru-RU" b="1" dirty="0"/>
              <a:t>внутри</a:t>
            </a:r>
            <a:r>
              <a:rPr lang="ru-RU" dirty="0"/>
              <a:t> </a:t>
            </a:r>
            <a:r>
              <a:rPr lang="ru-RU" b="1" dirty="0"/>
              <a:t>учебного</a:t>
            </a:r>
            <a:r>
              <a:rPr lang="ru-RU" dirty="0"/>
              <a:t> </a:t>
            </a:r>
            <a:r>
              <a:rPr lang="ru-RU" b="1" dirty="0" smtClean="0"/>
              <a:t>заведения (школьная стрельба)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8600" y="6200825"/>
            <a:ext cx="11757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1927 году в США в результате массового расстрела в школе погибли 44 человека, 56 получили тяжелые травмы.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3224" y="394355"/>
            <a:ext cx="11346511" cy="473423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chemeClr val="tx1"/>
                </a:solidFill>
              </a:rPr>
              <a:t>В результате стрельбы </a:t>
            </a:r>
            <a:r>
              <a:rPr lang="ru-RU" sz="3600" b="1" dirty="0" smtClean="0">
                <a:solidFill>
                  <a:schemeClr val="tx1"/>
                </a:solidFill>
              </a:rPr>
              <a:t>в</a:t>
            </a:r>
            <a:endParaRPr lang="en-US" sz="3600" b="1" dirty="0" smtClean="0">
              <a:solidFill>
                <a:schemeClr val="tx1"/>
              </a:solidFill>
            </a:endParaRPr>
          </a:p>
          <a:p>
            <a:r>
              <a:rPr lang="ru-RU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>
                <a:solidFill>
                  <a:schemeClr val="tx1"/>
                </a:solidFill>
              </a:rPr>
              <a:t>Пермском </a:t>
            </a:r>
            <a:r>
              <a:rPr lang="ru-RU" sz="3600" b="1" dirty="0" smtClean="0">
                <a:solidFill>
                  <a:schemeClr val="tx1"/>
                </a:solidFill>
              </a:rPr>
              <a:t>госуниверситете </a:t>
            </a:r>
            <a:endParaRPr lang="en-US" sz="3600" b="1" dirty="0" smtClean="0">
              <a:solidFill>
                <a:schemeClr val="tx1"/>
              </a:solidFill>
            </a:endParaRPr>
          </a:p>
          <a:p>
            <a:r>
              <a:rPr lang="ru-RU" sz="3600" b="1" dirty="0" smtClean="0">
                <a:solidFill>
                  <a:schemeClr val="tx1"/>
                </a:solidFill>
              </a:rPr>
              <a:t>погибли </a:t>
            </a:r>
            <a:r>
              <a:rPr lang="ru-RU" sz="3600" b="1" dirty="0">
                <a:solidFill>
                  <a:schemeClr val="tx1"/>
                </a:solidFill>
              </a:rPr>
              <a:t>шесть </a:t>
            </a:r>
            <a:r>
              <a:rPr lang="ru-RU" sz="3600" b="1" dirty="0" smtClean="0">
                <a:solidFill>
                  <a:schemeClr val="tx1"/>
                </a:solidFill>
              </a:rPr>
              <a:t>человек </a:t>
            </a:r>
            <a:endParaRPr lang="en-US" sz="3600" b="1" dirty="0" smtClean="0">
              <a:solidFill>
                <a:schemeClr val="tx1"/>
              </a:solidFill>
            </a:endParaRPr>
          </a:p>
          <a:p>
            <a:r>
              <a:rPr lang="ru-RU" sz="3600" b="1" dirty="0" smtClean="0">
                <a:solidFill>
                  <a:schemeClr val="tx1"/>
                </a:solidFill>
              </a:rPr>
              <a:t>24 </a:t>
            </a:r>
            <a:r>
              <a:rPr lang="ru-RU" sz="3600" b="1" dirty="0" smtClean="0">
                <a:solidFill>
                  <a:schemeClr val="tx1"/>
                </a:solidFill>
              </a:rPr>
              <a:t>человека </a:t>
            </a:r>
            <a:r>
              <a:rPr lang="ru-RU" sz="3600" b="1" dirty="0" smtClean="0">
                <a:solidFill>
                  <a:schemeClr val="tx1"/>
                </a:solidFill>
              </a:rPr>
              <a:t>ранено  </a:t>
            </a:r>
            <a:endParaRPr lang="ru-RU" sz="36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539" y="704456"/>
            <a:ext cx="5314868" cy="3955008"/>
          </a:xfrm>
          <a:prstGeom prst="rect">
            <a:avLst/>
          </a:prstGeom>
          <a:noFill/>
          <a:ln>
            <a:noFill/>
          </a:ln>
          <a:effectLst>
            <a:glow rad="101600">
              <a:srgbClr val="FF000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3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285317" y="881150"/>
            <a:ext cx="2743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-202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учебный год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1339954" y="423950"/>
            <a:ext cx="10852046" cy="665018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34441" y="903625"/>
            <a:ext cx="99238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письмо</a:t>
            </a:r>
          </a:p>
          <a:p>
            <a:r>
              <a:rPr lang="ru-RU" sz="2800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преподавании </a:t>
            </a:r>
            <a:r>
              <a:rPr lang="ru-RU" sz="28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предмета </a:t>
            </a:r>
            <a:endParaRPr lang="ru-RU" sz="2800" i="1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«ОБЖ» в общеобразовательных учреждениях Ярославской области в 202</a:t>
            </a:r>
            <a:r>
              <a:rPr lang="en-US" sz="2800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sz="2800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учебном году»</a:t>
            </a:r>
            <a:endParaRPr lang="ru-RU" sz="2800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0" y="270749"/>
            <a:ext cx="993371" cy="99337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078" y="2671902"/>
            <a:ext cx="7014439" cy="3983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70" y="2726865"/>
            <a:ext cx="4926120" cy="1865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475024" y="4584272"/>
            <a:ext cx="2154803" cy="7951"/>
          </a:xfrm>
          <a:prstGeom prst="line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436" y="5903236"/>
            <a:ext cx="2163762" cy="4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90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1339954" y="423950"/>
            <a:ext cx="10852046" cy="665018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34441" y="903625"/>
            <a:ext cx="99238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письмо</a:t>
            </a:r>
            <a:r>
              <a:rPr lang="en-US" sz="1600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преподавании </a:t>
            </a:r>
            <a:r>
              <a:rPr lang="ru-RU" sz="1600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предмета </a:t>
            </a:r>
            <a:r>
              <a:rPr lang="ru-RU" sz="1600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«ОБЖ» в общеобразовательных учреждениях Ярославской области в 202</a:t>
            </a:r>
            <a:r>
              <a:rPr lang="en-US" sz="1600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sz="1600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учебном году»</a:t>
            </a:r>
            <a:endParaRPr lang="ru-RU" sz="1600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0" y="270749"/>
            <a:ext cx="993371" cy="99337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78850" y="1488399"/>
            <a:ext cx="3620128" cy="41005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6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Нормативные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документы</a:t>
            </a: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39954" y="2017635"/>
            <a:ext cx="9290940" cy="4591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215">
              <a:lnSpc>
                <a:spcPct val="106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Электронные ресурсы в организации образовательной деятельности по предмету ОБЖ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88914" y="2571153"/>
            <a:ext cx="10012971" cy="4591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215" algn="ctr">
              <a:lnSpc>
                <a:spcPct val="106000"/>
              </a:lnSpc>
            </a:pPr>
            <a:r>
              <a:rPr lang="ru-RU" spc="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Перечень учебников по учебному предмету</a:t>
            </a:r>
            <a:r>
              <a:rPr lang="en-US" spc="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pc="1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«Основы безопасности жизнедеятельности»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07026" y="3136208"/>
            <a:ext cx="5777948" cy="4591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215" algn="just">
              <a:lnSpc>
                <a:spcPct val="106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Материально-технического оснащение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110824" y="3729162"/>
            <a:ext cx="7991061" cy="2019631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215" algn="ctr">
              <a:lnSpc>
                <a:spcPct val="106000"/>
              </a:lnSpc>
            </a:pPr>
            <a:r>
              <a:rPr lang="ru-RU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Использование оборудования, поступившего в Точки роста</a:t>
            </a:r>
          </a:p>
          <a:p>
            <a:pPr lvl="0" indent="450215" algn="just">
              <a:lnSpc>
                <a:spcPct val="106000"/>
              </a:lnSpc>
            </a:pPr>
            <a:r>
              <a:rPr lang="ru-RU" sz="1400" dirty="0">
                <a:solidFill>
                  <a:prstClr val="black"/>
                </a:solidFill>
                <a:ea typeface="Calibri"/>
                <a:cs typeface="Times New Roman"/>
              </a:rPr>
              <a:t>Методическое пособие «Реализация образовательных программ по предмету "Основы безопасности жизнедеятельности" с использованием оборудования центра «Точка роста» (С. С. Волкова Э. Н. Сафина - Москва:/ Министерство просвещения Российской Федерации, 2021. - 108 с</a:t>
            </a:r>
            <a:r>
              <a:rPr lang="ru-RU" sz="1400" dirty="0" smtClean="0">
                <a:solidFill>
                  <a:prstClr val="black"/>
                </a:solidFill>
                <a:ea typeface="Calibri"/>
                <a:cs typeface="Times New Roman"/>
              </a:rPr>
              <a:t>.).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 indent="450215" algn="ctr">
              <a:lnSpc>
                <a:spcPct val="106000"/>
              </a:lnSpc>
            </a:pPr>
            <a:r>
              <a:rPr lang="ru-RU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Примерное планирование по использованию оборудования «Точек роста»</a:t>
            </a:r>
            <a:endParaRPr lang="ru-RU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lvl="0" indent="450215" algn="ctr">
              <a:lnSpc>
                <a:spcPct val="106000"/>
              </a:lnSpc>
            </a:pPr>
            <a:r>
              <a:rPr lang="ru-RU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в урочной и внеурочной деятельности</a:t>
            </a:r>
            <a:endParaRPr lang="ru-RU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63763" y="6042991"/>
            <a:ext cx="6838122" cy="557167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215" algn="just">
              <a:lnSpc>
                <a:spcPct val="106000"/>
              </a:lnSpc>
            </a:pPr>
            <a:r>
              <a:rPr lang="ru-RU" dirty="0">
                <a:solidFill>
                  <a:srgbClr val="C00000"/>
                </a:solidFill>
                <a:latin typeface="Times New Roman"/>
                <a:ea typeface="Calibri"/>
                <a:cs typeface="Calibri"/>
              </a:rPr>
              <a:t>Повышение квалификации преподавателей и учителей ОБЖ</a:t>
            </a:r>
            <a:endParaRPr lang="ru-RU" sz="14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5492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1339954" y="423950"/>
            <a:ext cx="10852046" cy="665018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66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0" y="270749"/>
            <a:ext cx="993371" cy="993371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954" y="228599"/>
            <a:ext cx="6695218" cy="544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121" y="5890743"/>
            <a:ext cx="962660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193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339954" y="101379"/>
            <a:ext cx="99238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 </a:t>
            </a:r>
            <a:r>
              <a:rPr lang="ru-RU" sz="2400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 </a:t>
            </a:r>
          </a:p>
          <a:p>
            <a:pPr algn="ctr"/>
            <a:r>
              <a:rPr lang="ru-RU" sz="2400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лучшую организацию профилактики идеологии экстремизма и терроризма в </a:t>
            </a:r>
            <a:r>
              <a:rPr lang="ru-RU" sz="2400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</a:t>
            </a:r>
            <a:r>
              <a:rPr lang="ru-RU" sz="2400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sz="2400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организациях</a:t>
            </a:r>
          </a:p>
          <a:p>
            <a:pPr algn="ctr"/>
            <a:r>
              <a:rPr lang="ru-RU" sz="2400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Ярославской </a:t>
            </a:r>
            <a:r>
              <a:rPr lang="ru-RU" sz="2400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2020 года</a:t>
            </a:r>
          </a:p>
          <a:p>
            <a:pPr algn="ctr"/>
            <a:r>
              <a:rPr lang="ru-RU" sz="1600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0" y="270749"/>
            <a:ext cx="993371" cy="993371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154601"/>
              </p:ext>
            </p:extLst>
          </p:nvPr>
        </p:nvGraphicFramePr>
        <p:xfrm>
          <a:off x="4447310" y="2250218"/>
          <a:ext cx="7233155" cy="2208276"/>
        </p:xfrm>
        <a:graphic>
          <a:graphicData uri="http://schemas.openxmlformats.org/drawingml/2006/table">
            <a:tbl>
              <a:tblPr firstRow="1" firstCol="1" bandRow="1"/>
              <a:tblGrid>
                <a:gridCol w="4450200"/>
                <a:gridCol w="2035243"/>
                <a:gridCol w="747712"/>
              </a:tblGrid>
              <a:tr h="834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ГПОУ Ярославской области Пошехонский аграрно-политехнический колледж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Холманов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Владимир 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Николаевич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ГПОУ Ярославский градостроительный колледж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Зевахина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Ольга Борисовна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3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ГПОАУ Ярославской области Заволжский политехнический колледж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Князева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Ольга Юрьевна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672392"/>
              </p:ext>
            </p:extLst>
          </p:nvPr>
        </p:nvGraphicFramePr>
        <p:xfrm>
          <a:off x="4500438" y="4810540"/>
          <a:ext cx="7172077" cy="2020275"/>
        </p:xfrm>
        <a:graphic>
          <a:graphicData uri="http://schemas.openxmlformats.org/drawingml/2006/table">
            <a:tbl>
              <a:tblPr firstRow="1" firstCol="1" bandRow="1"/>
              <a:tblGrid>
                <a:gridCol w="4452731"/>
                <a:gridCol w="2040994"/>
                <a:gridCol w="678352"/>
              </a:tblGrid>
              <a:tr h="616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МОБУ «Средняя школа №2 имени Д.В. Крылова»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Скворцова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Ольга Адольфовна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МОУ «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Туношёнская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средняя школа имени Героя России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Селезнёва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А.А.» Ярославского муниципального района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Хасянова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Наталья Юрьевна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2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МОУ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Брейтовская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СОШ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Волков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Александр Андреевич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0" y="1443587"/>
            <a:ext cx="4142630" cy="4740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/>
                <a:ea typeface="Calibri"/>
                <a:cs typeface="Times New Roman"/>
              </a:rPr>
              <a:t>Положение о проведении конкурса 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/>
                <a:ea typeface="Calibri"/>
                <a:cs typeface="Times New Roman"/>
              </a:rPr>
              <a:t>на лучшую организацию профилактики идеологии экстремизма и терроризма в образовательной организации Ярославской области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a typeface="Calibri"/>
              <a:cs typeface="Times New Roman"/>
            </a:endParaRP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1200" b="1" dirty="0">
                <a:latin typeface="Times New Roman"/>
                <a:ea typeface="Calibri"/>
                <a:cs typeface="Times New Roman"/>
              </a:rPr>
              <a:t>1. Общие положения</a:t>
            </a:r>
            <a:endParaRPr lang="ru-RU" sz="1200" dirty="0">
              <a:ea typeface="Calibri"/>
              <a:cs typeface="Times New Roman"/>
            </a:endParaRPr>
          </a:p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a typeface="Calibri"/>
              <a:cs typeface="Times New Roman"/>
            </a:endParaRP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1.1. Конкурс на лучшую организацию профилактики идеологии экстремизма и терроризма в образовательной организации Ярославской области среди обучающихся проводится по инициативе государственного автономного учреждения дополнительного профессионального образования Ярославской области «Институт развития образования» (далее – ИРО, организатор Конкурса). </a:t>
            </a:r>
            <a:endParaRPr lang="ru-RU" sz="1200" dirty="0">
              <a:ea typeface="Calibri"/>
              <a:cs typeface="Times New Roman"/>
            </a:endParaRP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1.2. Конкурс проводится с целью определения лучших образовательных организаций Ярославской области по созданию и реализации системы антитеррористической и </a:t>
            </a:r>
            <a:r>
              <a:rPr lang="ru-RU" sz="1200" dirty="0" err="1">
                <a:latin typeface="Times New Roman"/>
                <a:ea typeface="Calibri"/>
                <a:cs typeface="Times New Roman"/>
              </a:rPr>
              <a:t>антиэкстремистской</a:t>
            </a:r>
            <a:r>
              <a:rPr lang="ru-RU" sz="1200" dirty="0">
                <a:latin typeface="Times New Roman"/>
                <a:ea typeface="Calibri"/>
                <a:cs typeface="Times New Roman"/>
              </a:rPr>
              <a:t> работы среди обучающихся и педагогов образовательной организации и технической оснащенности учреждения. </a:t>
            </a:r>
            <a:endParaRPr lang="ru-RU" sz="1200" dirty="0">
              <a:ea typeface="Calibri"/>
              <a:cs typeface="Times New Roman"/>
            </a:endParaRPr>
          </a:p>
          <a:p>
            <a:pPr marL="457200"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35355" y="4442857"/>
            <a:ext cx="46020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Общеобразовательные </a:t>
            </a:r>
            <a:r>
              <a:rPr lang="ru-RU" sz="1400" dirty="0">
                <a:solidFill>
                  <a:srgbClr val="C00000"/>
                </a:solidFill>
                <a:latin typeface="Times New Roman"/>
                <a:ea typeface="Times New Roman"/>
              </a:rPr>
              <a:t>организаций Ярославской области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38756" y="1827975"/>
            <a:ext cx="61053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4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Профессиональные общеобразовательные </a:t>
            </a:r>
            <a:r>
              <a:rPr lang="ru-RU" sz="1400" dirty="0">
                <a:solidFill>
                  <a:srgbClr val="C00000"/>
                </a:solidFill>
                <a:latin typeface="Times New Roman"/>
                <a:ea typeface="Times New Roman"/>
              </a:rPr>
              <a:t>организаций Ярославской области</a:t>
            </a:r>
            <a:endParaRPr lang="ru-RU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5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234441" y="151686"/>
            <a:ext cx="9762213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Благодарность ректора ГАУ ДПО ЯО ИРО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 за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эффективную реализацию Концепции преподавания учебного предмета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«ОБЖ»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организациях Ярославской области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2020-2021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заместителю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директора по учебной работе, педагогу – организатору ОБЖ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 Мухиной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Ольге Геннадьевне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МОУ СШ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№ 36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г. Ярославля;</a:t>
            </a:r>
            <a:endParaRPr lang="ru-RU" sz="20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преподавателю - организатору ОБЖ </a:t>
            </a:r>
            <a:r>
              <a:rPr lang="ru-RU" sz="2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Шурову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Алексею Львовичу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, СШ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№ 58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с углубленным изучением предметов естественно – математического цикла;</a:t>
            </a:r>
            <a:endParaRPr lang="ru-RU" sz="20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преподавателю - организатору ОБЖ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Новиковой Лине Вадимовна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МОУ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СШ №70 г. Ярославль;</a:t>
            </a:r>
            <a:endParaRPr lang="ru-RU" sz="2000" dirty="0"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педагогу - организатору ОБЖ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Шумиловой Рите Анатольевне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МОУ СШ № 88 г.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Ярославль </a:t>
            </a:r>
          </a:p>
          <a:p>
            <a:pPr marL="342900" lvl="0" indent="-342900" algn="just">
              <a:lnSpc>
                <a:spcPct val="115000"/>
              </a:lnSpc>
              <a:buFont typeface="Times New Roman"/>
              <a:buChar char="-"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учителю ОБЖ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Барышеву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Николаю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Александровичу,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МОУ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СОШ № 4 им. Н.А. Некрасова г. Ярославль</a:t>
            </a:r>
            <a:endParaRPr lang="ru-RU" sz="2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преподавателю-организатору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Головину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Николаю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Леонидовичу,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ГПОАУ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Ярославский колледж сервиса и дизайна </a:t>
            </a:r>
            <a:endParaRPr lang="ru-RU" sz="2000" dirty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/>
              <a:buChar char="-"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преподавателю-организатору ОБЖ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Архипову Игорю Валентиновичу,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(МОУ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СШ 33 им. К. Маркса)</a:t>
            </a:r>
            <a:endParaRPr lang="ru-RU" sz="2000" dirty="0"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0" y="270749"/>
            <a:ext cx="993371" cy="99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9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507705" y="339919"/>
            <a:ext cx="2743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2020-2021 учебный год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1339954" y="423950"/>
            <a:ext cx="10852046" cy="665018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34441" y="800183"/>
            <a:ext cx="3691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совет </a:t>
            </a:r>
            <a:r>
              <a:rPr lang="ru-RU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РМО </a:t>
            </a:r>
            <a:r>
              <a:rPr lang="ru-RU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«ПБЖ» </a:t>
            </a:r>
            <a:endParaRPr lang="ru-RU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0" y="270749"/>
            <a:ext cx="993371" cy="99337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14400" y="1478943"/>
            <a:ext cx="3927944" cy="5216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Государственное автономное учреждение </a:t>
            </a:r>
            <a:endParaRPr lang="ru-RU" sz="1200" dirty="0">
              <a:latin typeface="Arial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дополнительного профессионального образования </a:t>
            </a:r>
            <a:endParaRPr lang="ru-RU" sz="1200" dirty="0">
              <a:latin typeface="Arial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Ярославской области </a:t>
            </a:r>
            <a:endParaRPr lang="ru-RU" sz="1200" dirty="0">
              <a:latin typeface="Arial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«Институт развития образования»</a:t>
            </a:r>
            <a:endParaRPr lang="ru-RU" sz="1200" dirty="0">
              <a:latin typeface="Arial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100" dirty="0">
              <a:latin typeface="Arial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latin typeface="Times New Roman"/>
                <a:ea typeface="Times New Roman"/>
                <a:cs typeface="Times New Roman"/>
              </a:rPr>
              <a:t>Безопасность </a:t>
            </a:r>
            <a:r>
              <a:rPr lang="ru-RU" sz="1400" b="1" dirty="0">
                <a:latin typeface="Times New Roman"/>
                <a:ea typeface="Times New Roman"/>
                <a:cs typeface="Times New Roman"/>
              </a:rPr>
              <a:t>жизнедеятельности</a:t>
            </a:r>
            <a:endParaRPr lang="ru-RU" sz="1400" dirty="0">
              <a:latin typeface="Arial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sz="1100" dirty="0">
              <a:latin typeface="Arial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100" dirty="0">
              <a:latin typeface="Arial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Военно-профессиональная деятельность при прохождении военной службы</a:t>
            </a:r>
            <a:endParaRPr lang="ru-RU" sz="1100" dirty="0">
              <a:latin typeface="Arial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100" dirty="0">
              <a:latin typeface="Arial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i="1" dirty="0">
                <a:latin typeface="Times New Roman"/>
                <a:ea typeface="Times New Roman"/>
                <a:cs typeface="Times New Roman"/>
              </a:rPr>
              <a:t>Учебное пособие</a:t>
            </a:r>
            <a:endParaRPr lang="ru-RU" sz="1100" dirty="0">
              <a:latin typeface="Arial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100" dirty="0">
              <a:latin typeface="Arial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200" dirty="0" smtClean="0">
                <a:latin typeface="Times New Roman"/>
                <a:ea typeface="Times New Roman"/>
                <a:cs typeface="Times New Roman"/>
              </a:rPr>
              <a:t>Ярославль</a:t>
            </a:r>
            <a:endParaRPr lang="ru-RU" sz="1200" dirty="0">
              <a:latin typeface="Arial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ИЦ ИРО</a:t>
            </a:r>
            <a:endParaRPr lang="ru-RU" sz="1200" dirty="0">
              <a:latin typeface="Arial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2021</a:t>
            </a:r>
            <a:endParaRPr lang="ru-RU" sz="1200" dirty="0">
              <a:effectLst/>
              <a:latin typeface="Arial"/>
              <a:ea typeface="Times New Roman"/>
              <a:cs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889774"/>
              </p:ext>
            </p:extLst>
          </p:nvPr>
        </p:nvGraphicFramePr>
        <p:xfrm>
          <a:off x="5296502" y="678473"/>
          <a:ext cx="6606600" cy="6187440"/>
        </p:xfrm>
        <a:graphic>
          <a:graphicData uri="http://schemas.openxmlformats.org/drawingml/2006/table">
            <a:tbl>
              <a:tblPr firstRow="1" firstCol="1" bandRow="1"/>
              <a:tblGrid>
                <a:gridCol w="505065"/>
                <a:gridCol w="90350"/>
                <a:gridCol w="5445993"/>
                <a:gridCol w="565192"/>
              </a:tblGrid>
              <a:tr h="19688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Введение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76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Глава 1. Основы несения военной службы в Вооруженных Силах Российской Федерации 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8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1.1.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Правовые основы военной службы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8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1.1.1.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Условия поступления на военную службу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8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1.1.2.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Воинская обязанность и постановка на воинский учет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8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1.1.3.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Обязательная и добровольная подготовка гражданина к военной службе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8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1.1.4.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Отказ от службы в армии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76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1.2.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Основы несения военной службы в Вооруженных Силах Россий-ской Федерации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8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1.2.1.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Размещение и быт военнослужащих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8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1.2.2.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Сроки военной службы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8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1.2.3.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Воинская деятельность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76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1.2.4.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Особенности прохождения военной службы по призыву. Воен-но-учетные специальности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8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1.2.5.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Особенности прохождения военной службы по контракту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8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1.2.6.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Особенности прохождения альтернативной гражданской службы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76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1.2.7.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Увольнение с военной службы и пребывание в запасе. Мобили-зационный резерв.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76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Глава 2. Подготовка военных кадров для Вооруженных Силах Рос-сийской Федерации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76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2.1.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Подготовка военных кадров для Вооруженных Силах Российской Федерации. Общие положения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8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2.2.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Подготовка офицеров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8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2.3.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Подготовка военнослужащих по контракту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8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2.4.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Подготовка сержантов и солдат запаса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84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Заключение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Литература</a:t>
                      </a:r>
                      <a:endParaRPr lang="ru-RU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776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507705" y="339919"/>
            <a:ext cx="2743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2021-2022 учебный год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1339954" y="423950"/>
            <a:ext cx="10852046" cy="665018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10323" y="1099073"/>
            <a:ext cx="3691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совет </a:t>
            </a:r>
            <a:r>
              <a:rPr lang="ru-RU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РМО </a:t>
            </a:r>
            <a:r>
              <a:rPr lang="ru-RU" i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«ПБЖ» </a:t>
            </a:r>
            <a:endParaRPr lang="ru-RU" i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0" y="270749"/>
            <a:ext cx="993371" cy="99337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6731" y="2138900"/>
            <a:ext cx="11161100" cy="4565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1. </a:t>
            </a:r>
            <a:r>
              <a:rPr lang="ru-RU" b="1" dirty="0" err="1">
                <a:latin typeface="Times New Roman"/>
                <a:ea typeface="Times New Roman"/>
              </a:rPr>
              <a:t>Перфилов</a:t>
            </a:r>
            <a:r>
              <a:rPr lang="ru-RU" dirty="0">
                <a:latin typeface="Times New Roman"/>
                <a:ea typeface="Times New Roman"/>
              </a:rPr>
              <a:t> Владимир Павлович (ст. преподаватель кафедры ФК и БЖ, ГАУ ДПО ЯО ИРО) – руководитель методического совета </a:t>
            </a:r>
          </a:p>
          <a:p>
            <a:r>
              <a:rPr lang="ru-RU" dirty="0">
                <a:latin typeface="Times New Roman"/>
                <a:ea typeface="Times New Roman"/>
              </a:rPr>
              <a:t>2. </a:t>
            </a:r>
            <a:r>
              <a:rPr lang="ru-RU" b="1" dirty="0" err="1">
                <a:latin typeface="Times New Roman"/>
                <a:ea typeface="Times New Roman"/>
              </a:rPr>
              <a:t>Барышев</a:t>
            </a:r>
            <a:r>
              <a:rPr lang="ru-RU" dirty="0">
                <a:latin typeface="Times New Roman"/>
                <a:ea typeface="Times New Roman"/>
              </a:rPr>
              <a:t> Николай Александрович (учитель ОБЖ, МОУ СОШ № 4 им. Н.А. Некрасова г. Ярославль) </a:t>
            </a:r>
          </a:p>
          <a:p>
            <a:r>
              <a:rPr lang="ru-RU" dirty="0">
                <a:latin typeface="Times New Roman"/>
                <a:ea typeface="Times New Roman"/>
              </a:rPr>
              <a:t>3. </a:t>
            </a:r>
            <a:r>
              <a:rPr lang="ru-RU" b="1" dirty="0" err="1">
                <a:solidFill>
                  <a:srgbClr val="FFC000"/>
                </a:solidFill>
                <a:latin typeface="Times New Roman"/>
                <a:ea typeface="Times New Roman"/>
              </a:rPr>
              <a:t>Худиев</a:t>
            </a:r>
            <a:r>
              <a:rPr lang="ru-RU" dirty="0">
                <a:solidFill>
                  <a:srgbClr val="FFC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/>
                <a:ea typeface="Times New Roman"/>
              </a:rPr>
              <a:t>Октай</a:t>
            </a:r>
            <a:r>
              <a:rPr lang="ru-RU" dirty="0">
                <a:solidFill>
                  <a:srgbClr val="FFC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FFC000"/>
                </a:solidFill>
                <a:latin typeface="Times New Roman"/>
                <a:ea typeface="Times New Roman"/>
              </a:rPr>
              <a:t>Юсуфович</a:t>
            </a:r>
            <a:r>
              <a:rPr lang="ru-RU" dirty="0">
                <a:solidFill>
                  <a:srgbClr val="FFC000"/>
                </a:solidFill>
                <a:latin typeface="Times New Roman"/>
                <a:ea typeface="Times New Roman"/>
              </a:rPr>
              <a:t> (преподаватель ОБЖ, МОУ гимназия № 3 г. Ярославль) </a:t>
            </a:r>
          </a:p>
          <a:p>
            <a:r>
              <a:rPr lang="ru-RU" dirty="0">
                <a:latin typeface="Times New Roman"/>
                <a:ea typeface="Times New Roman"/>
              </a:rPr>
              <a:t>4. </a:t>
            </a:r>
            <a:r>
              <a:rPr lang="ru-RU" b="1" dirty="0">
                <a:latin typeface="Times New Roman"/>
                <a:ea typeface="Times New Roman"/>
              </a:rPr>
              <a:t>Мухина</a:t>
            </a:r>
            <a:r>
              <a:rPr lang="ru-RU" dirty="0">
                <a:latin typeface="Times New Roman"/>
                <a:ea typeface="Times New Roman"/>
              </a:rPr>
              <a:t> Ольга Геннадьевна (преподаватель-организатор ОБЖ, МОУ СШ № 36 г. Ярославль) </a:t>
            </a:r>
          </a:p>
          <a:p>
            <a:r>
              <a:rPr lang="ru-RU" dirty="0">
                <a:latin typeface="Times New Roman"/>
                <a:ea typeface="Times New Roman"/>
              </a:rPr>
              <a:t>5. </a:t>
            </a:r>
            <a:r>
              <a:rPr lang="ru-RU" b="1" dirty="0">
                <a:latin typeface="Times New Roman"/>
                <a:ea typeface="Times New Roman"/>
              </a:rPr>
              <a:t>Ромашова</a:t>
            </a:r>
            <a:r>
              <a:rPr lang="ru-RU" dirty="0">
                <a:latin typeface="Times New Roman"/>
                <a:ea typeface="Times New Roman"/>
              </a:rPr>
              <a:t> Стелла Станиславовна (учитель ОБЖ, МОУ СОШ № 75 г. Ярославль) </a:t>
            </a:r>
          </a:p>
          <a:p>
            <a:r>
              <a:rPr lang="ru-RU" dirty="0">
                <a:latin typeface="Times New Roman"/>
                <a:ea typeface="Times New Roman"/>
              </a:rPr>
              <a:t>6. </a:t>
            </a:r>
            <a:r>
              <a:rPr lang="ru-RU" b="1" dirty="0">
                <a:latin typeface="Times New Roman"/>
                <a:ea typeface="Times New Roman"/>
              </a:rPr>
              <a:t>Шумилова</a:t>
            </a:r>
            <a:r>
              <a:rPr lang="ru-RU" dirty="0">
                <a:latin typeface="Times New Roman"/>
                <a:ea typeface="Times New Roman"/>
              </a:rPr>
              <a:t> Рита Анатольевна (педагог-организатор ОБЖ, МОУ СШ № 88 г. Ярославль) </a:t>
            </a:r>
          </a:p>
          <a:p>
            <a:r>
              <a:rPr lang="ru-RU" dirty="0">
                <a:latin typeface="Times New Roman"/>
                <a:ea typeface="Times New Roman"/>
              </a:rPr>
              <a:t>7. </a:t>
            </a:r>
            <a:r>
              <a:rPr lang="ru-RU" b="1" dirty="0">
                <a:latin typeface="Times New Roman"/>
                <a:ea typeface="Times New Roman"/>
              </a:rPr>
              <a:t>Шуров</a:t>
            </a:r>
            <a:r>
              <a:rPr lang="ru-RU" dirty="0">
                <a:latin typeface="Times New Roman"/>
                <a:ea typeface="Times New Roman"/>
              </a:rPr>
              <a:t> Алексей Львович (преподаватель-организатор ОБЖ, СШ № 58 г. Ярославль) </a:t>
            </a:r>
          </a:p>
          <a:p>
            <a:r>
              <a:rPr lang="ru-RU" dirty="0">
                <a:latin typeface="Times New Roman"/>
                <a:ea typeface="Times New Roman"/>
              </a:rPr>
              <a:t>8. </a:t>
            </a:r>
            <a:r>
              <a:rPr lang="ru-RU" b="1" dirty="0">
                <a:latin typeface="Times New Roman"/>
                <a:ea typeface="Times New Roman"/>
              </a:rPr>
              <a:t>Максимова</a:t>
            </a:r>
            <a:r>
              <a:rPr lang="ru-RU" dirty="0">
                <a:latin typeface="Times New Roman"/>
                <a:ea typeface="Times New Roman"/>
              </a:rPr>
              <a:t> Елена Анатольевна (преподаватель-организатор ОБЖ, МОУ СШ № 6 г. Рыбинск) </a:t>
            </a:r>
          </a:p>
          <a:p>
            <a:r>
              <a:rPr lang="ru-RU" dirty="0">
                <a:latin typeface="Times New Roman"/>
                <a:ea typeface="Times New Roman"/>
              </a:rPr>
              <a:t>9. </a:t>
            </a:r>
            <a:r>
              <a:rPr lang="ru-RU" b="1" dirty="0" err="1">
                <a:solidFill>
                  <a:srgbClr val="FFC000"/>
                </a:solidFill>
                <a:latin typeface="Times New Roman"/>
                <a:ea typeface="Times New Roman"/>
              </a:rPr>
              <a:t>Терюкова</a:t>
            </a:r>
            <a:r>
              <a:rPr lang="ru-RU" dirty="0">
                <a:solidFill>
                  <a:srgbClr val="FFC000"/>
                </a:solidFill>
                <a:latin typeface="Times New Roman"/>
                <a:ea typeface="Times New Roman"/>
              </a:rPr>
              <a:t> Юлия Владимировна (преподаватель БЖД, МОУ СШ № 3 г. Тутаев) </a:t>
            </a:r>
          </a:p>
          <a:p>
            <a:r>
              <a:rPr lang="ru-RU" dirty="0">
                <a:latin typeface="Times New Roman"/>
                <a:ea typeface="Times New Roman"/>
              </a:rPr>
              <a:t>10. </a:t>
            </a:r>
            <a:r>
              <a:rPr lang="ru-RU" b="1" dirty="0" err="1">
                <a:latin typeface="Times New Roman"/>
                <a:ea typeface="Times New Roman"/>
              </a:rPr>
              <a:t>Старкин</a:t>
            </a:r>
            <a:r>
              <a:rPr lang="ru-RU" dirty="0">
                <a:latin typeface="Times New Roman"/>
                <a:ea typeface="Times New Roman"/>
              </a:rPr>
              <a:t> Михаил Александрович (учитель ФК и ОБЖ, МОУ </a:t>
            </a:r>
            <a:r>
              <a:rPr lang="ru-RU" dirty="0" err="1">
                <a:latin typeface="Times New Roman"/>
                <a:ea typeface="Times New Roman"/>
              </a:rPr>
              <a:t>Вощажниковская</a:t>
            </a:r>
            <a:r>
              <a:rPr lang="ru-RU" dirty="0">
                <a:latin typeface="Times New Roman"/>
                <a:ea typeface="Times New Roman"/>
              </a:rPr>
              <a:t> СОШ Борисоглебского района ЯО) </a:t>
            </a:r>
          </a:p>
          <a:p>
            <a:r>
              <a:rPr lang="ru-RU" dirty="0">
                <a:latin typeface="Times New Roman"/>
                <a:ea typeface="Times New Roman"/>
              </a:rPr>
              <a:t>11. </a:t>
            </a:r>
            <a:r>
              <a:rPr lang="ru-RU" b="1" dirty="0">
                <a:latin typeface="Times New Roman"/>
                <a:ea typeface="Times New Roman"/>
              </a:rPr>
              <a:t>Зуева</a:t>
            </a:r>
            <a:r>
              <a:rPr lang="ru-RU" dirty="0">
                <a:latin typeface="Times New Roman"/>
                <a:ea typeface="Times New Roman"/>
              </a:rPr>
              <a:t> Елена </a:t>
            </a:r>
            <a:r>
              <a:rPr lang="ru-RU" dirty="0" smtClean="0">
                <a:latin typeface="Times New Roman"/>
                <a:ea typeface="Times New Roman"/>
              </a:rPr>
              <a:t>Анатольевна </a:t>
            </a:r>
            <a:r>
              <a:rPr lang="ru-RU" dirty="0">
                <a:latin typeface="Times New Roman"/>
                <a:ea typeface="Times New Roman"/>
              </a:rPr>
              <a:t>(учитель ОБЖ МБОУ СШ № 2 им. В.И. Ленина, г. Данилов) </a:t>
            </a:r>
          </a:p>
          <a:p>
            <a:r>
              <a:rPr lang="ru-RU" dirty="0">
                <a:latin typeface="Times New Roman"/>
                <a:ea typeface="Times New Roman"/>
              </a:rPr>
              <a:t>12. </a:t>
            </a:r>
            <a:r>
              <a:rPr lang="ru-RU" b="1" dirty="0">
                <a:latin typeface="Times New Roman"/>
                <a:ea typeface="Times New Roman"/>
              </a:rPr>
              <a:t>Архипов</a:t>
            </a:r>
            <a:r>
              <a:rPr lang="ru-RU" dirty="0">
                <a:latin typeface="Times New Roman"/>
                <a:ea typeface="Times New Roman"/>
              </a:rPr>
              <a:t> Игорь Валентинович (преподаватель-организатор ОБЖ, МОУ СШ 33 им. К. Маркса)</a:t>
            </a:r>
          </a:p>
          <a:p>
            <a:r>
              <a:rPr lang="ru-RU" dirty="0">
                <a:latin typeface="Times New Roman"/>
                <a:ea typeface="Times New Roman"/>
              </a:rPr>
              <a:t>13. </a:t>
            </a:r>
            <a:r>
              <a:rPr lang="ru-RU" b="1" dirty="0">
                <a:latin typeface="Times New Roman"/>
                <a:ea typeface="Times New Roman"/>
              </a:rPr>
              <a:t>Новикова</a:t>
            </a:r>
            <a:r>
              <a:rPr lang="ru-RU" dirty="0">
                <a:latin typeface="Times New Roman"/>
                <a:ea typeface="Times New Roman"/>
              </a:rPr>
              <a:t> Лина Вадимовна (преподаватель-организатор ОБЖ, МОУ СШ № 70 г. Ярославль</a:t>
            </a:r>
            <a:r>
              <a:rPr lang="ru-RU" dirty="0" smtClean="0">
                <a:latin typeface="Times New Roman"/>
                <a:ea typeface="Times New Roman"/>
              </a:rPr>
              <a:t>)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14. </a:t>
            </a:r>
            <a:r>
              <a:rPr lang="ru-RU" b="1" dirty="0" err="1" smtClean="0">
                <a:latin typeface="Times New Roman"/>
                <a:ea typeface="Times New Roman"/>
                <a:cs typeface="Times New Roman"/>
              </a:rPr>
              <a:t>Ловкис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Татьяна Ивановна заместитель директора по безопасности МОУ СШ № 99 г.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Ярославль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9" name="Picture 4" descr="C:\Users\parfenov\Documents\УЧАСТИЕ В ФОРУМАХ\Слет ОБЖ 2020\Метод совет фото\P10909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954" y="196844"/>
            <a:ext cx="2846181" cy="160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62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2316</TotalTime>
  <Words>997</Words>
  <Application>Microsoft Office PowerPoint</Application>
  <PresentationFormat>Произвольный</PresentationFormat>
  <Paragraphs>184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2_Тема Office</vt:lpstr>
      <vt:lpstr>15_Тема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Владимировна Суханова</dc:creator>
  <cp:lastModifiedBy>Владимир Павлович Перфилов</cp:lastModifiedBy>
  <cp:revision>135</cp:revision>
  <dcterms:created xsi:type="dcterms:W3CDTF">2017-01-30T13:00:35Z</dcterms:created>
  <dcterms:modified xsi:type="dcterms:W3CDTF">2021-09-22T09:17:20Z</dcterms:modified>
</cp:coreProperties>
</file>