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3480"/>
    <a:srgbClr val="89055A"/>
    <a:srgbClr val="FCA7DE"/>
    <a:srgbClr val="FCA84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30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1084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0672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47076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7424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8596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906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442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9717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47036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92575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77509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9D8BC-3F7A-4360-BB6D-F1FCB3470FB4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493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0526" y="1254034"/>
            <a:ext cx="7289074" cy="292985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543480"/>
                </a:solidFill>
                <a:latin typeface="+mn-lt"/>
              </a:rPr>
              <a:t>Программа поликультурного воспитания </a:t>
            </a:r>
            <a:br>
              <a:rPr lang="ru-RU" b="1" dirty="0" smtClean="0">
                <a:solidFill>
                  <a:srgbClr val="543480"/>
                </a:solidFill>
                <a:latin typeface="+mn-lt"/>
              </a:rPr>
            </a:br>
            <a:r>
              <a:rPr lang="ru-RU" b="1" dirty="0" smtClean="0">
                <a:solidFill>
                  <a:srgbClr val="543480"/>
                </a:solidFill>
                <a:latin typeface="+mn-lt"/>
              </a:rPr>
              <a:t>МОУ Песоченской СОШ</a:t>
            </a:r>
            <a:endParaRPr lang="en-US" b="1" dirty="0">
              <a:solidFill>
                <a:srgbClr val="543480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81897" y="4360990"/>
            <a:ext cx="2743199" cy="179161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89055A"/>
                </a:solidFill>
              </a:rPr>
              <a:t>Автор программы</a:t>
            </a:r>
          </a:p>
          <a:p>
            <a:r>
              <a:rPr lang="ru-RU" dirty="0" smtClean="0">
                <a:solidFill>
                  <a:srgbClr val="89055A"/>
                </a:solidFill>
              </a:rPr>
              <a:t>педагог-психолог </a:t>
            </a:r>
          </a:p>
          <a:p>
            <a:r>
              <a:rPr lang="ru-RU" dirty="0" smtClean="0">
                <a:solidFill>
                  <a:srgbClr val="89055A"/>
                </a:solidFill>
              </a:rPr>
              <a:t>МОУ Песоченской СОШ </a:t>
            </a:r>
          </a:p>
          <a:p>
            <a:r>
              <a:rPr lang="ru-RU" dirty="0" smtClean="0">
                <a:solidFill>
                  <a:srgbClr val="89055A"/>
                </a:solidFill>
              </a:rPr>
              <a:t>И.А. Цветкова</a:t>
            </a:r>
            <a:endParaRPr lang="en-US" dirty="0">
              <a:solidFill>
                <a:srgbClr val="8905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7736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203224" cy="784405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rgbClr val="543480"/>
                </a:solidFill>
              </a:rPr>
              <a:t>Программа поликультурного воспитания взаимосвязана с учебно-воспитательным процессом образовательного учреждения и является единством четырех блоков: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149531"/>
            <a:ext cx="7886700" cy="5027432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4900" b="1" dirty="0" err="1" smtClean="0">
                <a:solidFill>
                  <a:srgbClr val="89055A"/>
                </a:solidFill>
              </a:rPr>
              <a:t>Знаниевого</a:t>
            </a:r>
            <a:r>
              <a:rPr lang="ru-RU" sz="4900" i="1" dirty="0" smtClean="0">
                <a:solidFill>
                  <a:srgbClr val="89055A"/>
                </a:solidFill>
              </a:rPr>
              <a:t>  </a:t>
            </a:r>
            <a:r>
              <a:rPr lang="ru-RU" sz="4900" dirty="0" smtClean="0">
                <a:solidFill>
                  <a:srgbClr val="89055A"/>
                </a:solidFill>
              </a:rPr>
              <a:t>(реализуется информация  культурологического порядка, о сущности межэтнических отношений, толерантности, </a:t>
            </a:r>
            <a:r>
              <a:rPr lang="ru-RU" sz="4900" dirty="0" smtClean="0">
                <a:solidFill>
                  <a:srgbClr val="89055A"/>
                </a:solidFill>
              </a:rPr>
              <a:t>причинах </a:t>
            </a:r>
            <a:r>
              <a:rPr lang="ru-RU" sz="4900" dirty="0" smtClean="0">
                <a:solidFill>
                  <a:srgbClr val="89055A"/>
                </a:solidFill>
              </a:rPr>
              <a:t>и следствиях </a:t>
            </a:r>
            <a:r>
              <a:rPr lang="ru-RU" sz="4900" dirty="0" smtClean="0">
                <a:solidFill>
                  <a:srgbClr val="89055A"/>
                </a:solidFill>
              </a:rPr>
              <a:t>толерантного </a:t>
            </a:r>
            <a:r>
              <a:rPr lang="ru-RU" sz="4900" dirty="0" smtClean="0">
                <a:solidFill>
                  <a:srgbClr val="89055A"/>
                </a:solidFill>
              </a:rPr>
              <a:t>поведения</a:t>
            </a:r>
            <a:r>
              <a:rPr lang="ru-RU" sz="4900" dirty="0" smtClean="0">
                <a:solidFill>
                  <a:srgbClr val="89055A"/>
                </a:solidFill>
              </a:rPr>
              <a:t>.</a:t>
            </a:r>
          </a:p>
          <a:p>
            <a:pPr lvl="0" algn="just"/>
            <a:r>
              <a:rPr lang="ru-RU" sz="4900" b="1" dirty="0" err="1" smtClean="0">
                <a:solidFill>
                  <a:srgbClr val="89055A"/>
                </a:solidFill>
              </a:rPr>
              <a:t>Отношенческого</a:t>
            </a:r>
            <a:r>
              <a:rPr lang="ru-RU" sz="4900" i="1" dirty="0" smtClean="0">
                <a:solidFill>
                  <a:srgbClr val="89055A"/>
                </a:solidFill>
              </a:rPr>
              <a:t> </a:t>
            </a:r>
            <a:r>
              <a:rPr lang="ru-RU" sz="4900" dirty="0" smtClean="0">
                <a:solidFill>
                  <a:srgbClr val="89055A"/>
                </a:solidFill>
              </a:rPr>
              <a:t>(эмоционального),</a:t>
            </a:r>
            <a:r>
              <a:rPr lang="ru-RU" sz="4900" i="1" dirty="0" smtClean="0">
                <a:solidFill>
                  <a:srgbClr val="89055A"/>
                </a:solidFill>
              </a:rPr>
              <a:t> </a:t>
            </a:r>
            <a:r>
              <a:rPr lang="ru-RU" sz="4900" dirty="0" smtClean="0">
                <a:solidFill>
                  <a:srgbClr val="89055A"/>
                </a:solidFill>
              </a:rPr>
              <a:t>который реализуется через</a:t>
            </a:r>
            <a:r>
              <a:rPr lang="ru-RU" sz="4900" i="1" dirty="0" smtClean="0">
                <a:solidFill>
                  <a:srgbClr val="89055A"/>
                </a:solidFill>
              </a:rPr>
              <a:t> </a:t>
            </a:r>
            <a:r>
              <a:rPr lang="ru-RU" sz="4900" dirty="0" smtClean="0">
                <a:solidFill>
                  <a:srgbClr val="89055A"/>
                </a:solidFill>
              </a:rPr>
              <a:t>школьные предметы: через литературу – отношения к классическому наследию страны, историю – к историческому прошлому; географию, биологию – к природе и т.д</a:t>
            </a:r>
            <a:r>
              <a:rPr lang="ru-RU" sz="4900" dirty="0" smtClean="0">
                <a:solidFill>
                  <a:srgbClr val="89055A"/>
                </a:solidFill>
              </a:rPr>
              <a:t>.</a:t>
            </a:r>
          </a:p>
          <a:p>
            <a:pPr lvl="0" algn="just"/>
            <a:r>
              <a:rPr lang="ru-RU" sz="4900" b="1" dirty="0" smtClean="0">
                <a:solidFill>
                  <a:srgbClr val="89055A"/>
                </a:solidFill>
              </a:rPr>
              <a:t>Деятельностного</a:t>
            </a:r>
            <a:r>
              <a:rPr lang="ru-RU" sz="4900" dirty="0" smtClean="0">
                <a:solidFill>
                  <a:srgbClr val="89055A"/>
                </a:solidFill>
              </a:rPr>
              <a:t>.</a:t>
            </a:r>
            <a:r>
              <a:rPr lang="ru-RU" sz="4900" i="1" dirty="0" smtClean="0">
                <a:solidFill>
                  <a:srgbClr val="89055A"/>
                </a:solidFill>
              </a:rPr>
              <a:t> </a:t>
            </a:r>
            <a:r>
              <a:rPr lang="ru-RU" sz="4900" dirty="0" smtClean="0">
                <a:solidFill>
                  <a:srgbClr val="89055A"/>
                </a:solidFill>
              </a:rPr>
              <a:t>Эффективность совместной деятельности участников Программы в ходе усвоения ее содержания повышается, если:</a:t>
            </a:r>
          </a:p>
          <a:p>
            <a:pPr algn="just"/>
            <a:r>
              <a:rPr lang="ru-RU" sz="4900" dirty="0" smtClean="0">
                <a:solidFill>
                  <a:srgbClr val="89055A"/>
                </a:solidFill>
              </a:rPr>
              <a:t>-	сформирована установка учащихся на совместную работу, они осознают ее цели и находят в ней личностный смысл;</a:t>
            </a:r>
          </a:p>
          <a:p>
            <a:pPr lvl="0" algn="just"/>
            <a:r>
              <a:rPr lang="ru-RU" sz="4900" dirty="0" smtClean="0">
                <a:solidFill>
                  <a:srgbClr val="89055A"/>
                </a:solidFill>
              </a:rPr>
              <a:t>осуществляется совместное планирование, организация и подведение итогов деятельности, педагогически целесообразное распределение ролей и функций между учащимися и педагогом в этом процессе;</a:t>
            </a:r>
          </a:p>
          <a:p>
            <a:pPr lvl="0" algn="just"/>
            <a:r>
              <a:rPr lang="ru-RU" sz="4900" dirty="0" smtClean="0">
                <a:solidFill>
                  <a:srgbClr val="89055A"/>
                </a:solidFill>
              </a:rPr>
              <a:t>создаются ситуации свободного выбора детьми видов, способов деятельности, ролей;</a:t>
            </a:r>
          </a:p>
          <a:p>
            <a:pPr lvl="0" algn="just"/>
            <a:r>
              <a:rPr lang="ru-RU" sz="4900" dirty="0" smtClean="0">
                <a:solidFill>
                  <a:srgbClr val="89055A"/>
                </a:solidFill>
              </a:rPr>
              <a:t>каждый участник может реализовать себя, добиться успеха и в то же время проявить заботу о других, внести реальный вклад в общее дело и др.</a:t>
            </a:r>
          </a:p>
          <a:p>
            <a:pPr lvl="0" algn="just"/>
            <a:r>
              <a:rPr lang="ru-RU" sz="4900" b="1" dirty="0" smtClean="0">
                <a:solidFill>
                  <a:srgbClr val="89055A"/>
                </a:solidFill>
              </a:rPr>
              <a:t>Воспитательного.  </a:t>
            </a:r>
            <a:r>
              <a:rPr lang="ru-RU" sz="4900" dirty="0" smtClean="0">
                <a:solidFill>
                  <a:srgbClr val="89055A"/>
                </a:solidFill>
              </a:rPr>
              <a:t>Блоки воспитания и  самовоспитания  в данной</a:t>
            </a:r>
          </a:p>
          <a:p>
            <a:pPr algn="just"/>
            <a:r>
              <a:rPr lang="ru-RU" sz="4900" dirty="0" smtClean="0">
                <a:solidFill>
                  <a:srgbClr val="89055A"/>
                </a:solidFill>
              </a:rPr>
              <a:t>Программе связаны с развитием у воспитанников навыков позитивной самооценки, самосознания, саморегуляции, с разработкой индивидуальных программ самовоспитания.</a:t>
            </a:r>
          </a:p>
          <a:p>
            <a:pPr algn="just"/>
            <a:r>
              <a:rPr lang="ru-RU" sz="4900" dirty="0" smtClean="0">
                <a:solidFill>
                  <a:srgbClr val="89055A"/>
                </a:solidFill>
              </a:rPr>
              <a:t>Программа реализуется на трех уровнях:</a:t>
            </a:r>
          </a:p>
          <a:p>
            <a:pPr lvl="0" algn="just"/>
            <a:r>
              <a:rPr lang="ru-RU" sz="4900" dirty="0" smtClean="0">
                <a:solidFill>
                  <a:srgbClr val="89055A"/>
                </a:solidFill>
              </a:rPr>
              <a:t>Когнитивном (осознание и понимание).</a:t>
            </a:r>
          </a:p>
          <a:p>
            <a:pPr lvl="0" algn="just"/>
            <a:r>
              <a:rPr lang="ru-RU" sz="4900" dirty="0" smtClean="0">
                <a:solidFill>
                  <a:srgbClr val="89055A"/>
                </a:solidFill>
              </a:rPr>
              <a:t>Аффективном (переживание эмоционального отношения).</a:t>
            </a:r>
          </a:p>
          <a:p>
            <a:pPr lvl="0" algn="just"/>
            <a:r>
              <a:rPr lang="ru-RU" sz="4900" dirty="0" smtClean="0">
                <a:solidFill>
                  <a:srgbClr val="89055A"/>
                </a:solidFill>
              </a:rPr>
              <a:t>Мотивационном (активный поиск и использование продуктивных</a:t>
            </a:r>
          </a:p>
          <a:p>
            <a:pPr algn="just"/>
            <a:r>
              <a:rPr lang="ru-RU" sz="4900" dirty="0" smtClean="0">
                <a:solidFill>
                  <a:srgbClr val="89055A"/>
                </a:solidFill>
              </a:rPr>
              <a:t>стратегий адаптации).</a:t>
            </a:r>
          </a:p>
          <a:p>
            <a:pPr lvl="0" algn="just"/>
            <a:endParaRPr lang="ru-RU" dirty="0" smtClean="0">
              <a:solidFill>
                <a:srgbClr val="89055A"/>
              </a:solidFill>
            </a:endParaRPr>
          </a:p>
          <a:p>
            <a:pPr algn="just"/>
            <a:r>
              <a:rPr lang="ru-RU" dirty="0" smtClean="0">
                <a:solidFill>
                  <a:srgbClr val="89055A"/>
                </a:solidFill>
              </a:rPr>
              <a:t> </a:t>
            </a:r>
            <a:endParaRPr lang="ru-RU" dirty="0">
              <a:solidFill>
                <a:srgbClr val="89055A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4844687" cy="1325563"/>
          </a:xfrm>
        </p:spPr>
        <p:txBody>
          <a:bodyPr>
            <a:normAutofit fontScale="90000"/>
          </a:bodyPr>
          <a:lstStyle/>
          <a:p>
            <a:pPr lvl="2" algn="ctr"/>
            <a:r>
              <a:rPr lang="ru-RU" b="1" dirty="0">
                <a:solidFill>
                  <a:srgbClr val="543480"/>
                </a:solidFill>
              </a:rPr>
              <a:t>Психолого-педагогическое сопровождение поликультурного</a:t>
            </a:r>
            <a:r>
              <a:rPr lang="ru-RU" sz="1400" dirty="0">
                <a:solidFill>
                  <a:srgbClr val="543480"/>
                </a:solidFill>
              </a:rPr>
              <a:t/>
            </a:r>
            <a:br>
              <a:rPr lang="ru-RU" sz="1400" dirty="0">
                <a:solidFill>
                  <a:srgbClr val="543480"/>
                </a:solidFill>
              </a:rPr>
            </a:br>
            <a:r>
              <a:rPr lang="ru-RU" b="1" dirty="0" smtClean="0">
                <a:solidFill>
                  <a:srgbClr val="543480"/>
                </a:solidFill>
              </a:rPr>
              <a:t>воспитания</a:t>
            </a:r>
            <a:br>
              <a:rPr lang="ru-RU" b="1" dirty="0" smtClean="0">
                <a:solidFill>
                  <a:srgbClr val="543480"/>
                </a:solidFill>
              </a:rPr>
            </a:br>
            <a:r>
              <a:rPr lang="ru-RU" sz="1400" b="1" dirty="0">
                <a:solidFill>
                  <a:srgbClr val="543480"/>
                </a:solidFill>
              </a:rPr>
              <a:t>Тематика социально-психологического тренинга с учащимися</a:t>
            </a:r>
            <a:endParaRPr lang="ru-RU" sz="1400" dirty="0">
              <a:solidFill>
                <a:srgbClr val="54348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078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</a:tblGrid>
              <a:tr h="473373"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89055A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Начальная школа</a:t>
                      </a:r>
                      <a:endParaRPr lang="ru-RU" sz="1100" dirty="0">
                        <a:solidFill>
                          <a:srgbClr val="89055A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89055A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Основная школа</a:t>
                      </a:r>
                      <a:endParaRPr lang="ru-RU" sz="1100" dirty="0">
                        <a:solidFill>
                          <a:srgbClr val="89055A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89055A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Средняя  школа</a:t>
                      </a:r>
                      <a:endParaRPr lang="ru-RU" sz="1100">
                        <a:solidFill>
                          <a:srgbClr val="89055A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626408"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89055A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«Вежливость нужна не</a:t>
                      </a:r>
                      <a:endParaRPr lang="ru-RU" sz="1100" dirty="0">
                        <a:solidFill>
                          <a:srgbClr val="89055A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89055A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только королям»</a:t>
                      </a:r>
                      <a:endParaRPr lang="ru-RU" sz="1100" dirty="0">
                        <a:solidFill>
                          <a:srgbClr val="89055A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89055A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Жизнь без конфликтов</a:t>
                      </a:r>
                      <a:endParaRPr lang="ru-RU" sz="1100" dirty="0">
                        <a:solidFill>
                          <a:srgbClr val="89055A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89055A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Мир эмоций</a:t>
                      </a:r>
                      <a:endParaRPr lang="ru-RU" sz="1100">
                        <a:solidFill>
                          <a:srgbClr val="89055A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626408"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89055A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«Дружба»</a:t>
                      </a:r>
                      <a:endParaRPr lang="ru-RU" sz="1100" dirty="0">
                        <a:solidFill>
                          <a:srgbClr val="89055A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89055A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Творчество в моей</a:t>
                      </a:r>
                      <a:endParaRPr lang="ru-RU" sz="1100" dirty="0">
                        <a:solidFill>
                          <a:srgbClr val="89055A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89055A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жизни</a:t>
                      </a:r>
                      <a:endParaRPr lang="ru-RU" sz="1100" dirty="0">
                        <a:solidFill>
                          <a:srgbClr val="89055A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89055A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«Путь к успеху»</a:t>
                      </a:r>
                      <a:endParaRPr lang="ru-RU" sz="1100">
                        <a:solidFill>
                          <a:srgbClr val="89055A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626408"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89055A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«Я и моя семья»</a:t>
                      </a:r>
                      <a:endParaRPr lang="ru-RU" sz="1100">
                        <a:solidFill>
                          <a:srgbClr val="89055A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89055A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Мир вокруг меня</a:t>
                      </a:r>
                      <a:endParaRPr lang="ru-RU" sz="1100" dirty="0">
                        <a:solidFill>
                          <a:srgbClr val="89055A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89055A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Стратегии поведения в</a:t>
                      </a:r>
                      <a:endParaRPr lang="ru-RU" sz="1100" dirty="0">
                        <a:solidFill>
                          <a:srgbClr val="89055A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89055A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конфликте</a:t>
                      </a:r>
                      <a:endParaRPr lang="ru-RU" sz="1100" dirty="0">
                        <a:solidFill>
                          <a:srgbClr val="89055A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626408"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89055A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«Я – это я, ты – это ты»</a:t>
                      </a:r>
                      <a:endParaRPr lang="ru-RU" sz="1100">
                        <a:solidFill>
                          <a:srgbClr val="89055A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89055A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«Мои сильные и слабые стороны»</a:t>
                      </a:r>
                      <a:endParaRPr lang="ru-RU" sz="1100" dirty="0">
                        <a:solidFill>
                          <a:srgbClr val="89055A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89055A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Мир во мне</a:t>
                      </a:r>
                      <a:endParaRPr lang="ru-RU" sz="1100" dirty="0">
                        <a:solidFill>
                          <a:srgbClr val="89055A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73373"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89055A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"Планета Толерантность"</a:t>
                      </a:r>
                      <a:endParaRPr lang="ru-RU" sz="1100">
                        <a:solidFill>
                          <a:srgbClr val="89055A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89055A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«Давай с тобой дружить»</a:t>
                      </a:r>
                      <a:endParaRPr lang="ru-RU" sz="1100">
                        <a:solidFill>
                          <a:srgbClr val="89055A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89055A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Я глазами других</a:t>
                      </a:r>
                      <a:endParaRPr lang="ru-RU" sz="1100" dirty="0">
                        <a:solidFill>
                          <a:srgbClr val="89055A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626408"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89055A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«Где спряталось творчество?»</a:t>
                      </a:r>
                      <a:endParaRPr lang="ru-RU" sz="1100">
                        <a:solidFill>
                          <a:srgbClr val="89055A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89055A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«Пропало имя»</a:t>
                      </a:r>
                      <a:endParaRPr lang="ru-RU" sz="1100">
                        <a:solidFill>
                          <a:srgbClr val="89055A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89055A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Тренинг самопрезентации</a:t>
                      </a:r>
                      <a:endParaRPr lang="ru-RU" sz="1100" dirty="0">
                        <a:solidFill>
                          <a:srgbClr val="89055A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543480"/>
                </a:solidFill>
              </a:rPr>
              <a:t>Спасибо за внимание!</a:t>
            </a:r>
            <a:endParaRPr lang="ru-RU" b="1" dirty="0">
              <a:solidFill>
                <a:srgbClr val="543480"/>
              </a:solidFill>
            </a:endParaRPr>
          </a:p>
        </p:txBody>
      </p:sp>
      <p:pic>
        <p:nvPicPr>
          <p:cNvPr id="1026" name="Picture 2" descr="C:\Users\Psiholog\Desktop\Мультикультурность\fd83c559cd97b7c0e607545c514313d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952206" y="1825625"/>
            <a:ext cx="4480560" cy="33472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033407" cy="1325563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543480"/>
                </a:solidFill>
              </a:rPr>
              <a:t>Программа поликультурного воспитания решает следующие задачи, согласованные с ее главными целями:</a:t>
            </a:r>
          </a:p>
        </p:txBody>
      </p:sp>
      <p:sp>
        <p:nvSpPr>
          <p:cNvPr id="30" name="Содержимое 29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algn="just"/>
            <a:r>
              <a:rPr lang="ru-RU" dirty="0" smtClean="0">
                <a:solidFill>
                  <a:srgbClr val="89055A"/>
                </a:solidFill>
              </a:rPr>
              <a:t>овладение основами национальной культуры, приобщение детей к языку, литературе, истории, направленное на осознание эффективности комфортного поведения в многоэтническом социуме на пользу развития России;</a:t>
            </a:r>
          </a:p>
          <a:p>
            <a:pPr lvl="0" algn="just"/>
            <a:r>
              <a:rPr lang="ru-RU" dirty="0" smtClean="0">
                <a:solidFill>
                  <a:srgbClr val="89055A"/>
                </a:solidFill>
              </a:rPr>
              <a:t>воспитание понимания, позитивной силы национальной культуры для исторической миссии нации, бережного отношения к национальным ценностям, этническим особенностям;</a:t>
            </a:r>
          </a:p>
          <a:p>
            <a:pPr lvl="0" algn="just"/>
            <a:r>
              <a:rPr lang="ru-RU" dirty="0" smtClean="0">
                <a:solidFill>
                  <a:srgbClr val="89055A"/>
                </a:solidFill>
              </a:rPr>
              <a:t>воспитание позитивного отношения к культурным различиям, обеспечивающим условия для самореализации личности;</a:t>
            </a:r>
          </a:p>
          <a:p>
            <a:pPr lvl="0" algn="just"/>
            <a:r>
              <a:rPr lang="ru-RU" dirty="0" smtClean="0">
                <a:solidFill>
                  <a:srgbClr val="89055A"/>
                </a:solidFill>
              </a:rPr>
              <a:t>приобщение к основам мировой культуры, и воспитание уважения к представителям других народов;</a:t>
            </a:r>
          </a:p>
          <a:p>
            <a:pPr lvl="0" algn="just"/>
            <a:r>
              <a:rPr lang="ru-RU" dirty="0" smtClean="0">
                <a:solidFill>
                  <a:srgbClr val="89055A"/>
                </a:solidFill>
              </a:rPr>
              <a:t>формирование культуры межнациональных отношений учащихся;</a:t>
            </a:r>
          </a:p>
          <a:p>
            <a:pPr lvl="0" algn="just"/>
            <a:r>
              <a:rPr lang="ru-RU" dirty="0" smtClean="0">
                <a:solidFill>
                  <a:srgbClr val="89055A"/>
                </a:solidFill>
              </a:rPr>
              <a:t>воспитание личности в духе мира, взаимопонимания с другими народами, осознания необходимости сохранения культуры мира.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79576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007281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solidFill>
                  <a:srgbClr val="543480"/>
                </a:solidFill>
              </a:rPr>
              <a:t/>
            </a:r>
            <a:br>
              <a:rPr lang="ru-RU" sz="2200" b="1" dirty="0" smtClean="0">
                <a:solidFill>
                  <a:srgbClr val="543480"/>
                </a:solidFill>
              </a:rPr>
            </a:br>
            <a:r>
              <a:rPr lang="ru-RU" sz="2200" b="1" dirty="0" smtClean="0">
                <a:solidFill>
                  <a:srgbClr val="543480"/>
                </a:solidFill>
              </a:rPr>
              <a:t>Разработанная </a:t>
            </a:r>
            <a:r>
              <a:rPr lang="ru-RU" sz="2200" b="1" dirty="0" smtClean="0">
                <a:solidFill>
                  <a:srgbClr val="543480"/>
                </a:solidFill>
              </a:rPr>
              <a:t>Программа базируется на следующих основополагающих принципах, согласованных с принципами Концепции развития поликультурного образования: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825625"/>
            <a:ext cx="6817179" cy="2942318"/>
          </a:xfrm>
        </p:spPr>
        <p:txBody>
          <a:bodyPr/>
          <a:lstStyle/>
          <a:p>
            <a:pPr lvl="0"/>
            <a:r>
              <a:rPr lang="ru-RU" sz="2000" dirty="0" smtClean="0">
                <a:solidFill>
                  <a:srgbClr val="89055A"/>
                </a:solidFill>
              </a:rPr>
              <a:t>принцип преемственности;</a:t>
            </a:r>
          </a:p>
          <a:p>
            <a:pPr lvl="0"/>
            <a:r>
              <a:rPr lang="ru-RU" sz="2000" dirty="0" smtClean="0">
                <a:solidFill>
                  <a:srgbClr val="89055A"/>
                </a:solidFill>
              </a:rPr>
              <a:t>принцип дифференциации и разнообразия;</a:t>
            </a:r>
          </a:p>
          <a:p>
            <a:pPr lvl="0"/>
            <a:r>
              <a:rPr lang="ru-RU" sz="2000" dirty="0" smtClean="0">
                <a:solidFill>
                  <a:srgbClr val="89055A"/>
                </a:solidFill>
              </a:rPr>
              <a:t>принцип креативности;</a:t>
            </a:r>
          </a:p>
          <a:p>
            <a:pPr lvl="0"/>
            <a:r>
              <a:rPr lang="ru-RU" sz="2000" dirty="0" smtClean="0">
                <a:solidFill>
                  <a:srgbClr val="89055A"/>
                </a:solidFill>
              </a:rPr>
              <a:t>принцип культурной целостности;</a:t>
            </a:r>
          </a:p>
          <a:p>
            <a:pPr lvl="0"/>
            <a:r>
              <a:rPr lang="ru-RU" sz="2000" dirty="0" smtClean="0">
                <a:solidFill>
                  <a:srgbClr val="89055A"/>
                </a:solidFill>
              </a:rPr>
              <a:t>принцип объемной картины мира.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294664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solidFill>
                  <a:srgbClr val="543480"/>
                </a:solidFill>
              </a:rPr>
              <a:t>Базовое положение Программы поликультурного воспитания учитывает возрастные особенности в методах и технологиях ее реализации: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ru-RU" sz="2100" dirty="0" smtClean="0">
                <a:solidFill>
                  <a:srgbClr val="89055A"/>
                </a:solidFill>
              </a:rPr>
              <a:t>в младшем школьном возрасте – формы и методы, направленные на чувственное познание жизни и узнавание ценностей культуры, эстетическое и нравственное сопереживание;</a:t>
            </a:r>
          </a:p>
          <a:p>
            <a:pPr lvl="0" algn="just"/>
            <a:r>
              <a:rPr lang="ru-RU" sz="2100" dirty="0" smtClean="0">
                <a:solidFill>
                  <a:srgbClr val="89055A"/>
                </a:solidFill>
              </a:rPr>
              <a:t>в подростковом возрасте – это технологии формирования нравственных основ и выбор жизненных ориентиров, воспитания социальной зрелости, гражданская идентификация, включения подростков в ситуации выбора ценностей, их осмысления, определения нравственно-мотивированного отношения к ним, помощь в оценке и самооценке своих действий, поступков, вовлечения в культурное творчество.</a:t>
            </a:r>
          </a:p>
          <a:p>
            <a:pPr lvl="0" algn="just"/>
            <a:r>
              <a:rPr lang="ru-RU" sz="2100" dirty="0" smtClean="0">
                <a:solidFill>
                  <a:srgbClr val="89055A"/>
                </a:solidFill>
              </a:rPr>
              <a:t>в старшем школьном возрасте – воспитательные технологии, имеющие ценностно-ориентационный и рефлексивно-творческий характер.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529796" cy="2547891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 smtClean="0">
                <a:solidFill>
                  <a:srgbClr val="543480"/>
                </a:solidFill>
              </a:rPr>
              <a:t>Важную составляющую Программы поликультурного воспитания представляет реализация следующих личностно-ориентированных технологий.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90056" y="2481943"/>
            <a:ext cx="6087293" cy="2991394"/>
          </a:xfrm>
        </p:spPr>
        <p:txBody>
          <a:bodyPr/>
          <a:lstStyle/>
          <a:p>
            <a:r>
              <a:rPr lang="ru-RU" sz="1800" i="1" dirty="0" smtClean="0">
                <a:solidFill>
                  <a:srgbClr val="89055A"/>
                </a:solidFill>
              </a:rPr>
              <a:t>Направленных, на саму </a:t>
            </a:r>
            <a:r>
              <a:rPr lang="ru-RU" sz="1800" i="1" dirty="0" smtClean="0">
                <a:solidFill>
                  <a:srgbClr val="89055A"/>
                </a:solidFill>
              </a:rPr>
              <a:t>личность.</a:t>
            </a:r>
            <a:endParaRPr lang="ru-RU" sz="1800" dirty="0" smtClean="0">
              <a:solidFill>
                <a:srgbClr val="89055A"/>
              </a:solidFill>
            </a:endParaRPr>
          </a:p>
          <a:p>
            <a:r>
              <a:rPr lang="ru-RU" sz="1800" i="1" dirty="0" smtClean="0">
                <a:solidFill>
                  <a:srgbClr val="89055A"/>
                </a:solidFill>
              </a:rPr>
              <a:t>Направленных, на помощь семье в поликультурном </a:t>
            </a:r>
            <a:r>
              <a:rPr lang="ru-RU" sz="1800" i="1" dirty="0" smtClean="0">
                <a:solidFill>
                  <a:srgbClr val="89055A"/>
                </a:solidFill>
              </a:rPr>
              <a:t>воспитании.</a:t>
            </a:r>
            <a:endParaRPr lang="ru-RU" sz="1800" dirty="0" smtClean="0">
              <a:solidFill>
                <a:srgbClr val="89055A"/>
              </a:solidFill>
            </a:endParaRPr>
          </a:p>
          <a:p>
            <a:r>
              <a:rPr lang="ru-RU" sz="1800" i="1" dirty="0" smtClean="0">
                <a:solidFill>
                  <a:srgbClr val="89055A"/>
                </a:solidFill>
              </a:rPr>
              <a:t>Направленных, на развитие компетентности педагога</a:t>
            </a:r>
            <a:r>
              <a:rPr lang="ru-RU" sz="1800" dirty="0" smtClean="0">
                <a:solidFill>
                  <a:srgbClr val="89055A"/>
                </a:solidFill>
              </a:rPr>
              <a:t>,</a:t>
            </a:r>
            <a:r>
              <a:rPr lang="ru-RU" sz="1800" i="1" dirty="0" smtClean="0">
                <a:solidFill>
                  <a:srgbClr val="89055A"/>
                </a:solidFill>
              </a:rPr>
              <a:t> </a:t>
            </a:r>
            <a:r>
              <a:rPr lang="ru-RU" sz="1800" dirty="0" smtClean="0">
                <a:solidFill>
                  <a:srgbClr val="89055A"/>
                </a:solidFill>
              </a:rPr>
              <a:t>реализующего</a:t>
            </a:r>
            <a:r>
              <a:rPr lang="ru-RU" sz="1800" i="1" dirty="0" smtClean="0">
                <a:solidFill>
                  <a:srgbClr val="89055A"/>
                </a:solidFill>
              </a:rPr>
              <a:t> </a:t>
            </a:r>
            <a:r>
              <a:rPr lang="ru-RU" sz="1800" dirty="0" smtClean="0">
                <a:solidFill>
                  <a:srgbClr val="89055A"/>
                </a:solidFill>
              </a:rPr>
              <a:t>Программу поликультурного </a:t>
            </a:r>
            <a:r>
              <a:rPr lang="ru-RU" sz="1800" dirty="0" smtClean="0">
                <a:solidFill>
                  <a:srgbClr val="89055A"/>
                </a:solidFill>
              </a:rPr>
              <a:t>воспитания.</a:t>
            </a:r>
            <a:endParaRPr lang="ru-RU" sz="1800" dirty="0" smtClean="0">
              <a:solidFill>
                <a:srgbClr val="89055A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5994219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solidFill>
                  <a:srgbClr val="543480"/>
                </a:solidFill>
              </a:rPr>
              <a:t/>
            </a:r>
            <a:br>
              <a:rPr lang="ru-RU" sz="2700" b="1" dirty="0" smtClean="0">
                <a:solidFill>
                  <a:srgbClr val="543480"/>
                </a:solidFill>
              </a:rPr>
            </a:br>
            <a:r>
              <a:rPr lang="ru-RU" sz="2700" b="1" dirty="0" smtClean="0">
                <a:solidFill>
                  <a:srgbClr val="543480"/>
                </a:solidFill>
              </a:rPr>
              <a:t>Главными </a:t>
            </a:r>
            <a:r>
              <a:rPr lang="ru-RU" sz="2700" b="1" dirty="0" smtClean="0">
                <a:solidFill>
                  <a:srgbClr val="543480"/>
                </a:solidFill>
              </a:rPr>
              <a:t>условиями эффективности воспитания поликультурной личности являются: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algn="just"/>
            <a:r>
              <a:rPr lang="ru-RU" dirty="0" smtClean="0">
                <a:solidFill>
                  <a:srgbClr val="89055A"/>
                </a:solidFill>
              </a:rPr>
              <a:t>наличие теоретически обоснованной и практически ориентированной Концепции развития поликультурного образования и Программы воспитания поликультурной личности;</a:t>
            </a:r>
          </a:p>
          <a:p>
            <a:pPr lvl="0" algn="just"/>
            <a:r>
              <a:rPr lang="ru-RU" dirty="0" smtClean="0">
                <a:solidFill>
                  <a:srgbClr val="89055A"/>
                </a:solidFill>
              </a:rPr>
              <a:t>опора на возрастной и индивидуальный подходы в реализации задач воспитания;</a:t>
            </a:r>
          </a:p>
          <a:p>
            <a:pPr lvl="0" algn="just"/>
            <a:r>
              <a:rPr lang="ru-RU" dirty="0" smtClean="0">
                <a:solidFill>
                  <a:srgbClr val="89055A"/>
                </a:solidFill>
              </a:rPr>
              <a:t>наличие специалистов, внутренне мотивированных и профессионально компетентных для проведения подобной работы с подрастающим поколением;</a:t>
            </a:r>
          </a:p>
          <a:p>
            <a:pPr lvl="0" algn="just"/>
            <a:r>
              <a:rPr lang="ru-RU" dirty="0" smtClean="0">
                <a:solidFill>
                  <a:srgbClr val="89055A"/>
                </a:solidFill>
              </a:rPr>
              <a:t>включенность родителей в работу по реализации целей поликультурного воспитания;</a:t>
            </a:r>
          </a:p>
          <a:p>
            <a:pPr lvl="0" algn="just"/>
            <a:r>
              <a:rPr lang="ru-RU" dirty="0" smtClean="0">
                <a:solidFill>
                  <a:srgbClr val="89055A"/>
                </a:solidFill>
              </a:rPr>
              <a:t>наличие организационно-методических возможностей для осуществления такой работы (материальных, организационных, психолого-педагогических и методических).</a:t>
            </a:r>
          </a:p>
          <a:p>
            <a:pPr algn="just"/>
            <a:endParaRPr lang="ru-RU" dirty="0">
              <a:solidFill>
                <a:srgbClr val="89055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718457" y="705395"/>
            <a:ext cx="7550332" cy="466344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>
                <a:solidFill>
                  <a:srgbClr val="543480"/>
                </a:solidFill>
              </a:rPr>
              <a:t>Воспитательная ценность Программы состоит в том, что при ее реализации как в рамках учебного времени, так и во внеурочное, в том числе каникулярное время, создаются условия развития толерантной, конструктивной личности, с учетом ее запросов, потребностей, организации возможностей самореализации, продуктивного общения и самодеятельности в разнообразных формах, включающих труд, познание, культуру, игру и другие сферы.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085659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solidFill>
                  <a:srgbClr val="543480"/>
                </a:solidFill>
              </a:rPr>
              <a:t>Примерный план мероприятий по реализации Программы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619794"/>
            <a:ext cx="7886700" cy="4557169"/>
          </a:xfrm>
        </p:spPr>
        <p:txBody>
          <a:bodyPr>
            <a:normAutofit fontScale="62500" lnSpcReduction="20000"/>
          </a:bodyPr>
          <a:lstStyle/>
          <a:p>
            <a:pPr lvl="0" algn="just"/>
            <a:r>
              <a:rPr lang="ru-RU" dirty="0" smtClean="0">
                <a:solidFill>
                  <a:srgbClr val="89055A"/>
                </a:solidFill>
              </a:rPr>
              <a:t>Ознакомление и обсуждение Программы поликультурного воспитания.</a:t>
            </a:r>
          </a:p>
          <a:p>
            <a:pPr lvl="0" algn="just"/>
            <a:r>
              <a:rPr lang="ru-RU" dirty="0" smtClean="0">
                <a:solidFill>
                  <a:srgbClr val="89055A"/>
                </a:solidFill>
              </a:rPr>
              <a:t>Заседание педагогического совета «Планирование работы по I этапу реализации Программы». Проведение цикла лекций для учителей по вопросам поликультурного воспитания.</a:t>
            </a:r>
          </a:p>
          <a:p>
            <a:pPr lvl="0" algn="just"/>
            <a:r>
              <a:rPr lang="ru-RU" dirty="0" smtClean="0">
                <a:solidFill>
                  <a:srgbClr val="89055A"/>
                </a:solidFill>
              </a:rPr>
              <a:t>Анкетирование участников образовательного процесса «Мое отношение к носителям различных культурных, религиозных, этнических традиций».</a:t>
            </a:r>
          </a:p>
          <a:p>
            <a:pPr lvl="0" algn="just"/>
            <a:r>
              <a:rPr lang="ru-RU" dirty="0" smtClean="0">
                <a:solidFill>
                  <a:srgbClr val="89055A"/>
                </a:solidFill>
              </a:rPr>
              <a:t>Консультативная помощь детям в разрешении конфликтов с друзьями, родителями, учителями.</a:t>
            </a:r>
          </a:p>
          <a:p>
            <a:pPr lvl="0" algn="just"/>
            <a:r>
              <a:rPr lang="ru-RU" dirty="0" smtClean="0">
                <a:solidFill>
                  <a:srgbClr val="89055A"/>
                </a:solidFill>
              </a:rPr>
              <a:t>Проведение тренингов по групповой сплоченности, снятию личностной и ситуативной тревожности.</a:t>
            </a:r>
          </a:p>
          <a:p>
            <a:pPr lvl="0" algn="just"/>
            <a:r>
              <a:rPr lang="ru-RU" dirty="0" smtClean="0">
                <a:solidFill>
                  <a:srgbClr val="89055A"/>
                </a:solidFill>
              </a:rPr>
              <a:t>Обучение умению выхода из конфликтной ситуации и ее предотвращения.</a:t>
            </a:r>
          </a:p>
          <a:p>
            <a:pPr lvl="0" algn="just"/>
            <a:r>
              <a:rPr lang="ru-RU" dirty="0" smtClean="0">
                <a:solidFill>
                  <a:srgbClr val="89055A"/>
                </a:solidFill>
              </a:rPr>
              <a:t>Проведение бесед по воспитанию терпимости к чужим мнениям, верованиям, поведению.</a:t>
            </a:r>
          </a:p>
          <a:p>
            <a:pPr lvl="0" algn="just"/>
            <a:r>
              <a:rPr lang="ru-RU" dirty="0" smtClean="0">
                <a:solidFill>
                  <a:srgbClr val="89055A"/>
                </a:solidFill>
              </a:rPr>
              <a:t>Целесообразное использование интерактивных технологий, которые содержат значительные возможности эмоционально-личностного воздействия на формирование личности, ее коммуникативных умений и навыков, ценностных отношений.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399167" cy="1325563"/>
          </a:xfrm>
        </p:spPr>
        <p:txBody>
          <a:bodyPr>
            <a:normAutofit/>
          </a:bodyPr>
          <a:lstStyle/>
          <a:p>
            <a:pPr lvl="0" algn="ctr"/>
            <a:r>
              <a:rPr lang="ru-RU" sz="2200" b="1" dirty="0" smtClean="0">
                <a:solidFill>
                  <a:srgbClr val="543480"/>
                </a:solidFill>
              </a:rPr>
              <a:t>Перечень нормативных документов, определяющих приоритеты воспитательной деятельности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>
                <a:solidFill>
                  <a:srgbClr val="89055A"/>
                </a:solidFill>
              </a:rPr>
              <a:t>Программа поликультурного образования в МОУ Песоченской СОШ разработана на основании:</a:t>
            </a:r>
            <a:endParaRPr lang="ru-RU" sz="2000" dirty="0" smtClean="0">
              <a:solidFill>
                <a:srgbClr val="89055A"/>
              </a:solidFill>
            </a:endParaRPr>
          </a:p>
          <a:p>
            <a:pPr lvl="0" algn="just"/>
            <a:r>
              <a:rPr lang="ru-RU" dirty="0" smtClean="0">
                <a:solidFill>
                  <a:srgbClr val="89055A"/>
                </a:solidFill>
              </a:rPr>
              <a:t>Конституции Российской Федерации;</a:t>
            </a:r>
            <a:endParaRPr lang="ru-RU" sz="2000" dirty="0" smtClean="0">
              <a:solidFill>
                <a:srgbClr val="89055A"/>
              </a:solidFill>
            </a:endParaRPr>
          </a:p>
          <a:p>
            <a:pPr lvl="0" algn="just"/>
            <a:r>
              <a:rPr lang="ru-RU" dirty="0" smtClean="0">
                <a:solidFill>
                  <a:srgbClr val="89055A"/>
                </a:solidFill>
              </a:rPr>
              <a:t>Закона Российской Федерации «Об основных гарантиях прав ребенка</a:t>
            </a:r>
            <a:endParaRPr lang="ru-RU" sz="2000" dirty="0" smtClean="0">
              <a:solidFill>
                <a:srgbClr val="89055A"/>
              </a:solidFill>
            </a:endParaRPr>
          </a:p>
          <a:p>
            <a:pPr lvl="1" algn="just"/>
            <a:r>
              <a:rPr lang="ru-RU" dirty="0" smtClean="0">
                <a:solidFill>
                  <a:srgbClr val="89055A"/>
                </a:solidFill>
              </a:rPr>
              <a:t>Российской Федерации»;</a:t>
            </a:r>
            <a:endParaRPr lang="ru-RU" sz="1800" dirty="0" smtClean="0">
              <a:solidFill>
                <a:srgbClr val="89055A"/>
              </a:solidFill>
            </a:endParaRPr>
          </a:p>
          <a:p>
            <a:pPr lvl="0" algn="just"/>
            <a:r>
              <a:rPr lang="ru-RU" dirty="0" smtClean="0">
                <a:solidFill>
                  <a:srgbClr val="89055A"/>
                </a:solidFill>
              </a:rPr>
              <a:t>Концепции государственной национальной политики Российской Федерации;</a:t>
            </a:r>
            <a:endParaRPr lang="ru-RU" sz="2000" dirty="0" smtClean="0">
              <a:solidFill>
                <a:srgbClr val="89055A"/>
              </a:solidFill>
            </a:endParaRPr>
          </a:p>
          <a:p>
            <a:pPr lvl="0" algn="just"/>
            <a:r>
              <a:rPr lang="ru-RU" dirty="0" smtClean="0">
                <a:solidFill>
                  <a:srgbClr val="89055A"/>
                </a:solidFill>
              </a:rPr>
              <a:t>Национальной доктрины образования в Российской Федерации ( на период до 2025 года);</a:t>
            </a:r>
            <a:endParaRPr lang="ru-RU" sz="2000" dirty="0" smtClean="0">
              <a:solidFill>
                <a:srgbClr val="89055A"/>
              </a:solidFill>
            </a:endParaRPr>
          </a:p>
          <a:p>
            <a:pPr lvl="0" algn="just"/>
            <a:r>
              <a:rPr lang="ru-RU" dirty="0" smtClean="0">
                <a:solidFill>
                  <a:srgbClr val="89055A"/>
                </a:solidFill>
              </a:rPr>
              <a:t>Проекта Концепции развития поликультурного образования;</a:t>
            </a:r>
            <a:endParaRPr lang="ru-RU" sz="2000" dirty="0" smtClean="0">
              <a:solidFill>
                <a:srgbClr val="89055A"/>
              </a:solidFill>
            </a:endParaRPr>
          </a:p>
          <a:p>
            <a:pPr lvl="0" algn="just"/>
            <a:r>
              <a:rPr lang="ru-RU" dirty="0" smtClean="0">
                <a:solidFill>
                  <a:srgbClr val="89055A"/>
                </a:solidFill>
              </a:rPr>
              <a:t>Проекта Комплексной программы развития поликультурного образования;</a:t>
            </a:r>
            <a:endParaRPr lang="ru-RU" sz="2000" dirty="0" smtClean="0">
              <a:solidFill>
                <a:srgbClr val="89055A"/>
              </a:solidFill>
            </a:endParaRPr>
          </a:p>
          <a:p>
            <a:pPr lvl="0" algn="just"/>
            <a:r>
              <a:rPr lang="ru-RU" dirty="0" smtClean="0">
                <a:solidFill>
                  <a:srgbClr val="89055A"/>
                </a:solidFill>
              </a:rPr>
              <a:t>Федерального государственного стандарта общего образования (ФГОС);</a:t>
            </a:r>
            <a:endParaRPr lang="ru-RU" sz="2000" dirty="0" smtClean="0">
              <a:solidFill>
                <a:srgbClr val="89055A"/>
              </a:solidFill>
            </a:endParaRPr>
          </a:p>
          <a:p>
            <a:pPr lvl="0" algn="just"/>
            <a:r>
              <a:rPr lang="ru-RU" dirty="0" smtClean="0">
                <a:solidFill>
                  <a:srgbClr val="89055A"/>
                </a:solidFill>
              </a:rPr>
              <a:t>Федеральной программы развития воспитания в системе образования России.</a:t>
            </a:r>
            <a:endParaRPr lang="ru-RU" sz="2000" dirty="0" smtClean="0">
              <a:solidFill>
                <a:srgbClr val="89055A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213</TotalTime>
  <Words>813</Words>
  <Application>Microsoft Office PowerPoint</Application>
  <PresentationFormat>Экран (4:3)</PresentationFormat>
  <Paragraphs>96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Программа поликультурного воспитания  МОУ Песоченской СОШ</vt:lpstr>
      <vt:lpstr>Программа поликультурного воспитания решает следующие задачи, согласованные с ее главными целями:</vt:lpstr>
      <vt:lpstr> Разработанная Программа базируется на следующих основополагающих принципах, согласованных с принципами Концепции развития поликультурного образования: </vt:lpstr>
      <vt:lpstr>Базовое положение Программы поликультурного воспитания учитывает возрастные особенности в методах и технологиях ее реализации: </vt:lpstr>
      <vt:lpstr>Важную составляющую Программы поликультурного воспитания представляет реализация следующих личностно-ориентированных технологий.  </vt:lpstr>
      <vt:lpstr> Главными условиями эффективности воспитания поликультурной личности являются: </vt:lpstr>
      <vt:lpstr>Слайд 7</vt:lpstr>
      <vt:lpstr>Примерный план мероприятий по реализации Программы </vt:lpstr>
      <vt:lpstr>Перечень нормативных документов, определяющих приоритеты воспитательной деятельности </vt:lpstr>
      <vt:lpstr>Программа поликультурного воспитания взаимосвязана с учебно-воспитательным процессом образовательного учреждения и является единством четырех блоков: </vt:lpstr>
      <vt:lpstr>Психолого-педагогическое сопровождение поликультурного воспитания Тематика социально-психологического тренинга с учащимися</vt:lpstr>
      <vt:lpstr>Спасибо за внимание!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Psiholog</cp:lastModifiedBy>
  <cp:revision>15</cp:revision>
  <dcterms:created xsi:type="dcterms:W3CDTF">2019-02-21T15:01:25Z</dcterms:created>
  <dcterms:modified xsi:type="dcterms:W3CDTF">2021-03-24T14:38:29Z</dcterms:modified>
</cp:coreProperties>
</file>