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5" r:id="rId4"/>
    <p:sldMasterId id="2147484188" r:id="rId5"/>
    <p:sldMasterId id="2147484200" r:id="rId6"/>
    <p:sldMasterId id="2147484212" r:id="rId7"/>
    <p:sldMasterId id="2147484230" r:id="rId8"/>
  </p:sldMasterIdLst>
  <p:notesMasterIdLst>
    <p:notesMasterId r:id="rId25"/>
  </p:notesMasterIdLst>
  <p:handoutMasterIdLst>
    <p:handoutMasterId r:id="rId26"/>
  </p:handoutMasterIdLst>
  <p:sldIdLst>
    <p:sldId id="686" r:id="rId9"/>
    <p:sldId id="903" r:id="rId10"/>
    <p:sldId id="895" r:id="rId11"/>
    <p:sldId id="896" r:id="rId12"/>
    <p:sldId id="897" r:id="rId13"/>
    <p:sldId id="902" r:id="rId14"/>
    <p:sldId id="905" r:id="rId15"/>
    <p:sldId id="906" r:id="rId16"/>
    <p:sldId id="898" r:id="rId17"/>
    <p:sldId id="904" r:id="rId18"/>
    <p:sldId id="899" r:id="rId19"/>
    <p:sldId id="889" r:id="rId20"/>
    <p:sldId id="891" r:id="rId21"/>
    <p:sldId id="900" r:id="rId22"/>
    <p:sldId id="901" r:id="rId23"/>
    <p:sldId id="722" r:id="rId24"/>
  </p:sldIdLst>
  <p:sldSz cx="9144000" cy="5143500" type="screen16x9"/>
  <p:notesSz cx="6761163" cy="9942513"/>
  <p:custDataLst>
    <p:tags r:id="rId27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394351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788703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183054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577406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1971758" algn="l" defTabSz="788703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366108" algn="l" defTabSz="788703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2760461" algn="l" defTabSz="788703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154812" algn="l" defTabSz="788703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64">
          <p15:clr>
            <a:srgbClr val="A4A3A4"/>
          </p15:clr>
        </p15:guide>
        <p15:guide id="2" pos="3062">
          <p15:clr>
            <a:srgbClr val="A4A3A4"/>
          </p15:clr>
        </p15:guide>
        <p15:guide id="3" orient="horz" pos="1519">
          <p15:clr>
            <a:srgbClr val="A4A3A4"/>
          </p15:clr>
        </p15:guide>
        <p15:guide id="4" orient="horz" pos="1176">
          <p15:clr>
            <a:srgbClr val="A4A3A4"/>
          </p15:clr>
        </p15:guide>
        <p15:guide id="5" orient="horz" pos="1142">
          <p15:clr>
            <a:srgbClr val="A4A3A4"/>
          </p15:clr>
        </p15:guide>
        <p15:guide id="6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Хитров Иван" initials="ХИ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0000"/>
    <a:srgbClr val="53808B"/>
    <a:srgbClr val="B5CD8F"/>
    <a:srgbClr val="55829D"/>
    <a:srgbClr val="5A9485"/>
    <a:srgbClr val="6B8537"/>
    <a:srgbClr val="5C928F"/>
    <a:srgbClr val="598295"/>
    <a:srgbClr val="0F4E06"/>
    <a:srgbClr val="1675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98224" autoAdjust="0"/>
  </p:normalViewPr>
  <p:slideViewPr>
    <p:cSldViewPr snapToGrid="0">
      <p:cViewPr>
        <p:scale>
          <a:sx n="124" d="100"/>
          <a:sy n="124" d="100"/>
        </p:scale>
        <p:origin x="-732" y="-486"/>
      </p:cViewPr>
      <p:guideLst>
        <p:guide orient="horz" pos="1564"/>
        <p:guide orient="horz" pos="1519"/>
        <p:guide orient="horz" pos="1176"/>
        <p:guide orient="horz" pos="1142"/>
        <p:guide pos="306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89" d="100"/>
        <a:sy n="89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commentAuthors" Target="commentAuthor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29944" cy="49720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605" y="1"/>
            <a:ext cx="2929944" cy="49720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547365A-8293-4B12-99DF-AFFC10CAF6C9}" type="datetimeFigureOut">
              <a:rPr lang="ru-RU"/>
              <a:pPr>
                <a:defRPr/>
              </a:pPr>
              <a:t>17.10.2019</a:t>
            </a:fld>
            <a:endParaRPr lang="ru-RU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43694"/>
            <a:ext cx="2929944" cy="49720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605" y="9443694"/>
            <a:ext cx="2929944" cy="49720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0E4410D-BD23-4EAE-9D8B-5D195CFF79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160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3" y="1"/>
            <a:ext cx="2929944" cy="49720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330" tIns="45665" rIns="91330" bIns="45665" numCol="1" anchor="t" anchorCtr="0" compatLnSpc="1">
            <a:prstTxWarp prst="textNoShape">
              <a:avLst/>
            </a:prstTxWarp>
          </a:bodyPr>
          <a:lstStyle>
            <a:lvl1pPr defTabSz="914199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29605" y="1"/>
            <a:ext cx="2929944" cy="49720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330" tIns="45665" rIns="91330" bIns="45665" numCol="1" anchor="t" anchorCtr="0" compatLnSpc="1">
            <a:prstTxWarp prst="textNoShape">
              <a:avLst/>
            </a:prstTxWarp>
          </a:bodyPr>
          <a:lstStyle>
            <a:lvl1pPr algn="r" defTabSz="914199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2C6C29-B573-4FFB-8B8B-3CB1F0FAEB6E}" type="datetimeFigureOut">
              <a:rPr lang="ru-RU"/>
              <a:pPr>
                <a:defRPr/>
              </a:pPr>
              <a:t>17.10.2019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675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4" tIns="46518" rIns="93034" bIns="46518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75155" y="4723462"/>
            <a:ext cx="5410869" cy="447324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330" tIns="45665" rIns="91330" bIns="456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3" y="9443694"/>
            <a:ext cx="2929944" cy="49720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330" tIns="45665" rIns="91330" bIns="45665" numCol="1" anchor="b" anchorCtr="0" compatLnSpc="1">
            <a:prstTxWarp prst="textNoShape">
              <a:avLst/>
            </a:prstTxWarp>
          </a:bodyPr>
          <a:lstStyle>
            <a:lvl1pPr defTabSz="914199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29605" y="9443694"/>
            <a:ext cx="2929944" cy="49720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330" tIns="45665" rIns="91330" bIns="45665" numCol="1" anchor="b" anchorCtr="0" compatLnSpc="1">
            <a:prstTxWarp prst="textNoShape">
              <a:avLst/>
            </a:prstTxWarp>
          </a:bodyPr>
          <a:lstStyle>
            <a:lvl1pPr algn="r" defTabSz="914199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FEF3FD3-3BBE-47D0-8998-C4A0EE1790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7320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94351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8870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83054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77406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71758" algn="l" defTabSz="78870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66108" algn="l" defTabSz="78870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60461" algn="l" defTabSz="78870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54812" algn="l" defTabSz="78870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675" y="746125"/>
            <a:ext cx="6627813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EF3FD3-3BBE-47D0-8998-C4A0EE17906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89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8" y="159786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8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94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8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83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77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7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66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60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54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8944B-E04E-48C9-B83C-6E58FC85265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D75A7-AE15-403E-8097-5663A8A9A8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754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CA2E-FBC4-40C1-A3CD-7A3AD84FCB3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495F28-F84C-4EB8-9AB7-BFF236670C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17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48519" y="205993"/>
            <a:ext cx="2187575" cy="43767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5791" y="205993"/>
            <a:ext cx="6410325" cy="43767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E9FE-595F-4EF8-B698-286D707EA78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75CD5-CE60-40FB-B485-FF00057082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49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3105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6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0CB08-A4A8-44A4-A091-D4E095FA7124}" type="datetimeFigureOut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B88FC-2EBF-4F7D-B87B-2C6F312B17B0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890421"/>
      </p:ext>
    </p:extLst>
  </p:cSld>
  <p:clrMapOvr>
    <a:masterClrMapping/>
  </p:clrMapOvr>
  <p:transition spd="med">
    <p:pull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7D477-0146-4CEB-A190-843F77C904A6}" type="datetimeFigureOut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5D973-43E3-4607-82C8-72E1A38BB233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533531"/>
      </p:ext>
    </p:extLst>
  </p:cSld>
  <p:clrMapOvr>
    <a:masterClrMapping/>
  </p:clrMapOvr>
  <p:transition spd="med">
    <p:pull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EE016-4ED4-47A3-A3C8-5400DC9C91FE}" type="datetimeFigureOut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453B5-E708-41E2-AE6B-D3A88378DA3A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46030"/>
      </p:ext>
    </p:extLst>
  </p:cSld>
  <p:clrMapOvr>
    <a:masterClrMapping/>
  </p:clrMapOvr>
  <p:transition spd="med">
    <p:pull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BE644-AD4F-409B-A3BE-FD8CFEDC372A}" type="datetimeFigureOut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F20D1-4AB3-4BA1-9FF2-C0AAA1303546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507523"/>
      </p:ext>
    </p:extLst>
  </p:cSld>
  <p:clrMapOvr>
    <a:masterClrMapping/>
  </p:clrMapOvr>
  <p:transition spd="med">
    <p:pull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E5DF5-6052-431E-86B0-606BBBAB004E}" type="datetimeFigureOut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23E56-F6F3-476F-8266-8BC80A91129B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562416"/>
      </p:ext>
    </p:extLst>
  </p:cSld>
  <p:clrMapOvr>
    <a:masterClrMapping/>
  </p:clrMapOvr>
  <p:transition spd="med">
    <p:pull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EAA45-D508-4B7B-AC78-438352F25722}" type="datetimeFigureOut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EB425-29BB-44AD-B105-C018A2BE6ECF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983615"/>
      </p:ext>
    </p:extLst>
  </p:cSld>
  <p:clrMapOvr>
    <a:masterClrMapping/>
  </p:clrMapOvr>
  <p:transition spd="med">
    <p:pull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20933-513F-42C1-A0B0-A703F46F75DA}" type="datetimeFigureOut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357AC-6A63-495F-BEFD-731AC6C983A6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300204"/>
      </p:ext>
    </p:extLst>
  </p:cSld>
  <p:clrMapOvr>
    <a:masterClrMapping/>
  </p:clrMapOvr>
  <p:transition spd="med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049FA-E064-4AFE-A8CF-0031000257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E0DB1-7492-4729-88A8-A734A443D7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596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7CB2F-429F-48FA-B98D-37255CCBC730}" type="datetimeFigureOut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B53D3-52D1-44DD-81D5-4C7B5A003581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680946"/>
      </p:ext>
    </p:extLst>
  </p:cSld>
  <p:clrMapOvr>
    <a:masterClrMapping/>
  </p:clrMapOvr>
  <p:transition spd="med">
    <p:pull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BA605-7FAF-4FE1-AD7B-76892192E617}" type="datetimeFigureOut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87E2D-4ED5-4A9C-87BB-ED7009215E36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958929"/>
      </p:ext>
    </p:extLst>
  </p:cSld>
  <p:clrMapOvr>
    <a:masterClrMapping/>
  </p:clrMapOvr>
  <p:transition spd="med">
    <p:pull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67CFD-2AF0-45BE-AA33-99E25CE002C0}" type="datetimeFigureOut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4CD0D-B04F-4734-8261-B4B45373F85A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070977"/>
      </p:ext>
    </p:extLst>
  </p:cSld>
  <p:clrMapOvr>
    <a:masterClrMapping/>
  </p:clrMapOvr>
  <p:transition spd="med">
    <p:pull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58BBD-3E66-4D16-AA65-0EEB297A1E50}" type="datetimeFigureOut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1FE00-B597-4EB1-B460-D7DBB3DA3DE3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770156"/>
      </p:ext>
    </p:extLst>
  </p:cSld>
  <p:clrMapOvr>
    <a:masterClrMapping/>
  </p:clrMapOvr>
  <p:transition spd="med">
    <p:pull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0CB08-A4A8-44A4-A091-D4E095FA7124}" type="datetimeFigureOut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B88FC-2EBF-4F7D-B87B-2C6F312B17B0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675988"/>
      </p:ext>
    </p:extLst>
  </p:cSld>
  <p:clrMapOvr>
    <a:masterClrMapping/>
  </p:clrMapOvr>
  <p:transition spd="med">
    <p:pull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7D477-0146-4CEB-A190-843F77C904A6}" type="datetimeFigureOut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5D973-43E3-4607-82C8-72E1A38BB233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55151"/>
      </p:ext>
    </p:extLst>
  </p:cSld>
  <p:clrMapOvr>
    <a:masterClrMapping/>
  </p:clrMapOvr>
  <p:transition spd="med">
    <p:pull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EE016-4ED4-47A3-A3C8-5400DC9C91FE}" type="datetimeFigureOut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453B5-E708-41E2-AE6B-D3A88378DA3A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673529"/>
      </p:ext>
    </p:extLst>
  </p:cSld>
  <p:clrMapOvr>
    <a:masterClrMapping/>
  </p:clrMapOvr>
  <p:transition spd="med">
    <p:pull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BE644-AD4F-409B-A3BE-FD8CFEDC372A}" type="datetimeFigureOut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F20D1-4AB3-4BA1-9FF2-C0AAA1303546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848891"/>
      </p:ext>
    </p:extLst>
  </p:cSld>
  <p:clrMapOvr>
    <a:masterClrMapping/>
  </p:clrMapOvr>
  <p:transition spd="med">
    <p:pull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E5DF5-6052-431E-86B0-606BBBAB004E}" type="datetimeFigureOut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23E56-F6F3-476F-8266-8BC80A91129B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915478"/>
      </p:ext>
    </p:extLst>
  </p:cSld>
  <p:clrMapOvr>
    <a:masterClrMapping/>
  </p:clrMapOvr>
  <p:transition spd="med">
    <p:pull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EAA45-D508-4B7B-AC78-438352F25722}" type="datetimeFigureOut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EB425-29BB-44AD-B105-C018A2BE6ECF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831895"/>
      </p:ext>
    </p:extLst>
  </p:cSld>
  <p:clrMapOvr>
    <a:masterClrMapping/>
  </p:clrMapOvr>
  <p:transition spd="med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3305182"/>
            <a:ext cx="7772400" cy="1021556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180041"/>
            <a:ext cx="7772400" cy="1125140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943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887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830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7740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7175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6610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6046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5481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BCF3E-BD4C-4030-8F1E-51A8F5A4525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85315-E6AB-4B7D-A47F-8BEA61C6A3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992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20933-513F-42C1-A0B0-A703F46F75DA}" type="datetimeFigureOut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357AC-6A63-495F-BEFD-731AC6C983A6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858989"/>
      </p:ext>
    </p:extLst>
  </p:cSld>
  <p:clrMapOvr>
    <a:masterClrMapping/>
  </p:clrMapOvr>
  <p:transition spd="med">
    <p:pull dir="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7CB2F-429F-48FA-B98D-37255CCBC730}" type="datetimeFigureOut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B53D3-52D1-44DD-81D5-4C7B5A003581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491817"/>
      </p:ext>
    </p:extLst>
  </p:cSld>
  <p:clrMapOvr>
    <a:masterClrMapping/>
  </p:clrMapOvr>
  <p:transition spd="med">
    <p:pull dir="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BA605-7FAF-4FE1-AD7B-76892192E617}" type="datetimeFigureOut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87E2D-4ED5-4A9C-87BB-ED7009215E36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824217"/>
      </p:ext>
    </p:extLst>
  </p:cSld>
  <p:clrMapOvr>
    <a:masterClrMapping/>
  </p:clrMapOvr>
  <p:transition spd="med">
    <p:pull dir="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67CFD-2AF0-45BE-AA33-99E25CE002C0}" type="datetimeFigureOut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4CD0D-B04F-4734-8261-B4B45373F85A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679992"/>
      </p:ext>
    </p:extLst>
  </p:cSld>
  <p:clrMapOvr>
    <a:masterClrMapping/>
  </p:clrMapOvr>
  <p:transition spd="med">
    <p:pull dir="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58BBD-3E66-4D16-AA65-0EEB297A1E50}" type="datetimeFigureOut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1FE00-B597-4EB1-B460-D7DBB3DA3DE3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490949"/>
      </p:ext>
    </p:extLst>
  </p:cSld>
  <p:clrMapOvr>
    <a:masterClrMapping/>
  </p:clrMapOvr>
  <p:transition spd="med">
    <p:pull dir="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514349"/>
            <a:ext cx="6000750" cy="2228851"/>
          </a:xfrm>
        </p:spPr>
        <p:txBody>
          <a:bodyPr anchor="b">
            <a:normAutofit/>
          </a:bodyPr>
          <a:lstStyle>
            <a:lvl1pPr algn="l">
              <a:defRPr sz="36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2882900"/>
            <a:ext cx="4800600" cy="14605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10/17/2019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71009" y="6350"/>
            <a:ext cx="2857500" cy="28575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81132" y="68661"/>
            <a:ext cx="4560491" cy="45604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26869" y="171450"/>
            <a:ext cx="3714750" cy="37147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01878" y="24209"/>
            <a:ext cx="3639742" cy="363974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884078" y="457205"/>
            <a:ext cx="3257549" cy="325754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7758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10/17/2019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0763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8" y="1504950"/>
            <a:ext cx="6400801" cy="1711200"/>
          </a:xfrm>
        </p:spPr>
        <p:txBody>
          <a:bodyPr anchor="b">
            <a:normAutofit/>
          </a:bodyPr>
          <a:lstStyle>
            <a:lvl1pPr algn="l">
              <a:defRPr sz="27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371850"/>
            <a:ext cx="6400800" cy="1123950"/>
          </a:xfrm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10/17/2019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0939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61" y="514350"/>
            <a:ext cx="3703241" cy="271145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8" y="514350"/>
            <a:ext cx="3700859" cy="271145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10/17/2019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844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0" y="514350"/>
            <a:ext cx="3487340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61" y="952896"/>
            <a:ext cx="3703241" cy="2272904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307" y="514350"/>
            <a:ext cx="3498851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17" y="946546"/>
            <a:ext cx="3696891" cy="2272904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10/17/2019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447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85775" y="1196596"/>
            <a:ext cx="4298950" cy="338613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37125" y="1196596"/>
            <a:ext cx="4298950" cy="338613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18B9-2FDC-4633-837C-A8430F7CDFD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D664D-CAF7-4520-BF3A-E06C23C607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6116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10/17/2019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2813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10/17/2019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7141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514350"/>
            <a:ext cx="2743200" cy="10287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61" y="514350"/>
            <a:ext cx="4457701" cy="398145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1657351"/>
            <a:ext cx="2743200" cy="156845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10/17/2019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3286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085850"/>
            <a:ext cx="4514850" cy="85725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61" y="685800"/>
            <a:ext cx="2460731" cy="3429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13" y="2082800"/>
            <a:ext cx="4516041" cy="153670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10/17/2019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9359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0" y="400050"/>
            <a:ext cx="8114109" cy="234315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2882900"/>
            <a:ext cx="6228158" cy="3429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10/17/2019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6075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086100"/>
            <a:ext cx="6401991" cy="14097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10/17/2019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4519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514350"/>
            <a:ext cx="6858001" cy="20574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2571750"/>
            <a:ext cx="6400800" cy="28575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225805"/>
            <a:ext cx="6400800" cy="1263649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10/17/2019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sz="6000" dirty="0">
                <a:solidFill>
                  <a:prstClr val="white"/>
                </a:solidFill>
                <a:latin typeface="Century Gothic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r"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sz="6000" dirty="0">
                <a:solidFill>
                  <a:prstClr val="white"/>
                </a:solidFill>
                <a:latin typeface="Century Gothic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27337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2571750"/>
            <a:ext cx="6400800" cy="127305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8" y="3849736"/>
            <a:ext cx="6401993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10/17/2019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1434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514350"/>
            <a:ext cx="6858000" cy="20574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63" y="2946400"/>
            <a:ext cx="6400801" cy="787400"/>
          </a:xfrm>
        </p:spPr>
        <p:txBody>
          <a:bodyPr vert="horz" lIns="68580" tIns="34290" rIns="68580" bIns="3429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8" y="3733800"/>
            <a:ext cx="6400801" cy="762000"/>
          </a:xfrm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10/17/2019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sz="6000" dirty="0">
                <a:solidFill>
                  <a:prstClr val="white"/>
                </a:solidFill>
                <a:latin typeface="Century Gothic"/>
                <a:cs typeface="+mn-cs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r"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sz="6000" dirty="0">
                <a:solidFill>
                  <a:prstClr val="white"/>
                </a:solidFill>
                <a:latin typeface="Century Gothic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88936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 vert="horz" lIns="68580" tIns="34290" rIns="68580" bIns="3429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1"/>
            <a:ext cx="6400800" cy="628650"/>
          </a:xfrm>
        </p:spPr>
        <p:txBody>
          <a:bodyPr vert="horz" lIns="68580" tIns="34290" rIns="68580" bIns="3429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8" y="3575049"/>
            <a:ext cx="6400801" cy="920750"/>
          </a:xfrm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10/17/2019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777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4" y="1151357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4351" indent="0">
              <a:buNone/>
              <a:defRPr sz="1700" b="1"/>
            </a:lvl2pPr>
            <a:lvl3pPr marL="788703" indent="0">
              <a:buNone/>
              <a:defRPr sz="1600" b="1"/>
            </a:lvl3pPr>
            <a:lvl4pPr marL="1183054" indent="0">
              <a:buNone/>
              <a:defRPr sz="1400" b="1"/>
            </a:lvl4pPr>
            <a:lvl5pPr marL="1577406" indent="0">
              <a:buNone/>
              <a:defRPr sz="1400" b="1"/>
            </a:lvl5pPr>
            <a:lvl6pPr marL="1971758" indent="0">
              <a:buNone/>
              <a:defRPr sz="1400" b="1"/>
            </a:lvl6pPr>
            <a:lvl7pPr marL="2366108" indent="0">
              <a:buNone/>
              <a:defRPr sz="1400" b="1"/>
            </a:lvl7pPr>
            <a:lvl8pPr marL="2760461" indent="0">
              <a:buNone/>
              <a:defRPr sz="1400" b="1"/>
            </a:lvl8pPr>
            <a:lvl9pPr marL="3154812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4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66" y="1151357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4351" indent="0">
              <a:buNone/>
              <a:defRPr sz="1700" b="1"/>
            </a:lvl2pPr>
            <a:lvl3pPr marL="788703" indent="0">
              <a:buNone/>
              <a:defRPr sz="1600" b="1"/>
            </a:lvl3pPr>
            <a:lvl4pPr marL="1183054" indent="0">
              <a:buNone/>
              <a:defRPr sz="1400" b="1"/>
            </a:lvl4pPr>
            <a:lvl5pPr marL="1577406" indent="0">
              <a:buNone/>
              <a:defRPr sz="1400" b="1"/>
            </a:lvl5pPr>
            <a:lvl6pPr marL="1971758" indent="0">
              <a:buNone/>
              <a:defRPr sz="1400" b="1"/>
            </a:lvl6pPr>
            <a:lvl7pPr marL="2366108" indent="0">
              <a:buNone/>
              <a:defRPr sz="1400" b="1"/>
            </a:lvl7pPr>
            <a:lvl8pPr marL="2760461" indent="0">
              <a:buNone/>
              <a:defRPr sz="1400" b="1"/>
            </a:lvl8pPr>
            <a:lvl9pPr marL="3154812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66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278F1-8992-4C19-B012-A6C4849DFCD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BAFCF7-436C-4712-AEA3-D4EC63EDB3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4955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10/17/2019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0019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514350"/>
            <a:ext cx="1543050" cy="3429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514350"/>
            <a:ext cx="5867400" cy="398145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10/17/2019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5007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01044" y="69056"/>
            <a:ext cx="960437" cy="72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64"/>
            <a:ext cx="7772400" cy="1102519"/>
          </a:xfrm>
          <a:noFill/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F9FF1-C0DD-4D62-B49E-9DC9A09E44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A252D-50FA-4ABF-95D8-88C171B822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9568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 userDrawn="1"/>
        </p:nvSpPr>
        <p:spPr bwMode="auto">
          <a:xfrm>
            <a:off x="2" y="4757737"/>
            <a:ext cx="9155113" cy="395288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98" y="4757690"/>
            <a:ext cx="482363" cy="362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9144000" cy="789552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A2AA6-980C-4BFB-902F-82C33295DEC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2E1CB-EA92-4809-A390-40BD473BE60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7823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01044" y="69056"/>
            <a:ext cx="960437" cy="72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221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40FE7-6EE3-4E3A-97AC-36A549337F3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82A07-1C3C-4887-BA29-E43F4061C2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629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 userDrawn="1"/>
        </p:nvSpPr>
        <p:spPr bwMode="auto">
          <a:xfrm>
            <a:off x="2" y="4757737"/>
            <a:ext cx="9155113" cy="395288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98" y="4757690"/>
            <a:ext cx="482363" cy="362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2534"/>
            <a:ext cx="91440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 userDrawn="1"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 userDrawn="1"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5587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 userDrawn="1"/>
        </p:nvSpPr>
        <p:spPr bwMode="auto">
          <a:xfrm>
            <a:off x="2" y="4757737"/>
            <a:ext cx="9155113" cy="395288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98" y="4757690"/>
            <a:ext cx="482363" cy="362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07506" y="0"/>
            <a:ext cx="8928992" cy="8975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 userDrawn="1"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 userDrawn="1"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 userDrawn="1">
            <p:ph type="body" sz="quarter" idx="3"/>
          </p:nvPr>
        </p:nvSpPr>
        <p:spPr>
          <a:xfrm>
            <a:off x="464505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 userDrawn="1">
            <p:ph sz="quarter" idx="4"/>
          </p:nvPr>
        </p:nvSpPr>
        <p:spPr>
          <a:xfrm>
            <a:off x="464505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1" name="Дата 6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62372-99D8-45E6-921D-29D35A7220F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ижний колонтитул 7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Номер слайда 8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8B6E3-E0EF-4666-9ADA-68BAB6C20B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0156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 userDrawn="1"/>
        </p:nvSpPr>
        <p:spPr bwMode="auto">
          <a:xfrm>
            <a:off x="2" y="4757737"/>
            <a:ext cx="9155113" cy="395288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98" y="4757690"/>
            <a:ext cx="482363" cy="362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91440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Дата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A0452-F4A3-462A-92EC-CA04177E5B3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04F5A-C6EB-4B8A-9691-578D1ED92D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1873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107961" y="20241"/>
            <a:ext cx="2195513" cy="7905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 userDrawn="1"/>
        </p:nvSpPr>
        <p:spPr bwMode="auto">
          <a:xfrm>
            <a:off x="2" y="4757737"/>
            <a:ext cx="9155113" cy="395288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Рисунок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98" y="4757690"/>
            <a:ext cx="482363" cy="362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Дата 1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ED15A-AE6B-4EA9-95D7-025B94CA395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3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78C6C-E9F0-497E-84C2-AABFE5E6FC8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7735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0469" y="15479"/>
            <a:ext cx="528637" cy="39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6" y="897564"/>
            <a:ext cx="3008313" cy="64807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195486"/>
            <a:ext cx="5389438" cy="43991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653648"/>
            <a:ext cx="3008313" cy="294097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AD8E7-3F6F-49F5-BE7A-7869372D185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CDEA0-3FA2-43D9-80C8-7FD595760F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435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0288-D8AE-43F6-A8A9-3200BDED56F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97EAF3-159E-4290-9E82-DFA6264FA6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7207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 userDrawn="1"/>
        </p:nvSpPr>
        <p:spPr bwMode="auto">
          <a:xfrm>
            <a:off x="2" y="4757737"/>
            <a:ext cx="9155113" cy="395288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98" y="4757690"/>
            <a:ext cx="482363" cy="362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792288" y="3600450"/>
            <a:ext cx="5876056" cy="425054"/>
          </a:xfrm>
        </p:spPr>
        <p:txBody>
          <a:bodyPr anchor="b"/>
          <a:lstStyle>
            <a:lvl1pPr algn="ctr">
              <a:defRPr sz="2000" b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 userDrawn="1">
            <p:ph type="pic" idx="1"/>
          </p:nvPr>
        </p:nvSpPr>
        <p:spPr>
          <a:xfrm>
            <a:off x="1821904" y="411510"/>
            <a:ext cx="5846440" cy="3132348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 userDrawn="1">
            <p:ph type="body" sz="half" idx="2"/>
          </p:nvPr>
        </p:nvSpPr>
        <p:spPr>
          <a:xfrm>
            <a:off x="1792288" y="4025503"/>
            <a:ext cx="5876056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95B55-D818-42CE-BD5D-ECE691B8338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FBF78-52C0-4ED4-9BD7-0DD8A28AA5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7627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 userDrawn="1"/>
        </p:nvSpPr>
        <p:spPr bwMode="auto">
          <a:xfrm>
            <a:off x="2" y="4757737"/>
            <a:ext cx="9155113" cy="395288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98" y="4757690"/>
            <a:ext cx="482363" cy="362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9144000" cy="85725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 userDrawn="1"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27118-3749-4714-BE80-C65E7B4DA71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94F5F-7ADF-4D00-A55C-AF09910E46A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3665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05979"/>
            <a:ext cx="1470992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118F1-1429-493C-ACED-4C627B8FE8D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D82FD-4678-4F31-AE70-2C493563D0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086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AF37E-BBEF-42A8-B21B-57D281A14EA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593DB5-C197-4DAD-A910-A95EB100EB4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723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5" y="204808"/>
            <a:ext cx="3008313" cy="871537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05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5" y="1076331"/>
            <a:ext cx="3008313" cy="3518298"/>
          </a:xfrm>
        </p:spPr>
        <p:txBody>
          <a:bodyPr/>
          <a:lstStyle>
            <a:lvl1pPr marL="0" indent="0">
              <a:buNone/>
              <a:defRPr sz="1200"/>
            </a:lvl1pPr>
            <a:lvl2pPr marL="394351" indent="0">
              <a:buNone/>
              <a:defRPr sz="1000"/>
            </a:lvl2pPr>
            <a:lvl3pPr marL="788703" indent="0">
              <a:buNone/>
              <a:defRPr sz="900"/>
            </a:lvl3pPr>
            <a:lvl4pPr marL="1183054" indent="0">
              <a:buNone/>
              <a:defRPr sz="800"/>
            </a:lvl4pPr>
            <a:lvl5pPr marL="1577406" indent="0">
              <a:buNone/>
              <a:defRPr sz="800"/>
            </a:lvl5pPr>
            <a:lvl6pPr marL="1971758" indent="0">
              <a:buNone/>
              <a:defRPr sz="800"/>
            </a:lvl6pPr>
            <a:lvl7pPr marL="2366108" indent="0">
              <a:buNone/>
              <a:defRPr sz="800"/>
            </a:lvl7pPr>
            <a:lvl8pPr marL="2760461" indent="0">
              <a:buNone/>
              <a:defRPr sz="800"/>
            </a:lvl8pPr>
            <a:lvl9pPr marL="315481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62637-64E8-4384-909B-5470DBFB2A7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C5A852-9AB6-441E-9B8E-D7521EF7F8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109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7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9"/>
            <a:ext cx="5486400" cy="3086100"/>
          </a:xfrm>
        </p:spPr>
        <p:txBody>
          <a:bodyPr/>
          <a:lstStyle>
            <a:lvl1pPr marL="0" indent="0">
              <a:buNone/>
              <a:defRPr sz="2800"/>
            </a:lvl1pPr>
            <a:lvl2pPr marL="394351" indent="0">
              <a:buNone/>
              <a:defRPr sz="2400"/>
            </a:lvl2pPr>
            <a:lvl3pPr marL="788703" indent="0">
              <a:buNone/>
              <a:defRPr sz="2100"/>
            </a:lvl3pPr>
            <a:lvl4pPr marL="1183054" indent="0">
              <a:buNone/>
              <a:defRPr sz="1700"/>
            </a:lvl4pPr>
            <a:lvl5pPr marL="1577406" indent="0">
              <a:buNone/>
              <a:defRPr sz="1700"/>
            </a:lvl5pPr>
            <a:lvl6pPr marL="1971758" indent="0">
              <a:buNone/>
              <a:defRPr sz="1700"/>
            </a:lvl6pPr>
            <a:lvl7pPr marL="2366108" indent="0">
              <a:buNone/>
              <a:defRPr sz="1700"/>
            </a:lvl7pPr>
            <a:lvl8pPr marL="2760461" indent="0">
              <a:buNone/>
              <a:defRPr sz="1700"/>
            </a:lvl8pPr>
            <a:lvl9pPr marL="3154812" indent="0">
              <a:buNone/>
              <a:defRPr sz="1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38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94351" indent="0">
              <a:buNone/>
              <a:defRPr sz="1000"/>
            </a:lvl2pPr>
            <a:lvl3pPr marL="788703" indent="0">
              <a:buNone/>
              <a:defRPr sz="900"/>
            </a:lvl3pPr>
            <a:lvl4pPr marL="1183054" indent="0">
              <a:buNone/>
              <a:defRPr sz="800"/>
            </a:lvl4pPr>
            <a:lvl5pPr marL="1577406" indent="0">
              <a:buNone/>
              <a:defRPr sz="800"/>
            </a:lvl5pPr>
            <a:lvl6pPr marL="1971758" indent="0">
              <a:buNone/>
              <a:defRPr sz="800"/>
            </a:lvl6pPr>
            <a:lvl7pPr marL="2366108" indent="0">
              <a:buNone/>
              <a:defRPr sz="800"/>
            </a:lvl7pPr>
            <a:lvl8pPr marL="2760461" indent="0">
              <a:buNone/>
              <a:defRPr sz="800"/>
            </a:lvl8pPr>
            <a:lvl9pPr marL="315481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AACC3-B1C5-4412-8541-3B2493E41A6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6DE4A1-E0E1-49D0-BEA7-254605B0B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846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5979"/>
            <a:ext cx="8229600" cy="857250"/>
          </a:xfrm>
          <a:prstGeom prst="rect">
            <a:avLst/>
          </a:prstGeom>
        </p:spPr>
        <p:txBody>
          <a:bodyPr vert="horz" lIns="78870" tIns="39435" rIns="78870" bIns="3943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8" y="1200160"/>
            <a:ext cx="8229600" cy="3394472"/>
          </a:xfrm>
          <a:prstGeom prst="rect">
            <a:avLst/>
          </a:prstGeom>
        </p:spPr>
        <p:txBody>
          <a:bodyPr vert="horz" lIns="78870" tIns="39435" rIns="78870" bIns="3943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70"/>
            <a:ext cx="2133600" cy="273844"/>
          </a:xfrm>
          <a:prstGeom prst="rect">
            <a:avLst/>
          </a:prstGeom>
        </p:spPr>
        <p:txBody>
          <a:bodyPr vert="horz" lIns="78870" tIns="39435" rIns="78870" bIns="39435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4933A-6B35-4394-B2EC-CACC2A2549E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70"/>
            <a:ext cx="2895600" cy="273844"/>
          </a:xfrm>
          <a:prstGeom prst="rect">
            <a:avLst/>
          </a:prstGeom>
        </p:spPr>
        <p:txBody>
          <a:bodyPr vert="horz" lIns="78870" tIns="39435" rIns="78870" bIns="39435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70"/>
            <a:ext cx="2133600" cy="273844"/>
          </a:xfrm>
          <a:prstGeom prst="rect">
            <a:avLst/>
          </a:prstGeom>
        </p:spPr>
        <p:txBody>
          <a:bodyPr vert="horz" lIns="78870" tIns="39435" rIns="78870" bIns="39435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5DF2FFA-F616-4108-88D1-5E6D2BB455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12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6" r:id="rId1"/>
    <p:sldLayoutId id="2147484177" r:id="rId2"/>
    <p:sldLayoutId id="2147484178" r:id="rId3"/>
    <p:sldLayoutId id="2147484179" r:id="rId4"/>
    <p:sldLayoutId id="2147484180" r:id="rId5"/>
    <p:sldLayoutId id="2147484181" r:id="rId6"/>
    <p:sldLayoutId id="2147484182" r:id="rId7"/>
    <p:sldLayoutId id="2147484183" r:id="rId8"/>
    <p:sldLayoutId id="2147484184" r:id="rId9"/>
    <p:sldLayoutId id="2147484185" r:id="rId10"/>
    <p:sldLayoutId id="2147484186" r:id="rId11"/>
    <p:sldLayoutId id="2147484187" r:id="rId12"/>
  </p:sldLayoutIdLst>
  <p:hf hdr="0" ftr="0" dt="0"/>
  <p:txStyles>
    <p:titleStyle>
      <a:lvl1pPr algn="ctr" defTabSz="788703" rtl="0" eaLnBrk="1" latinLnBrk="0" hangingPunct="1"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5764" indent="-295764" algn="l" defTabSz="78870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0821" indent="-246470" algn="l" defTabSz="788703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85879" indent="-197176" algn="l" defTabSz="788703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80231" indent="-197176" algn="l" defTabSz="788703" rtl="0" eaLnBrk="1" latinLnBrk="0" hangingPunct="1">
        <a:spcBef>
          <a:spcPct val="20000"/>
        </a:spcBef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74581" indent="-197176" algn="l" defTabSz="788703" rtl="0" eaLnBrk="1" latinLnBrk="0" hangingPunct="1">
        <a:spcBef>
          <a:spcPct val="20000"/>
        </a:spcBef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8934" indent="-197176" algn="l" defTabSz="7887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63285" indent="-197176" algn="l" defTabSz="7887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57636" indent="-197176" algn="l" defTabSz="7887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51988" indent="-197176" algn="l" defTabSz="7887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4351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88703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3054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77406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71758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66108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60461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812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31EECDA6-F409-4D43-89DB-C9129CBCD867}" type="datetimeFigureOut">
              <a:rPr lang="ru-RU" altLang="ru-RU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>
                <a:defRPr/>
              </a:pPr>
              <a:t>17.10.2019</a:t>
            </a:fld>
            <a:endParaRPr lang="ru-RU" altLang="ru-RU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ECBD67A0-B449-41EE-A469-E3F2538AD677}" type="slidenum">
              <a:rPr lang="ru-RU" altLang="ru-RU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938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ransition spd="med">
    <p:pull dir="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31EECDA6-F409-4D43-89DB-C9129CBCD867}" type="datetimeFigureOut">
              <a:rPr lang="ru-RU" altLang="ru-RU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>
                <a:defRPr/>
              </a:pPr>
              <a:t>17.10.2019</a:t>
            </a:fld>
            <a:endParaRPr lang="ru-RU" altLang="ru-RU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ECBD67A0-B449-41EE-A469-E3F2538AD677}" type="slidenum">
              <a:rPr lang="ru-RU" altLang="ru-RU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96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transition spd="med">
    <p:pull dir="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05227" y="2222500"/>
            <a:ext cx="2236394" cy="2406650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59" y="3365499"/>
            <a:ext cx="6400800" cy="1130300"/>
          </a:xfrm>
          <a:prstGeom prst="rect">
            <a:avLst/>
          </a:prstGeom>
          <a:effectLst/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514350"/>
            <a:ext cx="6400800" cy="27114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</p:spPr>
        <p:txBody>
          <a:bodyPr vert="horz" lIns="68580" tIns="34290" rIns="68580" bIns="34290" rtlCol="0" anchor="t"/>
          <a:lstStyle>
            <a:lvl1pPr algn="r">
              <a:defRPr sz="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  <a:cs typeface="+mn-cs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</a:pPr>
              <a:t>10/17/2019</a:t>
            </a:fld>
            <a:endParaRPr lang="en-US" dirty="0">
              <a:solidFill>
                <a:srgbClr val="146194">
                  <a:lumMod val="50000"/>
                </a:srgbClr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</p:spPr>
        <p:txBody>
          <a:bodyPr vert="horz" lIns="68580" tIns="34290" rIns="68580" bIns="34290" rtlCol="0" anchor="t"/>
          <a:lstStyle>
            <a:lvl1pPr algn="l">
              <a:defRPr sz="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46194">
                  <a:lumMod val="50000"/>
                </a:srgbClr>
              </a:solidFill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</p:spPr>
        <p:txBody>
          <a:bodyPr vert="horz" lIns="68580" tIns="34290" rIns="68580" bIns="34290" rtlCol="0" anchor="b"/>
          <a:lstStyle>
            <a:lvl1pPr algn="r">
              <a:defRPr sz="24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  <a:cs typeface="+mn-cs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48836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  <p:sldLayoutId id="2147484224" r:id="rId12"/>
    <p:sldLayoutId id="2147484225" r:id="rId13"/>
    <p:sldLayoutId id="2147484226" r:id="rId14"/>
    <p:sldLayoutId id="2147484227" r:id="rId15"/>
    <p:sldLayoutId id="2147484228" r:id="rId16"/>
    <p:sldLayoutId id="2147484229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5000">
              <a:schemeClr val="bg1"/>
            </a:gs>
            <a:gs pos="32001">
              <a:schemeClr val="bg1">
                <a:lumMod val="85000"/>
              </a:schemeClr>
            </a:gs>
            <a:gs pos="54000">
              <a:schemeClr val="bg1">
                <a:lumMod val="85000"/>
              </a:schemeClr>
            </a:gs>
            <a:gs pos="85001">
              <a:schemeClr val="bg1">
                <a:lumMod val="75000"/>
              </a:schemeClr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4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30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FF3B8E-247A-4292-900C-AADA2EBA2418}" type="datetimeFigureOut">
              <a:rPr lang="ru-RU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17.10.2019</a:t>
            </a:fld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308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30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28B882-41B3-4E67-90DE-E1E45A36AEBB}" type="slidenum">
              <a:rPr lang="ru-RU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4777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1" r:id="rId1"/>
    <p:sldLayoutId id="2147484232" r:id="rId2"/>
    <p:sldLayoutId id="2147484233" r:id="rId3"/>
    <p:sldLayoutId id="2147484234" r:id="rId4"/>
    <p:sldLayoutId id="2147484235" r:id="rId5"/>
    <p:sldLayoutId id="2147484236" r:id="rId6"/>
    <p:sldLayoutId id="2147484237" r:id="rId7"/>
    <p:sldLayoutId id="2147484238" r:id="rId8"/>
    <p:sldLayoutId id="2147484239" r:id="rId9"/>
    <p:sldLayoutId id="2147484240" r:id="rId10"/>
    <p:sldLayoutId id="214748424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 kern="1200">
          <a:ln>
            <a:solidFill>
              <a:srgbClr val="990000"/>
            </a:solidFill>
          </a:ln>
          <a:solidFill>
            <a:srgbClr val="99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Courier New" pitchFamily="49" charset="0"/>
        <a:buChar char="o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hyperlink" Target="mailto:in-naz@yandex.r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18" y="4083402"/>
            <a:ext cx="9071930" cy="10928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7584" y="3557720"/>
            <a:ext cx="86368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latin typeface="+mn-lt"/>
              </a:rPr>
              <a:t>Назарова Инна Григорьевна, </a:t>
            </a:r>
            <a:endParaRPr lang="en-US" sz="1600" b="1" dirty="0" smtClean="0">
              <a:latin typeface="+mn-lt"/>
            </a:endParaRPr>
          </a:p>
          <a:p>
            <a:pPr algn="r"/>
            <a:r>
              <a:rPr lang="ru-RU" sz="1600" b="1" dirty="0" smtClean="0">
                <a:latin typeface="+mn-lt"/>
              </a:rPr>
              <a:t>заведующий кафедрой общей </a:t>
            </a:r>
          </a:p>
          <a:p>
            <a:pPr algn="r"/>
            <a:r>
              <a:rPr lang="ru-RU" sz="1600" b="1" dirty="0" smtClean="0">
                <a:latin typeface="+mn-lt"/>
              </a:rPr>
              <a:t>педагогики и психологии,</a:t>
            </a:r>
          </a:p>
          <a:p>
            <a:pPr algn="r"/>
            <a:r>
              <a:rPr lang="ru-RU" sz="1600" b="1" dirty="0" smtClean="0">
                <a:latin typeface="+mn-lt"/>
              </a:rPr>
              <a:t>кандидат педагогических наук, доцент </a:t>
            </a:r>
            <a:r>
              <a:rPr lang="en-US" sz="1600" b="1" dirty="0" smtClean="0">
                <a:latin typeface="+mn-lt"/>
                <a:hlinkClick r:id="rId4"/>
              </a:rPr>
              <a:t>in-naz@yandex.ru</a:t>
            </a:r>
            <a:endParaRPr lang="ru-RU" sz="1600" b="1" dirty="0" smtClean="0">
              <a:latin typeface="+mn-lt"/>
            </a:endParaRPr>
          </a:p>
          <a:p>
            <a:pPr lvl="0" algn="r"/>
            <a:r>
              <a:rPr lang="en-US" sz="1600" b="1" dirty="0" smtClean="0">
                <a:latin typeface="+mn-lt"/>
              </a:rPr>
              <a:t> </a:t>
            </a:r>
            <a:endParaRPr lang="en-US" sz="1600" b="1" dirty="0">
              <a:latin typeface="+mn-lt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-11318" y="1131624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667" y="110877"/>
            <a:ext cx="7169204" cy="7921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1707680"/>
            <a:ext cx="734481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860000"/>
                </a:solidFill>
                <a:latin typeface="+mn-lt"/>
              </a:rPr>
              <a:t>Видеоконференция: «Эффективные практики духовно-нравственного воспитания подрастающего поколения»</a:t>
            </a:r>
          </a:p>
          <a:p>
            <a:pPr algn="ctr"/>
            <a:r>
              <a:rPr lang="ru-RU" sz="1800" dirty="0" smtClean="0">
                <a:solidFill>
                  <a:srgbClr val="860000"/>
                </a:solidFill>
                <a:latin typeface="+mn-lt"/>
              </a:rPr>
              <a:t>17.</a:t>
            </a:r>
            <a:r>
              <a:rPr lang="en-US" sz="1800" dirty="0" smtClean="0">
                <a:solidFill>
                  <a:srgbClr val="860000"/>
                </a:solidFill>
                <a:latin typeface="+mn-lt"/>
              </a:rPr>
              <a:t>10</a:t>
            </a:r>
            <a:r>
              <a:rPr lang="ru-RU" sz="1800" dirty="0" smtClean="0">
                <a:solidFill>
                  <a:srgbClr val="860000"/>
                </a:solidFill>
                <a:latin typeface="+mn-lt"/>
              </a:rPr>
              <a:t>.2019</a:t>
            </a:r>
            <a:endParaRPr lang="ru-RU" sz="1800" dirty="0">
              <a:solidFill>
                <a:srgbClr val="86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677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Дети Ярославии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35547"/>
            <a:ext cx="7344816" cy="3859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8354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1"/>
            <a:ext cx="8229600" cy="668510"/>
          </a:xfrm>
        </p:spPr>
        <p:txBody>
          <a:bodyPr/>
          <a:lstStyle/>
          <a:p>
            <a:r>
              <a:rPr lang="ru-RU" dirty="0" smtClean="0"/>
              <a:t>РРЦ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E0DB1-7492-4729-88A8-A734A443D7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807" y="745351"/>
            <a:ext cx="6639005" cy="440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1549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8"/>
            <a:ext cx="8229600" cy="637775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Поддержка семейного воспитания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8" y="622415"/>
            <a:ext cx="8229600" cy="4364531"/>
          </a:xfrm>
        </p:spPr>
        <p:txBody>
          <a:bodyPr>
            <a:normAutofit fontScale="25000" lnSpcReduction="20000"/>
          </a:bodyPr>
          <a:lstStyle/>
          <a:p>
            <a:r>
              <a:rPr lang="ru-RU" sz="6400" dirty="0" smtClean="0"/>
              <a:t>содействие </a:t>
            </a:r>
            <a:r>
              <a:rPr lang="ru-RU" sz="6400" dirty="0"/>
              <a:t>укреплению семьи и защиту </a:t>
            </a:r>
            <a:r>
              <a:rPr lang="ru-RU" sz="6400" dirty="0">
                <a:solidFill>
                  <a:srgbClr val="C00000"/>
                </a:solidFill>
              </a:rPr>
              <a:t>приоритетного права родителей на воспитание детей </a:t>
            </a:r>
            <a:r>
              <a:rPr lang="ru-RU" sz="6400" dirty="0"/>
              <a:t>перед всеми иными лицами;</a:t>
            </a:r>
          </a:p>
          <a:p>
            <a:r>
              <a:rPr lang="ru-RU" sz="6400" dirty="0"/>
              <a:t>повышение социального статуса и общественного престижа отцовства, материнства, многодетности, в том числе среди приемных родителей;</a:t>
            </a:r>
          </a:p>
          <a:p>
            <a:r>
              <a:rPr lang="ru-RU" sz="6400" dirty="0"/>
              <a:t>содействие развитию культуры семейного воспитания детей на основе традиционных семейных духовно-нравственных ценностей;</a:t>
            </a:r>
          </a:p>
          <a:p>
            <a:r>
              <a:rPr lang="ru-RU" sz="6400" dirty="0"/>
              <a:t>популяризацию лучшего опыта воспитания детей в семьях, в том числе многодетных и приемных;</a:t>
            </a:r>
          </a:p>
          <a:p>
            <a:r>
              <a:rPr lang="ru-RU" sz="6400" dirty="0"/>
              <a:t>возрождение значимости больших многопоколенных семей, профессиональных династий;</a:t>
            </a:r>
          </a:p>
          <a:p>
            <a:r>
              <a:rPr lang="ru-RU" sz="6400" dirty="0"/>
              <a:t>создание условий для расширения участия семьи в воспитательной деятельности организаций, осуществляющих образовательную деятельность и работающих с детьми;</a:t>
            </a:r>
          </a:p>
          <a:p>
            <a:r>
              <a:rPr lang="ru-RU" sz="6400" dirty="0"/>
              <a:t>расширение инфраструктуры семейного отдыха, семейного образовательного туризма и спорта, включая организованный отдых в каникулярное время;</a:t>
            </a:r>
          </a:p>
          <a:p>
            <a:r>
              <a:rPr lang="ru-RU" sz="6400" dirty="0"/>
              <a:t>поддержку семейных клубов, клубов по месту жительства, семейных и родительских объединений, содействующих укреплению семьи, сохранению и возрождению семейных и нравственных ценностей с учетом роли религии и традиционной культуры местных сообществ;</a:t>
            </a:r>
          </a:p>
          <a:p>
            <a:r>
              <a:rPr lang="ru-RU" sz="6400" dirty="0"/>
              <a:t>создание условий для просвещения и консультирования родителей по правовым, экономическим, медицинским, психолого-педагогическим и иным вопросам семейного воспитания.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6283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1"/>
            <a:ext cx="8229600" cy="137544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Федеральный проект «Поддержка семей, имеющих детей» в рамках национального проекта «Образование»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8" y="1406178"/>
            <a:ext cx="8229600" cy="3188454"/>
          </a:xfrm>
        </p:spPr>
        <p:txBody>
          <a:bodyPr/>
          <a:lstStyle/>
          <a:p>
            <a:r>
              <a:rPr lang="ru-RU" dirty="0" smtClean="0"/>
              <a:t>Услуга психолого-педагогической, методической и консультативной помощи родителям – создание условий для повышения компетентности родителей в вопросах образования и воспитания</a:t>
            </a:r>
          </a:p>
          <a:p>
            <a:r>
              <a:rPr lang="ru-RU" dirty="0" smtClean="0"/>
              <a:t>Создание Федерального портала информационно-просветительской поддержки </a:t>
            </a:r>
            <a:r>
              <a:rPr lang="ru-RU" dirty="0"/>
              <a:t>родителей </a:t>
            </a:r>
            <a:r>
              <a:rPr lang="ru-RU" dirty="0" smtClean="0"/>
              <a:t>по вопросам </a:t>
            </a:r>
            <a:r>
              <a:rPr lang="ru-RU" dirty="0"/>
              <a:t>образования и </a:t>
            </a:r>
            <a:r>
              <a:rPr lang="ru-RU" dirty="0" smtClean="0"/>
              <a:t>воспитания детей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E0DB1-7492-4729-88A8-A734A443D7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290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81038"/>
          </a:xfrm>
        </p:spPr>
        <p:txBody>
          <a:bodyPr/>
          <a:lstStyle/>
          <a:p>
            <a:r>
              <a:rPr lang="ru-RU" altLang="ru-RU" i="1" smtClean="0">
                <a:solidFill>
                  <a:srgbClr val="FF0000"/>
                </a:solidFill>
              </a:rPr>
              <a:t>РАСТИМ ДЕТЕЙ</a:t>
            </a:r>
          </a:p>
        </p:txBody>
      </p:sp>
      <p:pic>
        <p:nvPicPr>
          <p:cNvPr id="798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27460"/>
            <a:ext cx="9175750" cy="464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6997404"/>
      </p:ext>
    </p:extLst>
  </p:cSld>
  <p:clrMapOvr>
    <a:masterClrMapping/>
  </p:clrMapOvr>
  <p:transition spd="med">
    <p:pull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9" y="0"/>
            <a:ext cx="8982075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1885533"/>
      </p:ext>
    </p:extLst>
  </p:cSld>
  <p:clrMapOvr>
    <a:masterClrMapping/>
  </p:clrMapOvr>
  <p:transition spd="med">
    <p:pull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9678" y="1142083"/>
            <a:ext cx="5084323" cy="1886371"/>
          </a:xfrm>
          <a:effectLst/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b="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32052" y="3028436"/>
            <a:ext cx="468435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/>
              <a:t>Контактная информация:</a:t>
            </a:r>
          </a:p>
          <a:p>
            <a:r>
              <a:rPr lang="ru-RU" sz="1800" dirty="0"/>
              <a:t>Россия г. Ярославль, ул. Богдановича, 16 </a:t>
            </a:r>
          </a:p>
          <a:p>
            <a:r>
              <a:rPr lang="ru-RU" sz="1800" dirty="0"/>
              <a:t>Тел.: +7 (4852) </a:t>
            </a:r>
            <a:r>
              <a:rPr lang="ru-RU" sz="1800" dirty="0" smtClean="0"/>
              <a:t>23-06-82 </a:t>
            </a:r>
            <a:endParaRPr lang="ru-RU" sz="1800" dirty="0"/>
          </a:p>
          <a:p>
            <a:r>
              <a:rPr lang="ru-RU" sz="1800" dirty="0"/>
              <a:t>Сайт: www.iro.yar.ru</a:t>
            </a:r>
          </a:p>
          <a:p>
            <a:r>
              <a:rPr lang="ru-RU" sz="1800" dirty="0" smtClean="0"/>
              <a:t>E- </a:t>
            </a:r>
            <a:r>
              <a:rPr lang="ru-RU" sz="1800" dirty="0" err="1" smtClean="0"/>
              <a:t>mail</a:t>
            </a:r>
            <a:r>
              <a:rPr lang="en-US" sz="1800" dirty="0" smtClean="0"/>
              <a:t>: in-naz@yandex.ru</a:t>
            </a:r>
            <a:endParaRPr lang="ru-RU" sz="1800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45548" y="990861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C:\Users\ang\Desktop\26-11-2018_14-14-51\Press voll_3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9550"/>
            <a:ext cx="4204460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8994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/>
              <a:t>Обеспечение глобальной конкурентоспособности российского образования, вхождение Российской Федерации в число 10 ведущих стран мира по качеству общего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Национальный проект «Образование»</a:t>
            </a:r>
          </a:p>
          <a:p>
            <a:pPr marL="0" indent="0">
              <a:buNone/>
            </a:pPr>
            <a:r>
              <a:rPr lang="ru-RU" dirty="0" smtClean="0"/>
              <a:t>Стратегические цели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520046" y="514356"/>
            <a:ext cx="3536914" cy="243458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Воспитание гармонично развитой и социально ответственной личности на основе духовно-нравственных ценностей народов </a:t>
            </a:r>
            <a:r>
              <a:rPr lang="ru-RU" dirty="0">
                <a:solidFill>
                  <a:schemeClr val="tx1"/>
                </a:solidFill>
              </a:rPr>
              <a:t>Р</a:t>
            </a:r>
            <a:r>
              <a:rPr lang="ru-RU" dirty="0" smtClean="0">
                <a:solidFill>
                  <a:schemeClr val="tx1"/>
                </a:solidFill>
              </a:rPr>
              <a:t>оссийской Федерации, исторических и национально-культурных традиций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973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Распоряжение Правительства Российской Федерации от </a:t>
            </a:r>
            <a:r>
              <a:rPr lang="ru-RU" sz="2000" b="1" dirty="0">
                <a:solidFill>
                  <a:srgbClr val="C00000"/>
                </a:solidFill>
              </a:rPr>
              <a:t>29 мая 2015 г. N 996-р г. Москва "Стратегия развития воспитания в Российской Федерации на период до 2025 года"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8" y="1200160"/>
            <a:ext cx="8229600" cy="3886670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2900" b="1" dirty="0"/>
              <a:t>Приоритетами государственной политики в области воспитания являются:</a:t>
            </a:r>
          </a:p>
          <a:p>
            <a:r>
              <a:rPr lang="ru-RU" sz="2900" dirty="0" smtClean="0"/>
              <a:t>Создание </a:t>
            </a:r>
            <a:r>
              <a:rPr lang="ru-RU" sz="2900" dirty="0"/>
              <a:t>условий для воспитания здоровой, счастливой, свободной, ориентированной на труд личности;</a:t>
            </a:r>
          </a:p>
          <a:p>
            <a:r>
              <a:rPr lang="ru-RU" sz="2900" dirty="0" smtClean="0">
                <a:solidFill>
                  <a:srgbClr val="C00000"/>
                </a:solidFill>
              </a:rPr>
              <a:t>Формирование </a:t>
            </a:r>
            <a:r>
              <a:rPr lang="ru-RU" sz="2900" dirty="0">
                <a:solidFill>
                  <a:srgbClr val="C00000"/>
                </a:solidFill>
              </a:rPr>
              <a:t>у детей высокого уровня духовно-нравственного развития, чувства причастности к историко-культурной общности российского народа и судьбе России;</a:t>
            </a:r>
          </a:p>
          <a:p>
            <a:r>
              <a:rPr lang="ru-RU" sz="2900" dirty="0" smtClean="0"/>
              <a:t>Поддержка </a:t>
            </a:r>
            <a:r>
              <a:rPr lang="ru-RU" sz="2900" dirty="0"/>
              <a:t>единства и целостности, преемственности и непрерывности воспитания;</a:t>
            </a:r>
          </a:p>
          <a:p>
            <a:r>
              <a:rPr lang="ru-RU" sz="2900" dirty="0" smtClean="0">
                <a:solidFill>
                  <a:srgbClr val="C00000"/>
                </a:solidFill>
              </a:rPr>
              <a:t>Поддержка </a:t>
            </a:r>
            <a:r>
              <a:rPr lang="ru-RU" sz="2900" dirty="0">
                <a:solidFill>
                  <a:srgbClr val="C00000"/>
                </a:solidFill>
              </a:rPr>
              <a:t>общественных институтов, которые являются носителями духовных ценностей;</a:t>
            </a:r>
          </a:p>
          <a:p>
            <a:r>
              <a:rPr lang="ru-RU" sz="2900" dirty="0" smtClean="0">
                <a:solidFill>
                  <a:srgbClr val="C00000"/>
                </a:solidFill>
              </a:rPr>
              <a:t>Формирование </a:t>
            </a:r>
            <a:r>
              <a:rPr lang="ru-RU" sz="2900" dirty="0">
                <a:solidFill>
                  <a:srgbClr val="C00000"/>
                </a:solidFill>
              </a:rPr>
              <a:t>уважения к русскому языку как государственному языку Российской Федерации, являющемуся основой гражданской идентичности россиян и главным фактором национального самоопределения;</a:t>
            </a:r>
          </a:p>
          <a:p>
            <a:r>
              <a:rPr lang="ru-RU" sz="2900" dirty="0" smtClean="0"/>
              <a:t>Обеспечение </a:t>
            </a:r>
            <a:r>
              <a:rPr lang="ru-RU" sz="2900" dirty="0"/>
              <a:t>защиты прав и соблюдение законных интересов каждого ребенка, в том числе гарантий доступности ресурсов системы образования, физической культуры и спорта, культуры и воспитания;</a:t>
            </a:r>
          </a:p>
          <a:p>
            <a:r>
              <a:rPr lang="ru-RU" sz="2900" dirty="0" smtClean="0"/>
              <a:t>Формирование </a:t>
            </a:r>
            <a:r>
              <a:rPr lang="ru-RU" sz="2900" dirty="0"/>
              <a:t>внутренней позиции личности по отношению к окружающей социальной действительности;</a:t>
            </a:r>
          </a:p>
          <a:p>
            <a:r>
              <a:rPr lang="ru-RU" sz="2900" dirty="0" smtClean="0"/>
              <a:t>Развитие </a:t>
            </a:r>
            <a:r>
              <a:rPr lang="ru-RU" sz="2900" dirty="0"/>
              <a:t>на основе признания определяющей роли семьи и соблюдения прав родителей кооперации и сотрудничества субъектов системы воспитания (семьи, общества, государства, образовательных, научных, традиционных религиозных организаций, учреждений культуры и спорта, средств массовой информации, бизнес-сообществ) с целью совершенствования содержания и условий воспитания подрастающего поколения России.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0708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"/>
            <a:ext cx="8229600" cy="760719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Духовное и нравственное воспитание детей на основе российских традиционных ценностей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8" y="814514"/>
            <a:ext cx="8229600" cy="4095589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 smtClean="0"/>
              <a:t>Развитие </a:t>
            </a:r>
            <a:r>
              <a:rPr lang="ru-RU" sz="8000" dirty="0"/>
              <a:t>у детей нравственных чувств (чести, долга, справедливости, милосердия и дружелюбия);</a:t>
            </a:r>
          </a:p>
          <a:p>
            <a:r>
              <a:rPr lang="ru-RU" sz="8000" dirty="0"/>
              <a:t>Ф</a:t>
            </a:r>
            <a:r>
              <a:rPr lang="ru-RU" sz="8000" dirty="0" smtClean="0"/>
              <a:t>ормирования выраженной </a:t>
            </a:r>
            <a:r>
              <a:rPr lang="ru-RU" sz="8000" dirty="0"/>
              <a:t>в поведении нравственной позиции, в том числе способности к сознательному выбору добра;</a:t>
            </a:r>
          </a:p>
          <a:p>
            <a:r>
              <a:rPr lang="ru-RU" sz="8000" dirty="0" smtClean="0"/>
              <a:t>Развития </a:t>
            </a:r>
            <a:r>
              <a:rPr lang="ru-RU" sz="8000" dirty="0"/>
              <a:t>сопереживания и формирования позитивного отношения к людям, в том числе к лицам с ограниченными возможностями здоровья и инвалидам;</a:t>
            </a:r>
          </a:p>
          <a:p>
            <a:r>
              <a:rPr lang="ru-RU" sz="8000" dirty="0" smtClean="0"/>
              <a:t>Расширения </a:t>
            </a:r>
            <a:r>
              <a:rPr lang="ru-RU" sz="8000" dirty="0"/>
              <a:t>сотрудничества между государством и обществом, общественными организациями и институтами в сфере духовно-нравственного воспитания детей, в том числе традиционными религиозными общинами;</a:t>
            </a:r>
          </a:p>
          <a:p>
            <a:r>
              <a:rPr lang="ru-RU" sz="8000" dirty="0" smtClean="0"/>
              <a:t>Содействия </a:t>
            </a:r>
            <a:r>
              <a:rPr lang="ru-RU" sz="8000" dirty="0"/>
              <a:t>формированию у детей позитивных жизненных ориентиров и планов;</a:t>
            </a:r>
          </a:p>
          <a:p>
            <a:r>
              <a:rPr lang="ru-RU" sz="8000" dirty="0" smtClean="0"/>
              <a:t>Оказания </a:t>
            </a:r>
            <a:r>
              <a:rPr lang="ru-RU" sz="8000" dirty="0"/>
              <a:t>помощи детям в выработке моделей поведения в различных трудных жизненных ситуациях, в том числе проблемных, стрессовых и конфликтных.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E0DB1-7492-4729-88A8-A734A443D7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810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61472"/>
            <a:ext cx="8229600" cy="630091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«Программа развития воспитания в Ярославской </a:t>
            </a:r>
            <a:r>
              <a:rPr lang="ru-RU" sz="2800" b="1" dirty="0" smtClean="0">
                <a:solidFill>
                  <a:srgbClr val="C00000"/>
                </a:solidFill>
              </a:rPr>
              <a:t>области» на </a:t>
            </a:r>
            <a:r>
              <a:rPr lang="ru-RU" sz="2800" b="1" dirty="0">
                <a:solidFill>
                  <a:srgbClr val="C00000"/>
                </a:solidFill>
              </a:rPr>
              <a:t>2017 – 2020 годы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8" y="753038"/>
            <a:ext cx="8229600" cy="433379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Направление «Духовно-нравственное </a:t>
            </a:r>
            <a:r>
              <a:rPr lang="ru-RU" b="1" dirty="0"/>
              <a:t>воспитание детей на основе российских традиционных ценностей</a:t>
            </a:r>
            <a:r>
              <a:rPr lang="ru-RU" b="1" dirty="0" smtClean="0"/>
              <a:t>»</a:t>
            </a:r>
          </a:p>
          <a:p>
            <a:r>
              <a:rPr lang="ru-RU" dirty="0"/>
              <a:t>В Ярославском регионе накоплен уникальный опыт формирования и развития духовно-нравственного воспитания и развития детей, который основывается на принципах целостности и преемственности; приоритете общечеловеческих нравственных ценностей и формировании осознанной позиции отношения к человеку как высшей ценности; на применении технологий духовно-нравственного развития и воспитания школьников, основанных на гуманно-личностном подходе, способных сформировать тип личности, отличающейся чувством собственного достоинства, стремлением служить </a:t>
            </a:r>
            <a:r>
              <a:rPr lang="ru-RU" dirty="0" smtClean="0"/>
              <a:t>людям.</a:t>
            </a:r>
          </a:p>
          <a:p>
            <a:endParaRPr lang="ru-RU" dirty="0" smtClean="0"/>
          </a:p>
          <a:p>
            <a:r>
              <a:rPr lang="ru-RU" dirty="0" smtClean="0"/>
              <a:t>Инновационные </a:t>
            </a:r>
            <a:r>
              <a:rPr lang="ru-RU" dirty="0"/>
              <a:t>практики по распространению опыта духовно-нравственного воспитания аккумулируются и тиражируются в разных форматах, таких как: региональный ресурсный центр, инновационные и базовые площадки по духовно-нравственному воспитанию; проекты и благотворительные акции воспитательной направленности; научно-практические конференции и форумы.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E0DB1-7492-4729-88A8-A734A443D7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815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0"/>
            <a:ext cx="8229600" cy="768403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Эффективные практики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8" y="676195"/>
            <a:ext cx="8229600" cy="4280007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/>
              <a:t>СБОРНИК ЛУЧШИХ </a:t>
            </a:r>
            <a:r>
              <a:rPr lang="ru-RU" sz="2400" dirty="0" smtClean="0"/>
              <a:t>ПРАКТИК ПО </a:t>
            </a:r>
            <a:r>
              <a:rPr lang="ru-RU" sz="2400" dirty="0"/>
              <a:t>РЕАЛИЗАЦИИ МАСШТАБНЫХ </a:t>
            </a:r>
            <a:r>
              <a:rPr lang="ru-RU" sz="2400" dirty="0" smtClean="0"/>
              <a:t>ПРОЕКТОВ В </a:t>
            </a:r>
            <a:r>
              <a:rPr lang="ru-RU" sz="2400" dirty="0"/>
              <a:t>СУБЪЕКТАХ РОССИЙСКОЙ </a:t>
            </a:r>
            <a:r>
              <a:rPr lang="ru-RU" sz="2400" dirty="0" smtClean="0"/>
              <a:t>ФЕДЕРАЦИИ В </a:t>
            </a:r>
            <a:r>
              <a:rPr lang="ru-RU" sz="2400" dirty="0"/>
              <a:t>ИНТЕРЕСАХ </a:t>
            </a:r>
            <a:r>
              <a:rPr lang="ru-RU" sz="2400" dirty="0" smtClean="0"/>
              <a:t>РЕАЛИЗАЦИИ СТРАТЕГИИ </a:t>
            </a:r>
            <a:r>
              <a:rPr lang="ru-RU" sz="2400" dirty="0"/>
              <a:t>РАЗВИТИЯ </a:t>
            </a:r>
            <a:r>
              <a:rPr lang="ru-RU" sz="2400" dirty="0" smtClean="0"/>
              <a:t>ВОСПИТАНИЯ В </a:t>
            </a:r>
            <a:r>
              <a:rPr lang="ru-RU" sz="2400" dirty="0"/>
              <a:t>РОССИЙСКОЙ </a:t>
            </a:r>
            <a:r>
              <a:rPr lang="ru-RU" sz="2400" dirty="0" smtClean="0"/>
              <a:t>ФЕДЕРАЦИИ(2017)</a:t>
            </a:r>
            <a:endParaRPr lang="ru-RU" sz="2400" dirty="0"/>
          </a:p>
          <a:p>
            <a:r>
              <a:rPr lang="ru-RU" dirty="0">
                <a:solidFill>
                  <a:srgbClr val="C00000"/>
                </a:solidFill>
              </a:rPr>
              <a:t>30 лучших практик </a:t>
            </a:r>
            <a:r>
              <a:rPr lang="ru-RU" dirty="0"/>
              <a:t>по реализации масштабных проектов в интересах реализации Стратегии воспитания из Республики Адыгея, Республики Бурятия, Республики Коми, Республики Татарстан, Алтайского края, Забайкальского края, Амурской, Архангельской, Белгородской, Владимирской, Ивановской, Иркутской, Курской, Московской, Челябинской областей; всероссийских и региональных детских и молодежных общественных организаций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E0DB1-7492-4729-88A8-A734A443D7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744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0"/>
            <a:ext cx="8229600" cy="660827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Эффективные практики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8" y="722299"/>
            <a:ext cx="8229600" cy="3872333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Практики по поддержке семейного </a:t>
            </a:r>
            <a:r>
              <a:rPr lang="ru-RU" dirty="0" smtClean="0"/>
              <a:t>воспитания</a:t>
            </a:r>
          </a:p>
          <a:p>
            <a:r>
              <a:rPr lang="ru-RU" dirty="0"/>
              <a:t>Практики по поддержке деятельности общественных объединений в сфере </a:t>
            </a:r>
            <a:r>
              <a:rPr lang="ru-RU" dirty="0" smtClean="0"/>
              <a:t>воспитания</a:t>
            </a:r>
          </a:p>
          <a:p>
            <a:r>
              <a:rPr lang="ru-RU" dirty="0"/>
              <a:t>Практики в области гражданского </a:t>
            </a:r>
            <a:r>
              <a:rPr lang="ru-RU" dirty="0" smtClean="0"/>
              <a:t>воспитания</a:t>
            </a:r>
          </a:p>
          <a:p>
            <a:r>
              <a:rPr lang="ru-RU" dirty="0"/>
              <a:t>Практики в сфере патриотического воспитания и формирования </a:t>
            </a:r>
            <a:r>
              <a:rPr lang="ru-RU" dirty="0" smtClean="0"/>
              <a:t>российской идентичности</a:t>
            </a:r>
          </a:p>
          <a:p>
            <a:r>
              <a:rPr lang="ru-RU" dirty="0"/>
              <a:t>Практики в сфере духовного и нравственного воспитания детей на основе российских традиционных </a:t>
            </a:r>
            <a:r>
              <a:rPr lang="ru-RU" dirty="0" smtClean="0"/>
              <a:t>ценностей</a:t>
            </a:r>
          </a:p>
          <a:p>
            <a:r>
              <a:rPr lang="ru-RU" dirty="0"/>
              <a:t>Практики в сфере приобщения детей к культурному </a:t>
            </a:r>
            <a:r>
              <a:rPr lang="ru-RU" dirty="0" smtClean="0"/>
              <a:t>наследию</a:t>
            </a:r>
          </a:p>
          <a:p>
            <a:r>
              <a:rPr lang="ru-RU" dirty="0"/>
              <a:t>Практики, способствующие популяризации научных знаний среди </a:t>
            </a:r>
            <a:r>
              <a:rPr lang="ru-RU" dirty="0" smtClean="0"/>
              <a:t>детей</a:t>
            </a:r>
          </a:p>
          <a:p>
            <a:r>
              <a:rPr lang="ru-RU" dirty="0"/>
              <a:t>Практики в сфере трудового воспитания и профессионального </a:t>
            </a:r>
          </a:p>
          <a:p>
            <a:r>
              <a:rPr lang="ru-RU" dirty="0"/>
              <a:t>самоопределения</a:t>
            </a:r>
          </a:p>
          <a:p>
            <a:r>
              <a:rPr lang="ru-RU" dirty="0"/>
              <a:t>Практики в сфере физического воспитания и формирования культуры здоровья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E0DB1-7492-4729-88A8-A734A443D7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287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1"/>
            <a:ext cx="8229600" cy="82219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30.09-3.10 </a:t>
            </a:r>
            <a:r>
              <a:rPr lang="en-US" sz="2800" b="1" dirty="0" smtClean="0">
                <a:solidFill>
                  <a:srgbClr val="C00000"/>
                </a:solidFill>
              </a:rPr>
              <a:t>X </a:t>
            </a:r>
            <a:r>
              <a:rPr lang="ru-RU" sz="2800" b="1" dirty="0" smtClean="0">
                <a:solidFill>
                  <a:srgbClr val="C00000"/>
                </a:solidFill>
              </a:rPr>
              <a:t>Всероссийская выставка – Форум «Вместе – ради детей! Национальные цели. Десятилетие детства»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45136"/>
            <a:ext cx="8394911" cy="3557708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Региональный проект «Родительская академия «Родитель</a:t>
            </a:r>
            <a:r>
              <a:rPr lang="ru-RU" dirty="0" smtClean="0"/>
              <a:t>+»</a:t>
            </a:r>
          </a:p>
          <a:p>
            <a:r>
              <a:rPr lang="ru-RU" dirty="0"/>
              <a:t>Региональный  проект «Медиация: </a:t>
            </a:r>
            <a:br>
              <a:rPr lang="ru-RU" dirty="0"/>
            </a:br>
            <a:r>
              <a:rPr lang="ru-RU" dirty="0"/>
              <a:t>распространение восстановительной практики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в </a:t>
            </a:r>
            <a:r>
              <a:rPr lang="ru-RU" dirty="0"/>
              <a:t>работе с несовершеннолетними</a:t>
            </a:r>
            <a:r>
              <a:rPr lang="ru-RU" dirty="0" smtClean="0"/>
              <a:t>»</a:t>
            </a:r>
          </a:p>
          <a:p>
            <a:r>
              <a:rPr lang="ru-RU" dirty="0" smtClean="0"/>
              <a:t>Региональный проект «Мультикультурность</a:t>
            </a:r>
            <a:r>
              <a:rPr lang="ru-RU" dirty="0"/>
              <a:t>: компетентность современного человека</a:t>
            </a:r>
            <a:r>
              <a:rPr lang="ru-RU" dirty="0" smtClean="0"/>
              <a:t>»</a:t>
            </a:r>
          </a:p>
          <a:p>
            <a:r>
              <a:rPr lang="ru-RU" dirty="0"/>
              <a:t> Социально-педагогический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образовательный </a:t>
            </a:r>
            <a:r>
              <a:rPr lang="ru-RU" dirty="0"/>
              <a:t>проект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«Профессиональная школа родителей»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E0DB1-7492-4729-88A8-A734A443D7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023" y="686492"/>
            <a:ext cx="1077975" cy="899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013" y="1585812"/>
            <a:ext cx="1004933" cy="996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990" y="2827725"/>
            <a:ext cx="1921009" cy="147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060" y="3564477"/>
            <a:ext cx="1909931" cy="1564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027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6"/>
            <a:ext cx="8229600" cy="61472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Традиционные практики ДНВ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«Главная Масленица страны» </a:t>
            </a:r>
            <a:r>
              <a:rPr lang="ru-RU" dirty="0" smtClean="0"/>
              <a:t>в </a:t>
            </a:r>
            <a:r>
              <a:rPr lang="ru-RU" dirty="0"/>
              <a:t>рамках </a:t>
            </a:r>
            <a:r>
              <a:rPr lang="ru-RU" dirty="0" smtClean="0"/>
              <a:t>традиций Ярославской области</a:t>
            </a:r>
            <a:r>
              <a:rPr lang="ru-RU" dirty="0"/>
              <a:t>, </a:t>
            </a:r>
            <a:r>
              <a:rPr lang="ru-RU" dirty="0" smtClean="0"/>
              <a:t>февраль </a:t>
            </a:r>
            <a:r>
              <a:rPr lang="ru-RU" dirty="0"/>
              <a:t>– март </a:t>
            </a:r>
            <a:endParaRPr lang="ru-RU" dirty="0" smtClean="0"/>
          </a:p>
          <a:p>
            <a:r>
              <a:rPr lang="ru-RU" dirty="0"/>
              <a:t>Областной конкурс </a:t>
            </a:r>
            <a:r>
              <a:rPr lang="ru-RU" dirty="0" smtClean="0"/>
              <a:t>традиционной </a:t>
            </a:r>
            <a:r>
              <a:rPr lang="ru-RU" dirty="0"/>
              <a:t>культуры «Рыбинские Кузьминки</a:t>
            </a:r>
            <a:r>
              <a:rPr lang="ru-RU" dirty="0" smtClean="0"/>
              <a:t>»</a:t>
            </a:r>
          </a:p>
          <a:p>
            <a:r>
              <a:rPr lang="ru-RU" dirty="0" err="1" smtClean="0"/>
              <a:t>Арефинская</a:t>
            </a:r>
            <a:r>
              <a:rPr lang="ru-RU" dirty="0" smtClean="0"/>
              <a:t> конференция «Памяти наследия А.А. Ухтомского»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E0DB1-7492-4729-88A8-A734A443D7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0679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&gt;&lt;version val=&quot;16202&quot;/&gt;&lt;partner val=&quot;530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eweekdayFirstOfWeek val=&quot;2&quot;/&gt;&lt;m_mruColor&gt;&lt;m_vecMRU length=&quot;2&quot;&gt;&lt;elem&gt;&lt;m_ppcolschidx val=&quot;0&quot;/&gt;&lt;m_rgb r=&quot;ff&quot; g=&quot;99&quot; b=&quot;0&quot;/&gt;&lt;/elem&gt;&lt;elem&gt;&lt;m_ppcolschidx val=&quot;0&quot;/&gt;&lt;m_rgb r=&quot;0&quot; g=&quot;80&quot; b=&quot;80&quot;/&gt;&lt;/elem&gt;&lt;/m_vecMRU&gt;&lt;/m_mruColor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,&lt;/m_chDecimalSymbol&gt;&lt;m_nGroupingDigits val=&quot;3&quot;/&gt;&lt;m_chGroupingSymbol&gt;.&lt;/m_chGroupingSymbol&gt;&lt;/m_precDefault&gt;&lt;/CDefaultPrec&gt;&lt;/root&gt;"/>
  <p:tag name="THINKCELLUNDODONOTDELETE" val="1238"/>
</p:tagLst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5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 xmlns="f07adec3-9edc-4ba9-a947-c557adee0635" xsi:nil="true"/>
    <DocDate xmlns="f07adec3-9edc-4ba9-a947-c557adee0635">2016-05-03T21:00:00+00:00</DocDate>
    <docType xmlns="bf387998-361a-4211-8acf-65231cde5cba">17</docTyp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B4FFBA0ED7388418B435DAA3AFCEE7C" ma:contentTypeVersion="5" ma:contentTypeDescription="Создание документа." ma:contentTypeScope="" ma:versionID="20e6f15c70d26a55779f06a0dd9b5995">
  <xsd:schema xmlns:xsd="http://www.w3.org/2001/XMLSchema" xmlns:xs="http://www.w3.org/2001/XMLSchema" xmlns:p="http://schemas.microsoft.com/office/2006/metadata/properties" xmlns:ns2="f07adec3-9edc-4ba9-a947-c557adee0635" xmlns:ns3="bf387998-361a-4211-8acf-65231cde5cba" targetNamespace="http://schemas.microsoft.com/office/2006/metadata/properties" ma:root="true" ma:fieldsID="196038fb871006277e55b7952c423e65" ns2:_="" ns3:_="">
    <xsd:import namespace="f07adec3-9edc-4ba9-a947-c557adee0635"/>
    <xsd:import namespace="bf387998-361a-4211-8acf-65231cde5cba"/>
    <xsd:element name="properties">
      <xsd:complexType>
        <xsd:sequence>
          <xsd:element name="documentManagement">
            <xsd:complexType>
              <xsd:all>
                <xsd:element ref="ns2:DocDate" minOccurs="0"/>
                <xsd:element ref="ns2:Description" minOccurs="0"/>
                <xsd:element ref="ns3:doc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7adec3-9edc-4ba9-a947-c557adee0635" elementFormDefault="qualified">
    <xsd:import namespace="http://schemas.microsoft.com/office/2006/documentManagement/types"/>
    <xsd:import namespace="http://schemas.microsoft.com/office/infopath/2007/PartnerControls"/>
    <xsd:element name="DocDate" ma:index="2" nillable="true" ma:displayName="Дата документа" ma:format="DateOnly" ma:internalName="DocDate">
      <xsd:simpleType>
        <xsd:restriction base="dms:DateTime"/>
      </xsd:simpleType>
    </xsd:element>
    <xsd:element name="Description" ma:index="3" nillable="true" ma:displayName="Описание" ma:internalName="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387998-361a-4211-8acf-65231cde5cba" elementFormDefault="qualified">
    <xsd:import namespace="http://schemas.microsoft.com/office/2006/documentManagement/types"/>
    <xsd:import namespace="http://schemas.microsoft.com/office/infopath/2007/PartnerControls"/>
    <xsd:element name="docType" ma:index="10" nillable="true" ma:displayName="Тип документа" ma:list="{A20BBD65-6409-4692-B680-0D8EC82623CA}" ma:internalName="docType" ma:readOnly="false" ma:showField="Titl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Тип контента"/>
        <xsd:element ref="dc:title" minOccurs="0" maxOccurs="1" ma:index="1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1B1BB5-2DF2-4415-8137-D1E4E72ACE1F}">
  <ds:schemaRefs>
    <ds:schemaRef ds:uri="http://purl.org/dc/dcmitype/"/>
    <ds:schemaRef ds:uri="f07adec3-9edc-4ba9-a947-c557adee0635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terms/"/>
    <ds:schemaRef ds:uri="bf387998-361a-4211-8acf-65231cde5cba"/>
    <ds:schemaRef ds:uri="http://schemas.microsoft.com/office/2006/metadata/properties"/>
    <ds:schemaRef ds:uri="http://purl.org/dc/elements/1.1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749972B-3FEF-4919-A90D-C76D11A7D5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4C0B8C-A3C4-45A6-904D-315D9DC803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7adec3-9edc-4ba9-a947-c557adee0635"/>
    <ds:schemaRef ds:uri="bf387998-361a-4211-8acf-65231cde5c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52835</TotalTime>
  <Words>1015</Words>
  <Application>Microsoft Office PowerPoint</Application>
  <PresentationFormat>Экран (16:9)</PresentationFormat>
  <Paragraphs>92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3_Тема Office</vt:lpstr>
      <vt:lpstr>Тема Office</vt:lpstr>
      <vt:lpstr>1_Тема Office</vt:lpstr>
      <vt:lpstr>Сектор</vt:lpstr>
      <vt:lpstr>2_Тема Office</vt:lpstr>
      <vt:lpstr>Презентация PowerPoint</vt:lpstr>
      <vt:lpstr>Обеспечение глобальной конкурентоспособности российского образования, вхождение Российской Федерации в число 10 ведущих стран мира по качеству общего образования</vt:lpstr>
      <vt:lpstr>Распоряжение Правительства Российской Федерации от 29 мая 2015 г. N 996-р г. Москва "Стратегия развития воспитания в Российской Федерации на период до 2025 года"</vt:lpstr>
      <vt:lpstr>Духовное и нравственное воспитание детей на основе российских традиционных ценностей </vt:lpstr>
      <vt:lpstr>«Программа развития воспитания в Ярославской области» на 2017 – 2020 годы</vt:lpstr>
      <vt:lpstr>Эффективные практики</vt:lpstr>
      <vt:lpstr>Эффективные практики</vt:lpstr>
      <vt:lpstr>30.09-3.10 X Всероссийская выставка – Форум «Вместе – ради детей! Национальные цели. Десятилетие детства»</vt:lpstr>
      <vt:lpstr>Традиционные практики ДНВ</vt:lpstr>
      <vt:lpstr>Дети Ярославии</vt:lpstr>
      <vt:lpstr>РРЦ</vt:lpstr>
      <vt:lpstr>Поддержка семейного воспитания </vt:lpstr>
      <vt:lpstr>Федеральный проект «Поддержка семей, имеющих детей» в рамках национального проекта «Образование»</vt:lpstr>
      <vt:lpstr>РАСТИМ ДЕТЕЙ</vt:lpstr>
      <vt:lpstr>Презентация PowerPoint</vt:lpstr>
      <vt:lpstr>Спасибо за внимание!</vt:lpstr>
    </vt:vector>
  </TitlesOfParts>
  <Company>adm.local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гос регистрации док страт планирования в ГАСУ_29-04-2016</dc:title>
  <dc:creator>Krichmara</dc:creator>
  <cp:lastModifiedBy>Инна Григорьевна Назарова</cp:lastModifiedBy>
  <cp:revision>2235</cp:revision>
  <cp:lastPrinted>2018-11-28T20:10:02Z</cp:lastPrinted>
  <dcterms:created xsi:type="dcterms:W3CDTF">2012-02-06T06:39:19Z</dcterms:created>
  <dcterms:modified xsi:type="dcterms:W3CDTF">2019-10-17T05:57:24Z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0x0101006B4FFBA0ED7388418B435DAA3AFCEE7C</vt:lpwstr>
  </property>
</Properties>
</file>