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1" r:id="rId4"/>
    <p:sldId id="258" r:id="rId5"/>
    <p:sldId id="260" r:id="rId6"/>
    <p:sldId id="264" r:id="rId7"/>
    <p:sldId id="259" r:id="rId8"/>
    <p:sldId id="267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соперничество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октябрь</c:v>
                </c:pt>
                <c:pt idx="1">
                  <c:v>Апрель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40</c:v>
                </c:pt>
                <c:pt idx="1">
                  <c:v>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сотрудничество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октябрь</c:v>
                </c:pt>
                <c:pt idx="1">
                  <c:v>Апрель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</c:v>
                </c:pt>
                <c:pt idx="1">
                  <c:v>20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избегание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октябрь</c:v>
                </c:pt>
                <c:pt idx="1">
                  <c:v>Апрель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15</c:v>
                </c:pt>
                <c:pt idx="1">
                  <c:v>10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компромисс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октябрь</c:v>
                </c:pt>
                <c:pt idx="1">
                  <c:v>Апрель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10</c:v>
                </c:pt>
                <c:pt idx="1">
                  <c:v>25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приспособление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accent5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5">
                  <a:lumMod val="75000"/>
                </a:schemeClr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октябрь</c:v>
                </c:pt>
                <c:pt idx="1">
                  <c:v>Апрель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25</c:v>
                </c:pt>
                <c:pt idx="1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21214336"/>
        <c:axId val="21216640"/>
        <c:axId val="0"/>
      </c:bar3DChart>
      <c:catAx>
        <c:axId val="2121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216640"/>
        <c:crosses val="autoZero"/>
        <c:auto val="1"/>
        <c:lblAlgn val="ctr"/>
        <c:lblOffset val="100"/>
        <c:noMultiLvlLbl val="0"/>
      </c:catAx>
      <c:valAx>
        <c:axId val="21216640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214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вербальная агрессия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октябрь</c:v>
                </c:pt>
                <c:pt idx="1">
                  <c:v>апрель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78</c:v>
                </c:pt>
                <c:pt idx="1">
                  <c:v>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физическая агрессия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октябрь</c:v>
                </c:pt>
                <c:pt idx="1">
                  <c:v>апрель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70</c:v>
                </c:pt>
                <c:pt idx="1">
                  <c:v>39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косвенная агрессия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октябрь</c:v>
                </c:pt>
                <c:pt idx="1">
                  <c:v>апрель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59</c:v>
                </c:pt>
                <c:pt idx="1">
                  <c:v>32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раздражительность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октябрь</c:v>
                </c:pt>
                <c:pt idx="1">
                  <c:v>апрель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80</c:v>
                </c:pt>
                <c:pt idx="1">
                  <c:v>45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негативизм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accent5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5">
                  <a:lumMod val="75000"/>
                </a:schemeClr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октябрь</c:v>
                </c:pt>
                <c:pt idx="1">
                  <c:v>апрель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75</c:v>
                </c:pt>
                <c:pt idx="1">
                  <c:v>55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обидчивость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октябрь</c:v>
                </c:pt>
                <c:pt idx="1">
                  <c:v>апрель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72</c:v>
                </c:pt>
                <c:pt idx="1">
                  <c:v>38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подозрительность</c:v>
                </c:pt>
              </c:strCache>
            </c:strRef>
          </c:tx>
          <c:spPr>
            <a:solidFill>
              <a:schemeClr val="accent1">
                <a:lumMod val="60000"/>
                <a:alpha val="85000"/>
              </a:schemeClr>
            </a:solidFill>
            <a:ln w="9525" cap="flat" cmpd="sng" algn="ctr">
              <a:solidFill>
                <a:schemeClr val="accent1">
                  <a:lumMod val="60000"/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60000"/>
                  <a:lumMod val="75000"/>
                </a:schemeClr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октябрь</c:v>
                </c:pt>
                <c:pt idx="1">
                  <c:v>апрель</c:v>
                </c:pt>
              </c:strCache>
            </c:strRef>
          </c:cat>
          <c:val>
            <c:numRef>
              <c:f>Лист1!$H$2:$H$3</c:f>
              <c:numCache>
                <c:formatCode>General</c:formatCode>
                <c:ptCount val="2"/>
                <c:pt idx="0">
                  <c:v>58</c:v>
                </c:pt>
                <c:pt idx="1">
                  <c:v>34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чувство вины</c:v>
                </c:pt>
              </c:strCache>
            </c:strRef>
          </c:tx>
          <c:spPr>
            <a:solidFill>
              <a:schemeClr val="accent2">
                <a:lumMod val="60000"/>
                <a:alpha val="85000"/>
              </a:schemeClr>
            </a:solidFill>
            <a:ln w="9525" cap="flat" cmpd="sng" algn="ctr">
              <a:solidFill>
                <a:schemeClr val="accent2">
                  <a:lumMod val="60000"/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60000"/>
                  <a:lumMod val="75000"/>
                </a:schemeClr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октябрь</c:v>
                </c:pt>
                <c:pt idx="1">
                  <c:v>апрель</c:v>
                </c:pt>
              </c:strCache>
            </c:strRef>
          </c:cat>
          <c:val>
            <c:numRef>
              <c:f>Лист1!$I$2:$I$3</c:f>
              <c:numCache>
                <c:formatCode>General</c:formatCode>
                <c:ptCount val="2"/>
                <c:pt idx="0">
                  <c:v>67</c:v>
                </c:pt>
                <c:pt idx="1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cylinder"/>
        <c:axId val="58532992"/>
        <c:axId val="58534528"/>
        <c:axId val="0"/>
      </c:bar3DChart>
      <c:catAx>
        <c:axId val="5853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534528"/>
        <c:crosses val="autoZero"/>
        <c:auto val="1"/>
        <c:lblAlgn val="ctr"/>
        <c:lblOffset val="100"/>
        <c:noMultiLvlLbl val="0"/>
      </c:catAx>
      <c:valAx>
        <c:axId val="58534528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532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12AB-A12A-4C96-B4EA-C0281E3D28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4529541"/>
            <a:ext cx="584825" cy="365125"/>
          </a:xfrm>
        </p:spPr>
        <p:txBody>
          <a:bodyPr/>
          <a:lstStyle/>
          <a:p>
            <a:fld id="{FE568F40-F13D-497D-AB87-0AEA776FAB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786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12AB-A12A-4C96-B4EA-C0281E3D28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FE568F40-F13D-497D-AB87-0AEA776FAB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777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12AB-A12A-4C96-B4EA-C0281E3D28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FE568F40-F13D-497D-AB87-0AEA776FAB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4166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1"/>
            <a:ext cx="668655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12AB-A12A-4C96-B4EA-C0281E3D28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FE568F40-F13D-497D-AB87-0AEA776FAB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17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12AB-A12A-4C96-B4EA-C0281E3D28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FE568F40-F13D-497D-AB87-0AEA776FAB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0627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12AB-A12A-4C96-B4EA-C0281E3D28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FE568F40-F13D-497D-AB87-0AEA776FAB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593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12AB-A12A-4C96-B4EA-C0281E3D28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8F40-F13D-497D-AB87-0AEA776FAB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14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627406"/>
            <a:ext cx="16557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06"/>
            <a:ext cx="485775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12AB-A12A-4C96-B4EA-C0281E3D28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8F40-F13D-497D-AB87-0AEA776FAB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093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12AB-A12A-4C96-B4EA-C0281E3D28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8F40-F13D-497D-AB87-0AEA776FAB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964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58750"/>
            <a:ext cx="668654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12AB-A12A-4C96-B4EA-C0281E3D28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FE568F40-F13D-497D-AB87-0AEA776FAB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243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12AB-A12A-4C96-B4EA-C0281E3D28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FE568F40-F13D-497D-AB87-0AEA776FAB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38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12AB-A12A-4C96-B4EA-C0281E3D28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FE568F40-F13D-497D-AB87-0AEA776FAB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026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12AB-A12A-4C96-B4EA-C0281E3D28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8F40-F13D-497D-AB87-0AEA776FAB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750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12AB-A12A-4C96-B4EA-C0281E3D28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8F40-F13D-497D-AB87-0AEA776FAB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62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46088"/>
            <a:ext cx="26288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89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598613"/>
            <a:ext cx="26288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12AB-A12A-4C96-B4EA-C0281E3D28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8F40-F13D-497D-AB87-0AEA776FAB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128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12AB-A12A-4C96-B4EA-C0281E3D28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FE568F40-F13D-497D-AB87-0AEA776FAB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943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786"/>
            <a:ext cx="1767506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012AB-A12A-4C96-B4EA-C0281E3D28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787783"/>
            <a:ext cx="58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E568F40-F13D-497D-AB87-0AEA776FAB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002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16833"/>
            <a:ext cx="7772400" cy="168361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Медиативный подход в разрешении конфликтных ситуаций в подростковой среде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41910" y="4221088"/>
            <a:ext cx="6686549" cy="1682575"/>
          </a:xfrm>
        </p:spPr>
        <p:txBody>
          <a:bodyPr>
            <a:normAutofit fontScale="92500" lnSpcReduction="20000"/>
          </a:bodyPr>
          <a:lstStyle/>
          <a:p>
            <a:pPr lvl="0" algn="r" defTabSz="457200">
              <a:spcBef>
                <a:spcPts val="1000"/>
              </a:spcBef>
              <a:buClr>
                <a:srgbClr val="A53010"/>
              </a:buClr>
            </a:pPr>
            <a:r>
              <a:rPr lang="ru-RU" sz="18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/>
              </a:rPr>
              <a:t>Педагог-психолог </a:t>
            </a:r>
          </a:p>
          <a:p>
            <a:pPr lvl="0" algn="r" defTabSz="457200">
              <a:spcBef>
                <a:spcPts val="1000"/>
              </a:spcBef>
              <a:buClr>
                <a:srgbClr val="A53010"/>
              </a:buClr>
            </a:pPr>
            <a:r>
              <a:rPr lang="ru-RU" sz="18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/>
              </a:rPr>
              <a:t>Романова </a:t>
            </a:r>
          </a:p>
          <a:p>
            <a:pPr lvl="0" algn="r" defTabSz="457200">
              <a:spcBef>
                <a:spcPts val="1000"/>
              </a:spcBef>
              <a:buClr>
                <a:srgbClr val="A53010"/>
              </a:buClr>
            </a:pPr>
            <a:r>
              <a:rPr lang="ru-RU" sz="18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/>
              </a:rPr>
              <a:t>Ирина Николаевна</a:t>
            </a:r>
          </a:p>
          <a:p>
            <a:pPr lvl="0" algn="r" defTabSz="457200">
              <a:spcBef>
                <a:spcPts val="1000"/>
              </a:spcBef>
              <a:buClr>
                <a:srgbClr val="A53010"/>
              </a:buClr>
            </a:pPr>
            <a:r>
              <a:rPr lang="ru-RU" sz="18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/>
              </a:rPr>
              <a:t>МБОУ ЦППМС</a:t>
            </a:r>
          </a:p>
          <a:p>
            <a:pPr lvl="0" algn="r" defTabSz="457200">
              <a:spcBef>
                <a:spcPts val="1000"/>
              </a:spcBef>
              <a:buClr>
                <a:srgbClr val="A53010"/>
              </a:buClr>
            </a:pPr>
            <a:r>
              <a:rPr lang="ru-RU" sz="18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/>
              </a:rPr>
              <a:t> «</a:t>
            </a:r>
            <a:r>
              <a:rPr lang="ru-RU" sz="18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/>
              </a:rPr>
              <a:t>Мытищинский</a:t>
            </a:r>
            <a:r>
              <a:rPr lang="ru-RU" sz="18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/>
              </a:rPr>
              <a:t>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507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788666"/>
          </a:xfrm>
        </p:spPr>
        <p:txBody>
          <a:bodyPr/>
          <a:lstStyle/>
          <a:p>
            <a:r>
              <a:rPr lang="ru-RU" b="1" dirty="0" smtClean="0"/>
              <a:t>Цели и задачи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83568" y="1340768"/>
            <a:ext cx="8136904" cy="4896544"/>
          </a:xfrm>
        </p:spPr>
        <p:txBody>
          <a:bodyPr>
            <a:normAutofit lnSpcReduction="10000"/>
          </a:bodyPr>
          <a:lstStyle/>
          <a:p>
            <a:r>
              <a:rPr lang="ru-RU" sz="1600" dirty="0" smtClean="0"/>
              <a:t>Изучение и анализ научно-теоретических основ особенностей детей с нарушением поведения;</a:t>
            </a:r>
          </a:p>
          <a:p>
            <a:r>
              <a:rPr lang="ru-RU" sz="1600" dirty="0"/>
              <a:t>Изучение и анализ научно-теоретических </a:t>
            </a:r>
            <a:r>
              <a:rPr lang="ru-RU" sz="1600" dirty="0" smtClean="0"/>
              <a:t>основ возникающих проблем в психолого-педагогическом сопровождении детей с проблемами поведения;</a:t>
            </a:r>
          </a:p>
          <a:p>
            <a:r>
              <a:rPr lang="ru-RU" sz="1600" dirty="0" smtClean="0"/>
              <a:t>Разработка и апробация инновационных методов сопровождения педагогического коллектива в решении проблем дисциплины;</a:t>
            </a:r>
          </a:p>
          <a:p>
            <a:r>
              <a:rPr lang="ru-RU" sz="1600" dirty="0" smtClean="0"/>
              <a:t>Изучение потенциала современных подходов в преодолении педагогических рисков развития компетенций педагогических работников в области воспитания, адаптации и социализации обучающихся;</a:t>
            </a:r>
          </a:p>
          <a:p>
            <a:r>
              <a:rPr lang="ru-RU" sz="1600" dirty="0" smtClean="0"/>
              <a:t>Разработка и апробация модели преодоления  педагогических рисков психолого-педагогического сопровождения </a:t>
            </a:r>
            <a:r>
              <a:rPr lang="ru-RU" sz="1600" dirty="0"/>
              <a:t>детей с проблемами </a:t>
            </a:r>
            <a:r>
              <a:rPr lang="ru-RU" sz="1600" dirty="0" smtClean="0"/>
              <a:t>поведения в образовательных организациях;</a:t>
            </a:r>
          </a:p>
          <a:p>
            <a:r>
              <a:rPr lang="ru-RU" sz="1600" dirty="0" smtClean="0"/>
              <a:t>Анализ результатов апробации;</a:t>
            </a:r>
          </a:p>
          <a:p>
            <a:r>
              <a:rPr lang="ru-RU" sz="1600" dirty="0" smtClean="0"/>
              <a:t>Диссеминация практических разработок в практику системы образования Московской области.</a:t>
            </a:r>
          </a:p>
          <a:p>
            <a:endParaRPr lang="ru-RU" sz="16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420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78" y="72207"/>
            <a:ext cx="3307675" cy="27087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207" y="3789940"/>
            <a:ext cx="2823287" cy="21593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344" y="570203"/>
            <a:ext cx="2744791" cy="22840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901" y="2852551"/>
            <a:ext cx="2791764" cy="21835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636" y="70216"/>
            <a:ext cx="2603376" cy="23048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27" y="3764614"/>
            <a:ext cx="2695374" cy="189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35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« Я - не одинок »</a:t>
            </a:r>
            <a:endParaRPr lang="ru-RU" b="1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74296"/>
            <a:ext cx="4061223" cy="3314944"/>
          </a:xfrm>
          <a:prstGeom prst="rect">
            <a:avLst/>
          </a:prstGeom>
        </p:spPr>
      </p:pic>
      <p:sp>
        <p:nvSpPr>
          <p:cNvPr id="11" name="Объект 10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000" b="1" dirty="0"/>
              <a:t>Программа «Я – не одинок» предназначена для проведения </a:t>
            </a:r>
            <a:r>
              <a:rPr lang="ru-RU" sz="2000" b="1" dirty="0" smtClean="0"/>
              <a:t>коррекционно-развивающих  </a:t>
            </a:r>
            <a:r>
              <a:rPr lang="ru-RU" sz="2000" b="1" dirty="0"/>
              <a:t>и профилактических занятий с подростками 11-13 </a:t>
            </a:r>
            <a:r>
              <a:rPr lang="ru-RU" sz="2000" b="1" dirty="0" smtClean="0"/>
              <a:t>лет, </a:t>
            </a:r>
            <a:r>
              <a:rPr lang="ru-RU" sz="2000" b="1" dirty="0"/>
              <a:t>испытывающих трудности в коммуникативной и эмоционально-волевой сфере</a:t>
            </a:r>
            <a:r>
              <a:rPr lang="ru-RU" sz="2000" dirty="0"/>
              <a:t>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2112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716658"/>
          </a:xfrm>
        </p:spPr>
        <p:txBody>
          <a:bodyPr/>
          <a:lstStyle/>
          <a:p>
            <a:pPr algn="ctr"/>
            <a:r>
              <a:rPr lang="ru-RU" b="1" dirty="0" smtClean="0"/>
              <a:t>«Я – не одинок»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79712" y="1628800"/>
            <a:ext cx="3235398" cy="435443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Цель</a:t>
            </a:r>
          </a:p>
          <a:p>
            <a:r>
              <a:rPr lang="ru-RU" b="1" dirty="0"/>
              <a:t>Развитие коммуникативных навыков и уровня </a:t>
            </a:r>
            <a:r>
              <a:rPr lang="ru-RU" b="1" dirty="0" smtClean="0"/>
              <a:t>рефлексии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93060" y="1556792"/>
            <a:ext cx="3235398" cy="4347052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Задачи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формирование и коррекция навыков коммуникации и обучение способам конструктивного взаимодействия;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 развитие </a:t>
            </a:r>
            <a:r>
              <a:rPr lang="ru-RU" b="1" dirty="0" err="1"/>
              <a:t>саморегуляции</a:t>
            </a:r>
            <a:r>
              <a:rPr lang="ru-RU" b="1" dirty="0"/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/>
              <a:t>формирование адекватных представлений о себе;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 дифференциация словаря эмоций и развитие навыков распознавания собственных эмоциональных состояний и чувств другого.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11305"/>
            <a:ext cx="2944813" cy="2233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426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04664"/>
            <a:ext cx="6683765" cy="716658"/>
          </a:xfrm>
        </p:spPr>
        <p:txBody>
          <a:bodyPr/>
          <a:lstStyle/>
          <a:p>
            <a:r>
              <a:rPr lang="ru-RU" b="1" dirty="0" smtClean="0"/>
              <a:t>Принципы медиации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340768"/>
            <a:ext cx="7704856" cy="5400600"/>
          </a:xfrm>
        </p:spPr>
        <p:txBody>
          <a:bodyPr>
            <a:noAutofit/>
          </a:bodyPr>
          <a:lstStyle/>
          <a:p>
            <a:r>
              <a:rPr lang="ru-RU" sz="1600" b="1" dirty="0"/>
              <a:t>Добровольность. </a:t>
            </a:r>
            <a:r>
              <a:rPr lang="ru-RU" sz="1600" dirty="0"/>
              <a:t>Все стороны, включая медиатора, должны желать разрешения конфликта таким образом. Медиация - это исключительно добровольный процесс, так как направлен на примирение, а не притеснение двух сторон. </a:t>
            </a:r>
            <a:endParaRPr lang="ru-RU" sz="1600" dirty="0" smtClean="0"/>
          </a:p>
          <a:p>
            <a:r>
              <a:rPr lang="ru-RU" sz="1600" b="1" dirty="0" smtClean="0"/>
              <a:t>Конфиденциальность</a:t>
            </a:r>
            <a:r>
              <a:rPr lang="ru-RU" sz="1600" b="1" dirty="0"/>
              <a:t>. </a:t>
            </a:r>
            <a:r>
              <a:rPr lang="ru-RU" sz="1600" dirty="0"/>
              <a:t>Медиатор не должен разглашать содержание конфликта, а также его решение при условии, что обе стороны не дали согласия на это. Посредник может рассказывать конкретные случаи, но без упоминания имен, фамилий и других данных, которые могут прямо или косвенно указать на конфликтующих лиц. </a:t>
            </a:r>
            <a:endParaRPr lang="ru-RU" sz="1600" dirty="0" smtClean="0"/>
          </a:p>
          <a:p>
            <a:r>
              <a:rPr lang="ru-RU" sz="1600" b="1" dirty="0" smtClean="0"/>
              <a:t>Взаимоуважение</a:t>
            </a:r>
            <a:r>
              <a:rPr lang="ru-RU" sz="1600" dirty="0"/>
              <a:t>. Только на этой основе компромисс может быть достигнут. </a:t>
            </a:r>
            <a:endParaRPr lang="ru-RU" sz="1600" dirty="0" smtClean="0"/>
          </a:p>
          <a:p>
            <a:r>
              <a:rPr lang="ru-RU" sz="1600" b="1" dirty="0" smtClean="0"/>
              <a:t>Равноправие </a:t>
            </a:r>
            <a:r>
              <a:rPr lang="ru-RU" sz="1600" b="1" dirty="0"/>
              <a:t>сторон. </a:t>
            </a:r>
            <a:r>
              <a:rPr lang="ru-RU" sz="1600" dirty="0"/>
              <a:t>Отношения между конфликтующими должны строиться исключительно деловые, подразумевающие идеальное равенство. </a:t>
            </a:r>
            <a:endParaRPr lang="ru-RU" sz="1600" dirty="0" smtClean="0"/>
          </a:p>
          <a:p>
            <a:r>
              <a:rPr lang="ru-RU" sz="1600" b="1" dirty="0" smtClean="0"/>
              <a:t>Нейтральность</a:t>
            </a:r>
            <a:r>
              <a:rPr lang="ru-RU" sz="1600" b="1" dirty="0"/>
              <a:t>. </a:t>
            </a:r>
            <a:endParaRPr lang="ru-RU" sz="1600" b="1" dirty="0" smtClean="0"/>
          </a:p>
          <a:p>
            <a:r>
              <a:rPr lang="ru-RU" sz="1600" b="1" dirty="0" smtClean="0"/>
              <a:t>Прозрачность </a:t>
            </a:r>
            <a:r>
              <a:rPr lang="ru-RU" sz="1600" b="1" dirty="0"/>
              <a:t>процедуры</a:t>
            </a:r>
            <a:r>
              <a:rPr lang="ru-RU" sz="1600" dirty="0"/>
              <a:t>. Несмотря на конфиденциальность, медиация - это процедура, которая не должна иметь подводных камней. </a:t>
            </a:r>
          </a:p>
        </p:txBody>
      </p:sp>
    </p:spTree>
    <p:extLst>
      <p:ext uri="{BB962C8B-B14F-4D97-AF65-F5344CB8AC3E}">
        <p14:creationId xmlns:p14="http://schemas.microsoft.com/office/powerpoint/2010/main" val="216762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6683765" cy="72008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/>
              <a:t>Принципы урегулирования конфликта </a:t>
            </a:r>
            <a:r>
              <a:rPr lang="ru-RU" sz="1800" b="1" dirty="0" smtClean="0"/>
              <a:t>в </a:t>
            </a:r>
            <a:r>
              <a:rPr lang="ru-RU" sz="1800" b="1" dirty="0"/>
              <a:t>восстановительном подходе 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971600" y="1169368"/>
            <a:ext cx="7776864" cy="5499992"/>
          </a:xfrm>
        </p:spPr>
        <p:txBody>
          <a:bodyPr>
            <a:normAutofit fontScale="47500" lnSpcReduction="20000"/>
          </a:bodyPr>
          <a:lstStyle/>
          <a:p>
            <a:r>
              <a:rPr lang="ru-RU" sz="2900" b="1" dirty="0" smtClean="0"/>
              <a:t>Восстановление </a:t>
            </a:r>
            <a:r>
              <a:rPr lang="ru-RU" sz="2900" dirty="0"/>
              <a:t>у участников </a:t>
            </a:r>
            <a:r>
              <a:rPr lang="ru-RU" sz="2900" dirty="0" smtClean="0"/>
              <a:t>конфликта способности </a:t>
            </a:r>
            <a:r>
              <a:rPr lang="ru-RU" sz="2900" dirty="0"/>
              <a:t>понимать свою ситуацию и ситуацию второй стороны, осмысливать и переосмысливать ее. </a:t>
            </a:r>
          </a:p>
          <a:p>
            <a:r>
              <a:rPr lang="ru-RU" sz="2900" b="1" dirty="0" smtClean="0"/>
              <a:t>Ответственность </a:t>
            </a:r>
            <a:r>
              <a:rPr lang="ru-RU" sz="2900" dirty="0"/>
              <a:t>нарушителя перед жертвой (если в ситуации был правонарушитель), состоящая в </a:t>
            </a:r>
            <a:r>
              <a:rPr lang="ru-RU" sz="2900" dirty="0" smtClean="0"/>
              <a:t>заглаживании </a:t>
            </a:r>
            <a:r>
              <a:rPr lang="ru-RU" sz="2900" dirty="0"/>
              <a:t>причиненного вреда, насколько это возможно, силами самого нарушителя (как именно это </a:t>
            </a:r>
            <a:r>
              <a:rPr lang="ru-RU" sz="2900" dirty="0" smtClean="0"/>
              <a:t>реализовать</a:t>
            </a:r>
            <a:r>
              <a:rPr lang="ru-RU" sz="2900" dirty="0"/>
              <a:t>, обсуждается на совместной встрече обидчика с жертвой). </a:t>
            </a:r>
            <a:endParaRPr lang="ru-RU" sz="2900" dirty="0" smtClean="0"/>
          </a:p>
          <a:p>
            <a:r>
              <a:rPr lang="ru-RU" sz="2900" b="1" dirty="0"/>
              <a:t>Исцеление жертвы </a:t>
            </a:r>
            <a:r>
              <a:rPr lang="ru-RU" sz="2900" dirty="0"/>
              <a:t>(если в ситуации была жертва) в процессе заглаживания нарушителем причиненного жертве вреда и ответа на волнующие жертву вопросы со стороны </a:t>
            </a:r>
            <a:r>
              <a:rPr lang="ru-RU" sz="2900" dirty="0" smtClean="0"/>
              <a:t>обидчика.</a:t>
            </a:r>
          </a:p>
          <a:p>
            <a:r>
              <a:rPr lang="ru-RU" sz="2900" b="1" dirty="0" smtClean="0"/>
              <a:t>Принятие</a:t>
            </a:r>
            <a:r>
              <a:rPr lang="ru-RU" sz="2900" dirty="0" smtClean="0"/>
              <a:t> </a:t>
            </a:r>
            <a:r>
              <a:rPr lang="ru-RU" sz="2900" dirty="0"/>
              <a:t>самими участниками конфликтной </a:t>
            </a:r>
            <a:r>
              <a:rPr lang="ru-RU" sz="2900" dirty="0" smtClean="0"/>
              <a:t>ситуации </a:t>
            </a:r>
            <a:r>
              <a:rPr lang="ru-RU" sz="2900" dirty="0"/>
              <a:t>(если стороны конфликта «равны») на себя ответственности по ее урегулированию, исключающее насилие или дальнейшее причинение вреда. </a:t>
            </a:r>
          </a:p>
          <a:p>
            <a:r>
              <a:rPr lang="ru-RU" sz="2900" b="1" dirty="0" smtClean="0"/>
              <a:t>Прекращение </a:t>
            </a:r>
            <a:r>
              <a:rPr lang="ru-RU" sz="2900" b="1" dirty="0"/>
              <a:t>вражды </a:t>
            </a:r>
            <a:r>
              <a:rPr lang="ru-RU" sz="2900" dirty="0"/>
              <a:t>между участниками </a:t>
            </a:r>
            <a:r>
              <a:rPr lang="ru-RU" sz="2900" dirty="0" smtClean="0"/>
              <a:t>конфликта. </a:t>
            </a:r>
            <a:r>
              <a:rPr lang="ru-RU" sz="2900" dirty="0"/>
              <a:t>Планирование сторонами конфликта будущего, позволяющего избежать повторения </a:t>
            </a:r>
            <a:r>
              <a:rPr lang="ru-RU" sz="2900" dirty="0" smtClean="0"/>
              <a:t>подобных </a:t>
            </a:r>
            <a:r>
              <a:rPr lang="ru-RU" sz="2900" dirty="0"/>
              <a:t>ситуаций в дальнейшем, формирование более ответственного поведения. </a:t>
            </a:r>
          </a:p>
          <a:p>
            <a:r>
              <a:rPr lang="ru-RU" sz="2900" b="1" dirty="0" smtClean="0"/>
              <a:t>Прояснение</a:t>
            </a:r>
            <a:r>
              <a:rPr lang="ru-RU" sz="2900" dirty="0" smtClean="0"/>
              <a:t> </a:t>
            </a:r>
            <a:r>
              <a:rPr lang="ru-RU" sz="2900" dirty="0"/>
              <a:t>участниками ситуации своих </a:t>
            </a:r>
            <a:r>
              <a:rPr lang="ru-RU" sz="2900" dirty="0" smtClean="0"/>
              <a:t>собственных </a:t>
            </a:r>
            <a:r>
              <a:rPr lang="ru-RU" sz="2900" dirty="0"/>
              <a:t>и семейных ценностных установок (ориентиров) с помощью близких и уважаемых людей, а также </a:t>
            </a:r>
            <a:r>
              <a:rPr lang="ru-RU" sz="2900" dirty="0" smtClean="0"/>
              <a:t>ведущего </a:t>
            </a:r>
            <a:r>
              <a:rPr lang="ru-RU" sz="2900" dirty="0"/>
              <a:t>восстановительных программ. Поддержка </a:t>
            </a:r>
            <a:r>
              <a:rPr lang="ru-RU" sz="2900" dirty="0" smtClean="0"/>
              <a:t>позитивных </a:t>
            </a:r>
            <a:r>
              <a:rPr lang="ru-RU" sz="2900" dirty="0"/>
              <a:t>изменений и самоконтроля выполнения до- говора участниками конфликта со стороны их родных и близких.</a:t>
            </a:r>
          </a:p>
          <a:p>
            <a:endParaRPr lang="ru-RU" sz="2900" dirty="0"/>
          </a:p>
          <a:p>
            <a:pPr marL="0" indent="0">
              <a:buNone/>
            </a:pPr>
            <a:r>
              <a:rPr lang="ru-RU" sz="2300" dirty="0" smtClean="0"/>
              <a:t> 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373263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Результаты работы по программе «Я – не одинок»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03733688"/>
              </p:ext>
            </p:extLst>
          </p:nvPr>
        </p:nvGraphicFramePr>
        <p:xfrm>
          <a:off x="1115616" y="2204864"/>
          <a:ext cx="3235325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33797888"/>
              </p:ext>
            </p:extLst>
          </p:nvPr>
        </p:nvGraphicFramePr>
        <p:xfrm>
          <a:off x="4932363" y="2205038"/>
          <a:ext cx="3528069" cy="3776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8563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457450" y="2133600"/>
            <a:ext cx="6686550" cy="37782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200" b="1" dirty="0"/>
          </a:p>
          <a:p>
            <a:pPr algn="ctr"/>
            <a:endParaRPr lang="ru-RU" sz="3200" b="1" dirty="0" smtClean="0"/>
          </a:p>
          <a:p>
            <a:pPr algn="ctr"/>
            <a:endParaRPr lang="ru-RU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228" y="476672"/>
            <a:ext cx="6896397" cy="517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05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</TotalTime>
  <Words>521</Words>
  <Application>Microsoft Office PowerPoint</Application>
  <PresentationFormat>Экран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Легкий дым</vt:lpstr>
      <vt:lpstr>Медиативный подход в разрешении конфликтных ситуаций в подростковой среде</vt:lpstr>
      <vt:lpstr>Цели и задачи</vt:lpstr>
      <vt:lpstr>Презентация PowerPoint</vt:lpstr>
      <vt:lpstr>« Я - не одинок »</vt:lpstr>
      <vt:lpstr>«Я – не одинок»</vt:lpstr>
      <vt:lpstr>Принципы медиации</vt:lpstr>
      <vt:lpstr>Принципы урегулирования конфликта в восстановительном подходе </vt:lpstr>
      <vt:lpstr>Результаты работы по программе «Я – не одинок»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Медиативный подход в разрешении конфликтных ситуаций в подростковой среде</dc:title>
  <dc:creator>142735</dc:creator>
  <cp:lastModifiedBy>Ольга Владимировна Чиркун</cp:lastModifiedBy>
  <cp:revision>12</cp:revision>
  <dcterms:created xsi:type="dcterms:W3CDTF">2017-09-27T20:29:26Z</dcterms:created>
  <dcterms:modified xsi:type="dcterms:W3CDTF">2017-10-02T10:35:18Z</dcterms:modified>
</cp:coreProperties>
</file>