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19" r:id="rId4"/>
    <p:sldId id="320" r:id="rId5"/>
    <p:sldId id="297" r:id="rId6"/>
    <p:sldId id="299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7" r:id="rId21"/>
    <p:sldId id="288" r:id="rId22"/>
    <p:sldId id="258" r:id="rId23"/>
    <p:sldId id="261" r:id="rId24"/>
    <p:sldId id="259" r:id="rId25"/>
    <p:sldId id="260" r:id="rId26"/>
    <p:sldId id="263" r:id="rId27"/>
    <p:sldId id="264" r:id="rId28"/>
    <p:sldId id="281" r:id="rId29"/>
    <p:sldId id="265" r:id="rId30"/>
    <p:sldId id="282" r:id="rId31"/>
    <p:sldId id="283" r:id="rId32"/>
    <p:sldId id="266" r:id="rId33"/>
    <p:sldId id="287" r:id="rId34"/>
    <p:sldId id="285" r:id="rId35"/>
    <p:sldId id="286" r:id="rId36"/>
    <p:sldId id="290" r:id="rId37"/>
    <p:sldId id="289" r:id="rId38"/>
    <p:sldId id="269" r:id="rId39"/>
    <p:sldId id="268" r:id="rId40"/>
    <p:sldId id="271" r:id="rId41"/>
    <p:sldId id="291" r:id="rId42"/>
    <p:sldId id="270" r:id="rId43"/>
    <p:sldId id="272" r:id="rId44"/>
    <p:sldId id="321" r:id="rId45"/>
    <p:sldId id="32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11B"/>
    <a:srgbClr val="1E2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6516" autoAdjust="0"/>
  </p:normalViewPr>
  <p:slideViewPr>
    <p:cSldViewPr snapToGrid="0">
      <p:cViewPr>
        <p:scale>
          <a:sx n="76" d="100"/>
          <a:sy n="76" d="100"/>
        </p:scale>
        <p:origin x="-191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D1F6E-0DE8-4F80-82B2-11371CA997EB}" type="doc">
      <dgm:prSet loTypeId="urn:microsoft.com/office/officeart/2005/8/layout/vList3#1" loCatId="list" qsTypeId="urn:microsoft.com/office/officeart/2005/8/quickstyle/simple1" qsCatId="simple" csTypeId="urn:microsoft.com/office/officeart/2005/8/colors/accent6_2" csCatId="accent6" phldr="1"/>
      <dgm:spPr/>
    </dgm:pt>
    <dgm:pt modelId="{336B3147-13E7-4080-BCF7-BC9E816C6646}">
      <dgm:prSet phldrT="[Текст]"/>
      <dgm:spPr/>
      <dgm:t>
        <a:bodyPr/>
        <a:lstStyle/>
        <a:p>
          <a:r>
            <a:rPr lang="ru-RU" dirty="0" smtClean="0"/>
            <a:t>Использование деревянных основ</a:t>
          </a:r>
          <a:endParaRPr lang="ru-RU" dirty="0"/>
        </a:p>
      </dgm:t>
    </dgm:pt>
    <dgm:pt modelId="{4E662091-2C20-49A5-B036-64C624A3D22F}" type="parTrans" cxnId="{4CD626C3-C6BC-4629-8021-E997910B6423}">
      <dgm:prSet/>
      <dgm:spPr/>
      <dgm:t>
        <a:bodyPr/>
        <a:lstStyle/>
        <a:p>
          <a:endParaRPr lang="ru-RU"/>
        </a:p>
      </dgm:t>
    </dgm:pt>
    <dgm:pt modelId="{A1E83D7E-14C9-4A61-BF3A-D79E29CEF008}" type="sibTrans" cxnId="{4CD626C3-C6BC-4629-8021-E997910B6423}">
      <dgm:prSet/>
      <dgm:spPr/>
      <dgm:t>
        <a:bodyPr/>
        <a:lstStyle/>
        <a:p>
          <a:endParaRPr lang="ru-RU"/>
        </a:p>
      </dgm:t>
    </dgm:pt>
    <dgm:pt modelId="{EEA7097A-D274-4A7E-B0B1-94946F8CBC28}">
      <dgm:prSet phldrT="[Текст]"/>
      <dgm:spPr/>
      <dgm:t>
        <a:bodyPr/>
        <a:lstStyle/>
        <a:p>
          <a:r>
            <a:rPr lang="ru-RU" dirty="0" smtClean="0"/>
            <a:t>Игры на световом столе</a:t>
          </a:r>
          <a:endParaRPr lang="ru-RU" dirty="0"/>
        </a:p>
      </dgm:t>
    </dgm:pt>
    <dgm:pt modelId="{CA0E1BDB-D4E2-42ED-8380-24030FBF5A94}" type="parTrans" cxnId="{FB435C4F-22A0-4053-AFF7-CF9F133E6A55}">
      <dgm:prSet/>
      <dgm:spPr/>
      <dgm:t>
        <a:bodyPr/>
        <a:lstStyle/>
        <a:p>
          <a:endParaRPr lang="ru-RU"/>
        </a:p>
      </dgm:t>
    </dgm:pt>
    <dgm:pt modelId="{99BB81D3-DA18-412A-903A-7F2E98DD317B}" type="sibTrans" cxnId="{FB435C4F-22A0-4053-AFF7-CF9F133E6A55}">
      <dgm:prSet/>
      <dgm:spPr/>
      <dgm:t>
        <a:bodyPr/>
        <a:lstStyle/>
        <a:p>
          <a:endParaRPr lang="ru-RU"/>
        </a:p>
      </dgm:t>
    </dgm:pt>
    <dgm:pt modelId="{D45504C6-36DF-49F1-820F-15AD0606FA99}">
      <dgm:prSet phldrT="[Текст]"/>
      <dgm:spPr/>
      <dgm:t>
        <a:bodyPr/>
        <a:lstStyle/>
        <a:p>
          <a:r>
            <a:rPr lang="ru-RU" dirty="0" smtClean="0"/>
            <a:t>Сенсорные коробки, мешочки</a:t>
          </a:r>
          <a:endParaRPr lang="ru-RU" dirty="0"/>
        </a:p>
      </dgm:t>
    </dgm:pt>
    <dgm:pt modelId="{319A07EF-801B-4134-BEFE-6864F0944948}" type="parTrans" cxnId="{23EA8F4F-9C79-4608-A2F9-572C809F6D29}">
      <dgm:prSet/>
      <dgm:spPr/>
      <dgm:t>
        <a:bodyPr/>
        <a:lstStyle/>
        <a:p>
          <a:endParaRPr lang="ru-RU"/>
        </a:p>
      </dgm:t>
    </dgm:pt>
    <dgm:pt modelId="{3EE4C034-B831-48A9-8E36-20135D9F5172}" type="sibTrans" cxnId="{23EA8F4F-9C79-4608-A2F9-572C809F6D29}">
      <dgm:prSet/>
      <dgm:spPr/>
      <dgm:t>
        <a:bodyPr/>
        <a:lstStyle/>
        <a:p>
          <a:endParaRPr lang="ru-RU"/>
        </a:p>
      </dgm:t>
    </dgm:pt>
    <dgm:pt modelId="{1B2CF2CA-626E-4839-9E83-21AE45F52F2B}">
      <dgm:prSet/>
      <dgm:spPr/>
      <dgm:t>
        <a:bodyPr/>
        <a:lstStyle/>
        <a:p>
          <a:r>
            <a:rPr lang="ru-RU" dirty="0" smtClean="0"/>
            <a:t>Заготовки со сказочным сюжетом, «Заплатки»</a:t>
          </a:r>
          <a:endParaRPr lang="ru-RU" dirty="0"/>
        </a:p>
      </dgm:t>
    </dgm:pt>
    <dgm:pt modelId="{128644C8-DC0D-4B49-9776-D45C7ED6E27F}" type="parTrans" cxnId="{B03B8F8D-D530-4B66-8D52-20E65586DE11}">
      <dgm:prSet/>
      <dgm:spPr/>
      <dgm:t>
        <a:bodyPr/>
        <a:lstStyle/>
        <a:p>
          <a:endParaRPr lang="ru-RU"/>
        </a:p>
      </dgm:t>
    </dgm:pt>
    <dgm:pt modelId="{46222407-3D08-4AD7-9964-05EB6052C539}" type="sibTrans" cxnId="{B03B8F8D-D530-4B66-8D52-20E65586DE11}">
      <dgm:prSet/>
      <dgm:spPr/>
      <dgm:t>
        <a:bodyPr/>
        <a:lstStyle/>
        <a:p>
          <a:endParaRPr lang="ru-RU"/>
        </a:p>
      </dgm:t>
    </dgm:pt>
    <dgm:pt modelId="{E8B769B1-72E7-4349-AC0A-A508198ECE46}" type="pres">
      <dgm:prSet presAssocID="{46DD1F6E-0DE8-4F80-82B2-11371CA997EB}" presName="linearFlow" presStyleCnt="0">
        <dgm:presLayoutVars>
          <dgm:dir/>
          <dgm:resizeHandles val="exact"/>
        </dgm:presLayoutVars>
      </dgm:prSet>
      <dgm:spPr/>
    </dgm:pt>
    <dgm:pt modelId="{4108A430-97CB-48C2-8EAC-2830DCA38D66}" type="pres">
      <dgm:prSet presAssocID="{1B2CF2CA-626E-4839-9E83-21AE45F52F2B}" presName="composite" presStyleCnt="0"/>
      <dgm:spPr/>
    </dgm:pt>
    <dgm:pt modelId="{46C99C60-254E-43FA-AE50-DA7873DB14A2}" type="pres">
      <dgm:prSet presAssocID="{1B2CF2CA-626E-4839-9E83-21AE45F52F2B}" presName="imgShp" presStyleLbl="fgImgPlace1" presStyleIdx="0" presStyleCnt="4"/>
      <dgm:spPr>
        <a:solidFill>
          <a:schemeClr val="accent6">
            <a:lumMod val="50000"/>
          </a:schemeClr>
        </a:solidFill>
        <a:ln>
          <a:solidFill>
            <a:srgbClr val="2A411B"/>
          </a:solidFill>
        </a:ln>
      </dgm:spPr>
    </dgm:pt>
    <dgm:pt modelId="{12182460-1DA8-4025-A043-B6571A6F273A}" type="pres">
      <dgm:prSet presAssocID="{1B2CF2CA-626E-4839-9E83-21AE45F52F2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1B218-2238-4096-8C31-6E6463A56371}" type="pres">
      <dgm:prSet presAssocID="{46222407-3D08-4AD7-9964-05EB6052C539}" presName="spacing" presStyleCnt="0"/>
      <dgm:spPr/>
    </dgm:pt>
    <dgm:pt modelId="{09C32A91-6B56-46C1-9F54-6F56A5EFD6C9}" type="pres">
      <dgm:prSet presAssocID="{336B3147-13E7-4080-BCF7-BC9E816C6646}" presName="composite" presStyleCnt="0"/>
      <dgm:spPr/>
    </dgm:pt>
    <dgm:pt modelId="{EA2B347E-CD49-45F1-8226-057C83FC7D07}" type="pres">
      <dgm:prSet presAssocID="{336B3147-13E7-4080-BCF7-BC9E816C6646}" presName="imgShp" presStyleLbl="fgImgPlace1" presStyleIdx="1" presStyleCnt="4"/>
      <dgm:spPr>
        <a:solidFill>
          <a:schemeClr val="accent6">
            <a:lumMod val="50000"/>
          </a:schemeClr>
        </a:solidFill>
      </dgm:spPr>
    </dgm:pt>
    <dgm:pt modelId="{E40C27C5-8ABC-45FD-836A-7EE2974BAE3B}" type="pres">
      <dgm:prSet presAssocID="{336B3147-13E7-4080-BCF7-BC9E816C664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DB225-E7E8-4C2E-94A9-DBA83373D61F}" type="pres">
      <dgm:prSet presAssocID="{A1E83D7E-14C9-4A61-BF3A-D79E29CEF008}" presName="spacing" presStyleCnt="0"/>
      <dgm:spPr/>
    </dgm:pt>
    <dgm:pt modelId="{F11DFF44-B2D7-4466-A585-A77064C0AB3D}" type="pres">
      <dgm:prSet presAssocID="{EEA7097A-D274-4A7E-B0B1-94946F8CBC28}" presName="composite" presStyleCnt="0"/>
      <dgm:spPr/>
    </dgm:pt>
    <dgm:pt modelId="{089AAD9D-4C66-4AE9-AA4D-51EFD6821AF1}" type="pres">
      <dgm:prSet presAssocID="{EEA7097A-D274-4A7E-B0B1-94946F8CBC28}" presName="imgShp" presStyleLbl="fgImgPlace1" presStyleIdx="2" presStyleCnt="4"/>
      <dgm:spPr>
        <a:solidFill>
          <a:schemeClr val="accent6">
            <a:lumMod val="50000"/>
          </a:schemeClr>
        </a:solidFill>
      </dgm:spPr>
    </dgm:pt>
    <dgm:pt modelId="{F8DD83EC-F289-41E1-903F-3BC90E088CBE}" type="pres">
      <dgm:prSet presAssocID="{EEA7097A-D274-4A7E-B0B1-94946F8CBC2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CB6B2-C1F2-420A-9A53-5C1BAFC0131C}" type="pres">
      <dgm:prSet presAssocID="{99BB81D3-DA18-412A-903A-7F2E98DD317B}" presName="spacing" presStyleCnt="0"/>
      <dgm:spPr/>
    </dgm:pt>
    <dgm:pt modelId="{5BAEF1E8-C306-4F6F-959A-DCB66EF51B50}" type="pres">
      <dgm:prSet presAssocID="{D45504C6-36DF-49F1-820F-15AD0606FA99}" presName="composite" presStyleCnt="0"/>
      <dgm:spPr/>
    </dgm:pt>
    <dgm:pt modelId="{50EB5128-828D-490D-9310-91C67342E77A}" type="pres">
      <dgm:prSet presAssocID="{D45504C6-36DF-49F1-820F-15AD0606FA99}" presName="imgShp" presStyleLbl="fgImgPlace1" presStyleIdx="3" presStyleCnt="4"/>
      <dgm:spPr>
        <a:solidFill>
          <a:schemeClr val="accent6">
            <a:lumMod val="50000"/>
          </a:schemeClr>
        </a:solidFill>
      </dgm:spPr>
    </dgm:pt>
    <dgm:pt modelId="{CF52B130-CF41-4C31-909D-78340E648B87}" type="pres">
      <dgm:prSet presAssocID="{D45504C6-36DF-49F1-820F-15AD0606FA9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35C4F-22A0-4053-AFF7-CF9F133E6A55}" srcId="{46DD1F6E-0DE8-4F80-82B2-11371CA997EB}" destId="{EEA7097A-D274-4A7E-B0B1-94946F8CBC28}" srcOrd="2" destOrd="0" parTransId="{CA0E1BDB-D4E2-42ED-8380-24030FBF5A94}" sibTransId="{99BB81D3-DA18-412A-903A-7F2E98DD317B}"/>
    <dgm:cxn modelId="{F293049D-23BB-4F8D-8237-56158E45349A}" type="presOf" srcId="{1B2CF2CA-626E-4839-9E83-21AE45F52F2B}" destId="{12182460-1DA8-4025-A043-B6571A6F273A}" srcOrd="0" destOrd="0" presId="urn:microsoft.com/office/officeart/2005/8/layout/vList3#1"/>
    <dgm:cxn modelId="{32ACEB42-1CE7-44FE-821A-15A94546BD7C}" type="presOf" srcId="{D45504C6-36DF-49F1-820F-15AD0606FA99}" destId="{CF52B130-CF41-4C31-909D-78340E648B87}" srcOrd="0" destOrd="0" presId="urn:microsoft.com/office/officeart/2005/8/layout/vList3#1"/>
    <dgm:cxn modelId="{2EF3983B-E197-4A37-8748-C67493D7EFDC}" type="presOf" srcId="{336B3147-13E7-4080-BCF7-BC9E816C6646}" destId="{E40C27C5-8ABC-45FD-836A-7EE2974BAE3B}" srcOrd="0" destOrd="0" presId="urn:microsoft.com/office/officeart/2005/8/layout/vList3#1"/>
    <dgm:cxn modelId="{B03B8F8D-D530-4B66-8D52-20E65586DE11}" srcId="{46DD1F6E-0DE8-4F80-82B2-11371CA997EB}" destId="{1B2CF2CA-626E-4839-9E83-21AE45F52F2B}" srcOrd="0" destOrd="0" parTransId="{128644C8-DC0D-4B49-9776-D45C7ED6E27F}" sibTransId="{46222407-3D08-4AD7-9964-05EB6052C539}"/>
    <dgm:cxn modelId="{23EA8F4F-9C79-4608-A2F9-572C809F6D29}" srcId="{46DD1F6E-0DE8-4F80-82B2-11371CA997EB}" destId="{D45504C6-36DF-49F1-820F-15AD0606FA99}" srcOrd="3" destOrd="0" parTransId="{319A07EF-801B-4134-BEFE-6864F0944948}" sibTransId="{3EE4C034-B831-48A9-8E36-20135D9F5172}"/>
    <dgm:cxn modelId="{F5F2D2B9-E12D-4DDD-89CB-BAB592D25823}" type="presOf" srcId="{EEA7097A-D274-4A7E-B0B1-94946F8CBC28}" destId="{F8DD83EC-F289-41E1-903F-3BC90E088CBE}" srcOrd="0" destOrd="0" presId="urn:microsoft.com/office/officeart/2005/8/layout/vList3#1"/>
    <dgm:cxn modelId="{4CD626C3-C6BC-4629-8021-E997910B6423}" srcId="{46DD1F6E-0DE8-4F80-82B2-11371CA997EB}" destId="{336B3147-13E7-4080-BCF7-BC9E816C6646}" srcOrd="1" destOrd="0" parTransId="{4E662091-2C20-49A5-B036-64C624A3D22F}" sibTransId="{A1E83D7E-14C9-4A61-BF3A-D79E29CEF008}"/>
    <dgm:cxn modelId="{C6BC50F5-19F1-44A8-B960-C601BB827F90}" type="presOf" srcId="{46DD1F6E-0DE8-4F80-82B2-11371CA997EB}" destId="{E8B769B1-72E7-4349-AC0A-A508198ECE46}" srcOrd="0" destOrd="0" presId="urn:microsoft.com/office/officeart/2005/8/layout/vList3#1"/>
    <dgm:cxn modelId="{17DDBDDF-75E6-4C7A-80CF-5EACAE49D40A}" type="presParOf" srcId="{E8B769B1-72E7-4349-AC0A-A508198ECE46}" destId="{4108A430-97CB-48C2-8EAC-2830DCA38D66}" srcOrd="0" destOrd="0" presId="urn:microsoft.com/office/officeart/2005/8/layout/vList3#1"/>
    <dgm:cxn modelId="{8B9D232C-7C77-4F20-9D71-400BB1874EA5}" type="presParOf" srcId="{4108A430-97CB-48C2-8EAC-2830DCA38D66}" destId="{46C99C60-254E-43FA-AE50-DA7873DB14A2}" srcOrd="0" destOrd="0" presId="urn:microsoft.com/office/officeart/2005/8/layout/vList3#1"/>
    <dgm:cxn modelId="{D1790374-DD23-474B-BCCE-CDC5EAB244E9}" type="presParOf" srcId="{4108A430-97CB-48C2-8EAC-2830DCA38D66}" destId="{12182460-1DA8-4025-A043-B6571A6F273A}" srcOrd="1" destOrd="0" presId="urn:microsoft.com/office/officeart/2005/8/layout/vList3#1"/>
    <dgm:cxn modelId="{6AAA138A-196A-4121-8B35-BE433A038DB5}" type="presParOf" srcId="{E8B769B1-72E7-4349-AC0A-A508198ECE46}" destId="{FB51B218-2238-4096-8C31-6E6463A56371}" srcOrd="1" destOrd="0" presId="urn:microsoft.com/office/officeart/2005/8/layout/vList3#1"/>
    <dgm:cxn modelId="{68F222CC-B5CD-4995-BF76-45B8A9D25979}" type="presParOf" srcId="{E8B769B1-72E7-4349-AC0A-A508198ECE46}" destId="{09C32A91-6B56-46C1-9F54-6F56A5EFD6C9}" srcOrd="2" destOrd="0" presId="urn:microsoft.com/office/officeart/2005/8/layout/vList3#1"/>
    <dgm:cxn modelId="{6C71FDEF-F44C-4A18-984B-8F4BCFEB165E}" type="presParOf" srcId="{09C32A91-6B56-46C1-9F54-6F56A5EFD6C9}" destId="{EA2B347E-CD49-45F1-8226-057C83FC7D07}" srcOrd="0" destOrd="0" presId="urn:microsoft.com/office/officeart/2005/8/layout/vList3#1"/>
    <dgm:cxn modelId="{97A6AF90-070D-495D-8CA3-4F7565996E63}" type="presParOf" srcId="{09C32A91-6B56-46C1-9F54-6F56A5EFD6C9}" destId="{E40C27C5-8ABC-45FD-836A-7EE2974BAE3B}" srcOrd="1" destOrd="0" presId="urn:microsoft.com/office/officeart/2005/8/layout/vList3#1"/>
    <dgm:cxn modelId="{EDC2FA31-1C71-496D-9534-321544652B4F}" type="presParOf" srcId="{E8B769B1-72E7-4349-AC0A-A508198ECE46}" destId="{363DB225-E7E8-4C2E-94A9-DBA83373D61F}" srcOrd="3" destOrd="0" presId="urn:microsoft.com/office/officeart/2005/8/layout/vList3#1"/>
    <dgm:cxn modelId="{211D4309-EB8A-45C5-B306-1152191CB70D}" type="presParOf" srcId="{E8B769B1-72E7-4349-AC0A-A508198ECE46}" destId="{F11DFF44-B2D7-4466-A585-A77064C0AB3D}" srcOrd="4" destOrd="0" presId="urn:microsoft.com/office/officeart/2005/8/layout/vList3#1"/>
    <dgm:cxn modelId="{0B373B0A-2B3C-4377-97A6-7BAD8DE6F629}" type="presParOf" srcId="{F11DFF44-B2D7-4466-A585-A77064C0AB3D}" destId="{089AAD9D-4C66-4AE9-AA4D-51EFD6821AF1}" srcOrd="0" destOrd="0" presId="urn:microsoft.com/office/officeart/2005/8/layout/vList3#1"/>
    <dgm:cxn modelId="{14F59B4D-F639-474A-8C6A-84FCD2F69D07}" type="presParOf" srcId="{F11DFF44-B2D7-4466-A585-A77064C0AB3D}" destId="{F8DD83EC-F289-41E1-903F-3BC90E088CBE}" srcOrd="1" destOrd="0" presId="urn:microsoft.com/office/officeart/2005/8/layout/vList3#1"/>
    <dgm:cxn modelId="{7393F7DD-D919-4EE2-A453-920F5BEB915C}" type="presParOf" srcId="{E8B769B1-72E7-4349-AC0A-A508198ECE46}" destId="{C56CB6B2-C1F2-420A-9A53-5C1BAFC0131C}" srcOrd="5" destOrd="0" presId="urn:microsoft.com/office/officeart/2005/8/layout/vList3#1"/>
    <dgm:cxn modelId="{24837C1D-2BCE-4F55-897B-D4BF16745B7A}" type="presParOf" srcId="{E8B769B1-72E7-4349-AC0A-A508198ECE46}" destId="{5BAEF1E8-C306-4F6F-959A-DCB66EF51B50}" srcOrd="6" destOrd="0" presId="urn:microsoft.com/office/officeart/2005/8/layout/vList3#1"/>
    <dgm:cxn modelId="{92D660A3-111A-416A-897B-72A1F329B0DD}" type="presParOf" srcId="{5BAEF1E8-C306-4F6F-959A-DCB66EF51B50}" destId="{50EB5128-828D-490D-9310-91C67342E77A}" srcOrd="0" destOrd="0" presId="urn:microsoft.com/office/officeart/2005/8/layout/vList3#1"/>
    <dgm:cxn modelId="{558933C2-EC0D-4BE1-9BB5-8E4C20C9AE87}" type="presParOf" srcId="{5BAEF1E8-C306-4F6F-959A-DCB66EF51B50}" destId="{CF52B130-CF41-4C31-909D-78340E648B8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D1F6E-0DE8-4F80-82B2-11371CA997EB}" type="doc">
      <dgm:prSet loTypeId="urn:microsoft.com/office/officeart/2005/8/layout/vList3#2" loCatId="list" qsTypeId="urn:microsoft.com/office/officeart/2005/8/quickstyle/simple1" qsCatId="simple" csTypeId="urn:microsoft.com/office/officeart/2005/8/colors/accent6_2" csCatId="accent6" phldr="1"/>
      <dgm:spPr/>
    </dgm:pt>
    <dgm:pt modelId="{336B3147-13E7-4080-BCF7-BC9E816C6646}">
      <dgm:prSet phldrT="[Текст]"/>
      <dgm:spPr/>
      <dgm:t>
        <a:bodyPr/>
        <a:lstStyle/>
        <a:p>
          <a:r>
            <a:rPr lang="ru-RU" dirty="0" smtClean="0"/>
            <a:t>Помогаем герою</a:t>
          </a:r>
          <a:endParaRPr lang="ru-RU" dirty="0"/>
        </a:p>
      </dgm:t>
    </dgm:pt>
    <dgm:pt modelId="{4E662091-2C20-49A5-B036-64C624A3D22F}" type="parTrans" cxnId="{4CD626C3-C6BC-4629-8021-E997910B6423}">
      <dgm:prSet/>
      <dgm:spPr/>
      <dgm:t>
        <a:bodyPr/>
        <a:lstStyle/>
        <a:p>
          <a:endParaRPr lang="ru-RU"/>
        </a:p>
      </dgm:t>
    </dgm:pt>
    <dgm:pt modelId="{A1E83D7E-14C9-4A61-BF3A-D79E29CEF008}" type="sibTrans" cxnId="{4CD626C3-C6BC-4629-8021-E997910B6423}">
      <dgm:prSet/>
      <dgm:spPr/>
      <dgm:t>
        <a:bodyPr/>
        <a:lstStyle/>
        <a:p>
          <a:endParaRPr lang="ru-RU"/>
        </a:p>
      </dgm:t>
    </dgm:pt>
    <dgm:pt modelId="{EEA7097A-D274-4A7E-B0B1-94946F8CBC28}">
      <dgm:prSet phldrT="[Текст]"/>
      <dgm:spPr/>
      <dgm:t>
        <a:bodyPr/>
        <a:lstStyle/>
        <a:p>
          <a:r>
            <a:rPr lang="ru-RU" dirty="0" smtClean="0"/>
            <a:t>Анализируем работу </a:t>
          </a:r>
          <a:endParaRPr lang="ru-RU" dirty="0"/>
        </a:p>
      </dgm:t>
    </dgm:pt>
    <dgm:pt modelId="{CA0E1BDB-D4E2-42ED-8380-24030FBF5A94}" type="parTrans" cxnId="{FB435C4F-22A0-4053-AFF7-CF9F133E6A55}">
      <dgm:prSet/>
      <dgm:spPr/>
      <dgm:t>
        <a:bodyPr/>
        <a:lstStyle/>
        <a:p>
          <a:endParaRPr lang="ru-RU"/>
        </a:p>
      </dgm:t>
    </dgm:pt>
    <dgm:pt modelId="{99BB81D3-DA18-412A-903A-7F2E98DD317B}" type="sibTrans" cxnId="{FB435C4F-22A0-4053-AFF7-CF9F133E6A55}">
      <dgm:prSet/>
      <dgm:spPr/>
      <dgm:t>
        <a:bodyPr/>
        <a:lstStyle/>
        <a:p>
          <a:endParaRPr lang="ru-RU"/>
        </a:p>
      </dgm:t>
    </dgm:pt>
    <dgm:pt modelId="{1B2CF2CA-626E-4839-9E83-21AE45F52F2B}">
      <dgm:prSet/>
      <dgm:spPr/>
      <dgm:t>
        <a:bodyPr/>
        <a:lstStyle/>
        <a:p>
          <a:r>
            <a:rPr lang="ru-RU" dirty="0" smtClean="0"/>
            <a:t>Чтение истории</a:t>
          </a:r>
          <a:endParaRPr lang="ru-RU" dirty="0"/>
        </a:p>
      </dgm:t>
    </dgm:pt>
    <dgm:pt modelId="{128644C8-DC0D-4B49-9776-D45C7ED6E27F}" type="parTrans" cxnId="{B03B8F8D-D530-4B66-8D52-20E65586DE11}">
      <dgm:prSet/>
      <dgm:spPr/>
      <dgm:t>
        <a:bodyPr/>
        <a:lstStyle/>
        <a:p>
          <a:endParaRPr lang="ru-RU"/>
        </a:p>
      </dgm:t>
    </dgm:pt>
    <dgm:pt modelId="{46222407-3D08-4AD7-9964-05EB6052C539}" type="sibTrans" cxnId="{B03B8F8D-D530-4B66-8D52-20E65586DE11}">
      <dgm:prSet/>
      <dgm:spPr/>
      <dgm:t>
        <a:bodyPr/>
        <a:lstStyle/>
        <a:p>
          <a:endParaRPr lang="ru-RU"/>
        </a:p>
      </dgm:t>
    </dgm:pt>
    <dgm:pt modelId="{E8B769B1-72E7-4349-AC0A-A508198ECE46}" type="pres">
      <dgm:prSet presAssocID="{46DD1F6E-0DE8-4F80-82B2-11371CA997EB}" presName="linearFlow" presStyleCnt="0">
        <dgm:presLayoutVars>
          <dgm:dir/>
          <dgm:resizeHandles val="exact"/>
        </dgm:presLayoutVars>
      </dgm:prSet>
      <dgm:spPr/>
    </dgm:pt>
    <dgm:pt modelId="{4108A430-97CB-48C2-8EAC-2830DCA38D66}" type="pres">
      <dgm:prSet presAssocID="{1B2CF2CA-626E-4839-9E83-21AE45F52F2B}" presName="composite" presStyleCnt="0"/>
      <dgm:spPr/>
    </dgm:pt>
    <dgm:pt modelId="{46C99C60-254E-43FA-AE50-DA7873DB14A2}" type="pres">
      <dgm:prSet presAssocID="{1B2CF2CA-626E-4839-9E83-21AE45F52F2B}" presName="imgShp" presStyleLbl="fgImgPlace1" presStyleIdx="0" presStyleCnt="3"/>
      <dgm:spPr>
        <a:solidFill>
          <a:schemeClr val="accent6">
            <a:lumMod val="50000"/>
          </a:schemeClr>
        </a:solidFill>
        <a:ln>
          <a:solidFill>
            <a:srgbClr val="2A411B"/>
          </a:solidFill>
        </a:ln>
      </dgm:spPr>
    </dgm:pt>
    <dgm:pt modelId="{12182460-1DA8-4025-A043-B6571A6F273A}" type="pres">
      <dgm:prSet presAssocID="{1B2CF2CA-626E-4839-9E83-21AE45F52F2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1B218-2238-4096-8C31-6E6463A56371}" type="pres">
      <dgm:prSet presAssocID="{46222407-3D08-4AD7-9964-05EB6052C539}" presName="spacing" presStyleCnt="0"/>
      <dgm:spPr/>
    </dgm:pt>
    <dgm:pt modelId="{09C32A91-6B56-46C1-9F54-6F56A5EFD6C9}" type="pres">
      <dgm:prSet presAssocID="{336B3147-13E7-4080-BCF7-BC9E816C6646}" presName="composite" presStyleCnt="0"/>
      <dgm:spPr/>
    </dgm:pt>
    <dgm:pt modelId="{EA2B347E-CD49-45F1-8226-057C83FC7D07}" type="pres">
      <dgm:prSet presAssocID="{336B3147-13E7-4080-BCF7-BC9E816C6646}" presName="imgShp" presStyleLbl="fgImgPlace1" presStyleIdx="1" presStyleCnt="3"/>
      <dgm:spPr>
        <a:solidFill>
          <a:schemeClr val="accent6">
            <a:lumMod val="50000"/>
          </a:schemeClr>
        </a:solidFill>
      </dgm:spPr>
    </dgm:pt>
    <dgm:pt modelId="{E40C27C5-8ABC-45FD-836A-7EE2974BAE3B}" type="pres">
      <dgm:prSet presAssocID="{336B3147-13E7-4080-BCF7-BC9E816C664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DB225-E7E8-4C2E-94A9-DBA83373D61F}" type="pres">
      <dgm:prSet presAssocID="{A1E83D7E-14C9-4A61-BF3A-D79E29CEF008}" presName="spacing" presStyleCnt="0"/>
      <dgm:spPr/>
    </dgm:pt>
    <dgm:pt modelId="{F11DFF44-B2D7-4466-A585-A77064C0AB3D}" type="pres">
      <dgm:prSet presAssocID="{EEA7097A-D274-4A7E-B0B1-94946F8CBC28}" presName="composite" presStyleCnt="0"/>
      <dgm:spPr/>
    </dgm:pt>
    <dgm:pt modelId="{089AAD9D-4C66-4AE9-AA4D-51EFD6821AF1}" type="pres">
      <dgm:prSet presAssocID="{EEA7097A-D274-4A7E-B0B1-94946F8CBC28}" presName="imgShp" presStyleLbl="fgImgPlace1" presStyleIdx="2" presStyleCnt="3"/>
      <dgm:spPr>
        <a:solidFill>
          <a:schemeClr val="accent6">
            <a:lumMod val="50000"/>
          </a:schemeClr>
        </a:solidFill>
      </dgm:spPr>
    </dgm:pt>
    <dgm:pt modelId="{F8DD83EC-F289-41E1-903F-3BC90E088CBE}" type="pres">
      <dgm:prSet presAssocID="{EEA7097A-D274-4A7E-B0B1-94946F8CBC2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35C4F-22A0-4053-AFF7-CF9F133E6A55}" srcId="{46DD1F6E-0DE8-4F80-82B2-11371CA997EB}" destId="{EEA7097A-D274-4A7E-B0B1-94946F8CBC28}" srcOrd="2" destOrd="0" parTransId="{CA0E1BDB-D4E2-42ED-8380-24030FBF5A94}" sibTransId="{99BB81D3-DA18-412A-903A-7F2E98DD317B}"/>
    <dgm:cxn modelId="{3601B8CB-3E9C-42D2-8B2C-2C12A8F3D1DF}" type="presOf" srcId="{336B3147-13E7-4080-BCF7-BC9E816C6646}" destId="{E40C27C5-8ABC-45FD-836A-7EE2974BAE3B}" srcOrd="0" destOrd="0" presId="urn:microsoft.com/office/officeart/2005/8/layout/vList3#2"/>
    <dgm:cxn modelId="{B03B8F8D-D530-4B66-8D52-20E65586DE11}" srcId="{46DD1F6E-0DE8-4F80-82B2-11371CA997EB}" destId="{1B2CF2CA-626E-4839-9E83-21AE45F52F2B}" srcOrd="0" destOrd="0" parTransId="{128644C8-DC0D-4B49-9776-D45C7ED6E27F}" sibTransId="{46222407-3D08-4AD7-9964-05EB6052C539}"/>
    <dgm:cxn modelId="{4CD626C3-C6BC-4629-8021-E997910B6423}" srcId="{46DD1F6E-0DE8-4F80-82B2-11371CA997EB}" destId="{336B3147-13E7-4080-BCF7-BC9E816C6646}" srcOrd="1" destOrd="0" parTransId="{4E662091-2C20-49A5-B036-64C624A3D22F}" sibTransId="{A1E83D7E-14C9-4A61-BF3A-D79E29CEF008}"/>
    <dgm:cxn modelId="{50BE78E5-1718-46B9-B0C8-B25530FDD78F}" type="presOf" srcId="{1B2CF2CA-626E-4839-9E83-21AE45F52F2B}" destId="{12182460-1DA8-4025-A043-B6571A6F273A}" srcOrd="0" destOrd="0" presId="urn:microsoft.com/office/officeart/2005/8/layout/vList3#2"/>
    <dgm:cxn modelId="{CEBA2EF7-153E-470E-B186-93F720DEA666}" type="presOf" srcId="{EEA7097A-D274-4A7E-B0B1-94946F8CBC28}" destId="{F8DD83EC-F289-41E1-903F-3BC90E088CBE}" srcOrd="0" destOrd="0" presId="urn:microsoft.com/office/officeart/2005/8/layout/vList3#2"/>
    <dgm:cxn modelId="{3BA1D19F-04C1-4258-98D0-82ADCB18277D}" type="presOf" srcId="{46DD1F6E-0DE8-4F80-82B2-11371CA997EB}" destId="{E8B769B1-72E7-4349-AC0A-A508198ECE46}" srcOrd="0" destOrd="0" presId="urn:microsoft.com/office/officeart/2005/8/layout/vList3#2"/>
    <dgm:cxn modelId="{70B84AEC-6A9C-42B0-8F8D-FF86BC357451}" type="presParOf" srcId="{E8B769B1-72E7-4349-AC0A-A508198ECE46}" destId="{4108A430-97CB-48C2-8EAC-2830DCA38D66}" srcOrd="0" destOrd="0" presId="urn:microsoft.com/office/officeart/2005/8/layout/vList3#2"/>
    <dgm:cxn modelId="{094475D5-A8BC-4611-AA3A-7E7CAEBA7AC0}" type="presParOf" srcId="{4108A430-97CB-48C2-8EAC-2830DCA38D66}" destId="{46C99C60-254E-43FA-AE50-DA7873DB14A2}" srcOrd="0" destOrd="0" presId="urn:microsoft.com/office/officeart/2005/8/layout/vList3#2"/>
    <dgm:cxn modelId="{70A882E9-FAA9-4F44-BECB-4D3A5797C3F0}" type="presParOf" srcId="{4108A430-97CB-48C2-8EAC-2830DCA38D66}" destId="{12182460-1DA8-4025-A043-B6571A6F273A}" srcOrd="1" destOrd="0" presId="urn:microsoft.com/office/officeart/2005/8/layout/vList3#2"/>
    <dgm:cxn modelId="{80C15881-8377-4E41-90B5-2FCD69359E70}" type="presParOf" srcId="{E8B769B1-72E7-4349-AC0A-A508198ECE46}" destId="{FB51B218-2238-4096-8C31-6E6463A56371}" srcOrd="1" destOrd="0" presId="urn:microsoft.com/office/officeart/2005/8/layout/vList3#2"/>
    <dgm:cxn modelId="{84CEDACC-0D34-4076-92E1-966348BBBFF4}" type="presParOf" srcId="{E8B769B1-72E7-4349-AC0A-A508198ECE46}" destId="{09C32A91-6B56-46C1-9F54-6F56A5EFD6C9}" srcOrd="2" destOrd="0" presId="urn:microsoft.com/office/officeart/2005/8/layout/vList3#2"/>
    <dgm:cxn modelId="{4E4010B8-877D-4FC6-A7FE-154B51041244}" type="presParOf" srcId="{09C32A91-6B56-46C1-9F54-6F56A5EFD6C9}" destId="{EA2B347E-CD49-45F1-8226-057C83FC7D07}" srcOrd="0" destOrd="0" presId="urn:microsoft.com/office/officeart/2005/8/layout/vList3#2"/>
    <dgm:cxn modelId="{BC03FAF8-8E79-47D3-A7C5-7704A4AC0C67}" type="presParOf" srcId="{09C32A91-6B56-46C1-9F54-6F56A5EFD6C9}" destId="{E40C27C5-8ABC-45FD-836A-7EE2974BAE3B}" srcOrd="1" destOrd="0" presId="urn:microsoft.com/office/officeart/2005/8/layout/vList3#2"/>
    <dgm:cxn modelId="{962E4341-62FA-4AE1-8102-D7BF407A16CE}" type="presParOf" srcId="{E8B769B1-72E7-4349-AC0A-A508198ECE46}" destId="{363DB225-E7E8-4C2E-94A9-DBA83373D61F}" srcOrd="3" destOrd="0" presId="urn:microsoft.com/office/officeart/2005/8/layout/vList3#2"/>
    <dgm:cxn modelId="{5E3B9685-C1F2-4738-B453-C3707CF9DA6D}" type="presParOf" srcId="{E8B769B1-72E7-4349-AC0A-A508198ECE46}" destId="{F11DFF44-B2D7-4466-A585-A77064C0AB3D}" srcOrd="4" destOrd="0" presId="urn:microsoft.com/office/officeart/2005/8/layout/vList3#2"/>
    <dgm:cxn modelId="{134BF0FB-0128-406B-B6E0-CA906E9ABE59}" type="presParOf" srcId="{F11DFF44-B2D7-4466-A585-A77064C0AB3D}" destId="{089AAD9D-4C66-4AE9-AA4D-51EFD6821AF1}" srcOrd="0" destOrd="0" presId="urn:microsoft.com/office/officeart/2005/8/layout/vList3#2"/>
    <dgm:cxn modelId="{E827ABA8-1F52-4BEA-B08B-579C724AF87C}" type="presParOf" srcId="{F11DFF44-B2D7-4466-A585-A77064C0AB3D}" destId="{F8DD83EC-F289-41E1-903F-3BC90E088CB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6876" y="159081"/>
            <a:ext cx="76367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Нестандартное оборудование в работе логопеда и дефектолога</a:t>
            </a:r>
            <a:endParaRPr lang="ru-RU" sz="4800" i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2A41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4302" y="3521902"/>
            <a:ext cx="7636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Семинар-практикум подготовили</a:t>
            </a:r>
          </a:p>
          <a:p>
            <a:pPr algn="r"/>
            <a:r>
              <a:rPr lang="ru-RU" sz="16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Петрова С.Н., Семенюк И.В.</a:t>
            </a:r>
            <a:endParaRPr lang="ru-RU" sz="1600" i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2A41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5845" name="Picture 5" descr="Игры  с  помпонами.  Мини  гид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93"/>
          <a:stretch>
            <a:fillRect/>
          </a:stretch>
        </p:blipFill>
        <p:spPr bwMode="auto">
          <a:xfrm>
            <a:off x="1570869" y="737930"/>
            <a:ext cx="31750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www.maam.ru/upload/blogs/detsad-411615-14553060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6" r="8025"/>
          <a:stretch>
            <a:fillRect/>
          </a:stretch>
        </p:blipFill>
        <p:spPr bwMode="auto">
          <a:xfrm>
            <a:off x="4936463" y="3340299"/>
            <a:ext cx="3658898" cy="277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9" name="Picture 9" descr="Игры  с  помпонами.  Мини  гид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80" b="3566"/>
          <a:stretch>
            <a:fillRect/>
          </a:stretch>
        </p:blipFill>
        <p:spPr bwMode="auto">
          <a:xfrm>
            <a:off x="1957359" y="3017501"/>
            <a:ext cx="2248881" cy="291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1" name="Picture 11" descr="Игры с помпонами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737" y="733423"/>
            <a:ext cx="3194680" cy="256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smtClean="0"/>
              <a:t>Тематические сенсорные коробки</a:t>
            </a:r>
          </a:p>
        </p:txBody>
      </p:sp>
      <p:pic>
        <p:nvPicPr>
          <p:cNvPr id="49156" name="Picture 4" descr="Сенсорные короб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218" y="686327"/>
            <a:ext cx="4757936" cy="268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2" name="Picture 10" descr="https://pp.vk.me/c543105/v543105653/763d/K4AKGgwm_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514" y="3803077"/>
            <a:ext cx="2997455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3" name="Picture 11" descr="C:\Users\СВЕТА\Desktop\фото\20160923_1409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761" y="3342353"/>
            <a:ext cx="2380239" cy="16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12" descr="F:\АРХИВ\Музыка\Фотки\Наш Китёнок\DSC092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519" y="1136468"/>
            <a:ext cx="2374710" cy="42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6387" name="Picture 4" descr="https://pp.vk.me/c638422/v638422483/16c5/c7dO2aXH8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106" y="778091"/>
            <a:ext cx="3888060" cy="259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https://pp.vk.me/c633720/v633720483/16ae7/Yrp3rOjdX2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032" y="3370704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https://pp.vk.me/c633831/v633831483/16cad/z35p91hDXj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60" y="809897"/>
            <a:ext cx="3801640" cy="535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ru-RU" sz="1800" smtClean="0"/>
              <a:t>Игры с водой</a:t>
            </a:r>
          </a:p>
        </p:txBody>
      </p:sp>
      <p:pic>
        <p:nvPicPr>
          <p:cNvPr id="52226" name="Picture 2" descr="C:\Users\СВЕТА\Desktop\фото\20161010_2007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8232" y="731885"/>
            <a:ext cx="4282899" cy="2409131"/>
          </a:xfrm>
          <a:effectLst>
            <a:softEdge rad="112500"/>
          </a:effectLst>
        </p:spPr>
      </p:pic>
      <p:pic>
        <p:nvPicPr>
          <p:cNvPr id="5" name="Picture 2" descr="F:\АРХИВ\Музыка\Фотки\Наш Китёнок\DSC090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043173" y="1720306"/>
            <a:ext cx="4718287" cy="313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4" descr="http://cs3.livemaster.ru/zhurnalfoto/1/7/f/14111020030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990" y="3187338"/>
            <a:ext cx="3803136" cy="285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04813"/>
            <a:ext cx="8353425" cy="590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Чудо-проволока</a:t>
            </a:r>
            <a:endParaRPr lang="ru-RU" sz="1800" dirty="0"/>
          </a:p>
        </p:txBody>
      </p:sp>
      <p:pic>
        <p:nvPicPr>
          <p:cNvPr id="4099" name="Picture 3" descr="F:\Мастер-класс 16 мая\DSC019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95" r="25533"/>
          <a:stretch>
            <a:fillRect/>
          </a:stretch>
        </p:blipFill>
        <p:spPr bwMode="auto">
          <a:xfrm>
            <a:off x="1329368" y="914398"/>
            <a:ext cx="4343840" cy="475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6" descr="http://images.ua.prom.st/398902868_w640_h640_92303370_3_644__a_igrush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662" y="692331"/>
            <a:ext cx="2356625" cy="23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8" descr="http://more-idey.ru/wp-content/uploads/2014/11/dead41ebe4b3ef4809f80911e2d14ed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617" y="3082834"/>
            <a:ext cx="2357531" cy="306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04813"/>
            <a:ext cx="8353425" cy="590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Пинцеты и </a:t>
            </a:r>
            <a:r>
              <a:rPr lang="ru-RU" sz="1800" dirty="0" err="1" smtClean="0"/>
              <a:t>миниковрики</a:t>
            </a:r>
            <a:endParaRPr lang="ru-RU" sz="1800" dirty="0"/>
          </a:p>
        </p:txBody>
      </p:sp>
      <p:pic>
        <p:nvPicPr>
          <p:cNvPr id="6146" name="Picture 2" descr="F:\Мастер-класс 16 мая\DSC019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628" y="901679"/>
            <a:ext cx="7481367" cy="498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04813"/>
            <a:ext cx="8353425" cy="590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Скрепки-прищепки</a:t>
            </a:r>
          </a:p>
        </p:txBody>
      </p:sp>
      <p:pic>
        <p:nvPicPr>
          <p:cNvPr id="19462" name="Picture 6" descr="«Веселые скрепки». Развивающие игры для развития мелкой моторики пальцев ру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981" y="738577"/>
            <a:ext cx="3816424" cy="286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www.maam.ru/upload/blogs/6c6778e2f6a8a59b0e6c82f373180743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568" y="758011"/>
            <a:ext cx="3888432" cy="291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www.maam.ru/upload/blogs/7460ad517c271b45ec413282b8d8da2f.jp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861" y="3572434"/>
            <a:ext cx="3451962" cy="258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http://www.maam.ru/upload/blogs/061acbc978ddc3a452707903b1a3a52d.jp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107" y="3618411"/>
            <a:ext cx="3470091" cy="260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Игры с крышечками от пюре </a:t>
            </a:r>
            <a:r>
              <a:rPr lang="ru-RU" sz="1800" dirty="0" err="1" smtClean="0"/>
              <a:t>Фруто</a:t>
            </a:r>
            <a:r>
              <a:rPr lang="ru-RU" sz="1800" dirty="0" smtClean="0"/>
              <a:t> Няня</a:t>
            </a:r>
          </a:p>
        </p:txBody>
      </p:sp>
      <p:pic>
        <p:nvPicPr>
          <p:cNvPr id="50178" name="Picture 2" descr="http://i.otzovik.com/2014/10/09/1380392/img/117252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0" b="5501"/>
          <a:stretch>
            <a:fillRect/>
          </a:stretch>
        </p:blipFill>
        <p:spPr bwMode="auto">
          <a:xfrm>
            <a:off x="1266653" y="1735642"/>
            <a:ext cx="229281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i.otzovik.com/2014/10/09/1380392/img/195057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76"/>
          <a:stretch>
            <a:fillRect/>
          </a:stretch>
        </p:blipFill>
        <p:spPr bwMode="auto">
          <a:xfrm>
            <a:off x="3565317" y="2341466"/>
            <a:ext cx="2088232" cy="233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6" descr="kryshki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01" b="64999"/>
          <a:stretch>
            <a:fillRect/>
          </a:stretch>
        </p:blipFill>
        <p:spPr bwMode="auto">
          <a:xfrm>
            <a:off x="1389111" y="4912128"/>
            <a:ext cx="2857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kryshki03"/>
          <p:cNvPicPr>
            <a:picLocks noChangeAspect="1" noChangeArrowheads="1"/>
          </p:cNvPicPr>
          <p:nvPr/>
        </p:nvPicPr>
        <p:blipFill>
          <a:blip r:embed="rId6" cstate="print"/>
          <a:srcRect t="48999" b="23001"/>
          <a:stretch>
            <a:fillRect/>
          </a:stretch>
        </p:blipFill>
        <p:spPr bwMode="auto">
          <a:xfrm>
            <a:off x="3490865" y="5555042"/>
            <a:ext cx="28575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kryshki04"/>
          <p:cNvPicPr>
            <a:picLocks noChangeAspect="1" noChangeArrowheads="1"/>
          </p:cNvPicPr>
          <p:nvPr/>
        </p:nvPicPr>
        <p:blipFill>
          <a:blip r:embed="rId7" cstate="print"/>
          <a:srcRect t="3421" r="4241" b="58951"/>
          <a:stretch>
            <a:fillRect/>
          </a:stretch>
        </p:blipFill>
        <p:spPr bwMode="auto">
          <a:xfrm>
            <a:off x="1421458" y="723761"/>
            <a:ext cx="3456384" cy="100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10" descr="kryshki02"/>
          <p:cNvPicPr>
            <a:picLocks noChangeAspect="1" noChangeArrowheads="1"/>
          </p:cNvPicPr>
          <p:nvPr/>
        </p:nvPicPr>
        <p:blipFill>
          <a:blip r:embed="rId8" cstate="print"/>
          <a:srcRect l="13573" t="20061" r="56187" b="11900"/>
          <a:stretch>
            <a:fillRect/>
          </a:stretch>
        </p:blipFill>
        <p:spPr bwMode="auto">
          <a:xfrm>
            <a:off x="6771209" y="4095869"/>
            <a:ext cx="649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 descr="kryshki0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60" t="12207" r="6178" b="7153"/>
          <a:stretch>
            <a:fillRect/>
          </a:stretch>
        </p:blipFill>
        <p:spPr bwMode="auto">
          <a:xfrm>
            <a:off x="7817016" y="3985146"/>
            <a:ext cx="709354" cy="206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 descr="C:\Users\СВЕТА\Desktop\фото\20161010_19281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72800" y="-5314950"/>
            <a:ext cx="63992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 descr="C:\Users\СВЕТА\Desktop\фото\20161010_19281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57" r="26606"/>
          <a:stretch>
            <a:fillRect/>
          </a:stretch>
        </p:blipFill>
        <p:spPr bwMode="auto">
          <a:xfrm>
            <a:off x="5548012" y="242321"/>
            <a:ext cx="3384376" cy="371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04813"/>
            <a:ext cx="8353425" cy="590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Волшебный песок</a:t>
            </a:r>
            <a:endParaRPr lang="ru-RU" sz="1800" dirty="0"/>
          </a:p>
        </p:txBody>
      </p:sp>
      <p:pic>
        <p:nvPicPr>
          <p:cNvPr id="3074" name="Picture 2" descr="F:\Мастер-класс 16 мая\DSC019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855" y="837477"/>
            <a:ext cx="3504213" cy="233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СВЕТА\Desktop\фото\20161010_2029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277" y="805753"/>
            <a:ext cx="4174718" cy="234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G:\DCIM\103MSDCF\DSC001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229" y="3168736"/>
            <a:ext cx="5172040" cy="290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406" y="1025525"/>
            <a:ext cx="8020594" cy="583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	Совершенно очевидно, что использование сенсорного материала на коррекционных занятиях  имеет ряд преимуществ, которые делают их использование максимально востребованным: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- учитель-логопед и дефектолог имеет возможность заинтересовать ребенка, пробудить в нем любознательность, завоевать его доверие, и найти такой угол зрения, при котором даже обыденное становится удивительным;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-  многообразие материалов позволяет активизировать ощущения, восприятия, зрительно – двигательную координацию;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- каждое занятие с использованием элементов сенсорной интеграции  вызывает у детей эмоциональный подъём, даже малоактивные дети принимают активное участие в занятии.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         Использование сенсорного оборудования позволяет раскрыть резервные возможности каждого ребенка, является действенным средством профилактики вторичных дефектов.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68313" y="404813"/>
            <a:ext cx="8280400" cy="61198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8217" y="748822"/>
            <a:ext cx="5940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 </a:t>
            </a:r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 всех чудес прекрасных на земле чудесней слово первое ребенка</a:t>
            </a:r>
          </a:p>
          <a:p>
            <a:pPr algn="r"/>
            <a:r>
              <a:rPr lang="ru-RU" sz="2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П.Семынин</a:t>
            </a:r>
            <a:endParaRPr lang="ru-RU" sz="24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Ирина\Desktop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844" y="2325188"/>
            <a:ext cx="4393313" cy="329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04813"/>
            <a:ext cx="8353425" cy="590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Интересно и детям и взрослым!!!</a:t>
            </a:r>
            <a:endParaRPr lang="ru-RU" sz="1800" dirty="0"/>
          </a:p>
        </p:txBody>
      </p:sp>
      <p:pic>
        <p:nvPicPr>
          <p:cNvPr id="28676" name="Picture 2" descr="F:\Мастер-класс 16 мая\DSC020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482" y="861830"/>
            <a:ext cx="7430135" cy="494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059" y="1164921"/>
            <a:ext cx="7636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Волшебный мир «марблс»</a:t>
            </a:r>
            <a:endParaRPr lang="ru-RU" sz="4800" i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2A41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7141" y="169963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Немного истории…</a:t>
            </a:r>
            <a:endParaRPr lang="ru-RU" sz="2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www.hdoboi.org/pic/201309/1280x800/hdoboi.org-61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89654"/>
            <a:ext cx="2989353" cy="186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gu-ga.ru/images/stories/b7125990721554ca1cc4b65b60130d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449" y="902313"/>
            <a:ext cx="6101533" cy="457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6" name="Picture 5" descr="G:\DCIM\103MSDCF\DSC007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48" y="4233379"/>
            <a:ext cx="4184427" cy="2351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1376" y="985013"/>
            <a:ext cx="3892732" cy="2262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:\DCIM\103MSDCF\DSC045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131" y="4241509"/>
            <a:ext cx="4156800" cy="233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DCIM\103MSDCF\DSC045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76" y="862148"/>
            <a:ext cx="5172816" cy="290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0780" y="210907"/>
            <a:ext cx="777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Коррекционные цели в использовании шариков </a:t>
            </a:r>
            <a:r>
              <a:rPr lang="ru-RU" sz="20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Марблс</a:t>
            </a:r>
            <a:endParaRPr lang="ru-RU" sz="2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4035" y="889844"/>
            <a:ext cx="81120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Формируется правильный обхват кисти, </a:t>
            </a:r>
          </a:p>
          <a:p>
            <a:r>
              <a:rPr lang="ru-RU" sz="2400" dirty="0" smtClean="0"/>
              <a:t>развиваются сложные координированные движения рук.</a:t>
            </a:r>
          </a:p>
          <a:p>
            <a:r>
              <a:rPr lang="ru-RU" sz="2400" dirty="0" smtClean="0"/>
              <a:t>2. Развивается ориентировка на листе бумаги и в пространстве группы.</a:t>
            </a:r>
          </a:p>
          <a:p>
            <a:r>
              <a:rPr lang="ru-RU" sz="2400" dirty="0" smtClean="0"/>
              <a:t>3. Автоматизируются поставленные звуки у детей.</a:t>
            </a:r>
          </a:p>
          <a:p>
            <a:r>
              <a:rPr lang="ru-RU" sz="2400" dirty="0" smtClean="0"/>
              <a:t>4. Формируется анализ звукового и слогового состава слова.</a:t>
            </a:r>
          </a:p>
          <a:p>
            <a:r>
              <a:rPr lang="ru-RU" sz="2400" dirty="0" smtClean="0"/>
              <a:t>5. Обогащается словарный состав.</a:t>
            </a:r>
          </a:p>
          <a:p>
            <a:r>
              <a:rPr lang="ru-RU" sz="2400" dirty="0" smtClean="0"/>
              <a:t>6. Развивается память, внимание и логическое мышление у детей.</a:t>
            </a:r>
          </a:p>
          <a:p>
            <a:r>
              <a:rPr lang="ru-RU" sz="2400" dirty="0" smtClean="0"/>
              <a:t>7. Проводится профилактика диграфии у детей.</a:t>
            </a:r>
          </a:p>
          <a:p>
            <a:r>
              <a:rPr lang="ru-RU" sz="2400" dirty="0" smtClean="0"/>
              <a:t>8. Развивается фантазия и творческое мышление у</a:t>
            </a:r>
            <a:r>
              <a:rPr lang="ru-RU" sz="2400" b="1" dirty="0" smtClean="0"/>
              <a:t> </a:t>
            </a:r>
            <a:r>
              <a:rPr lang="ru-RU" sz="2400" dirty="0" smtClean="0"/>
              <a:t>детей.</a:t>
            </a:r>
            <a:endParaRPr lang="ru-RU" sz="2400" dirty="0"/>
          </a:p>
        </p:txBody>
      </p:sp>
      <p:pic>
        <p:nvPicPr>
          <p:cNvPr id="36866" name="Picture 2" descr="https://www.colourbox.com/preview/1170955-collection-of-nine-transparent-marbles-that-make-an-ideal-ico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57" b="70343"/>
          <a:stretch>
            <a:fillRect/>
          </a:stretch>
        </p:blipFill>
        <p:spPr bwMode="auto">
          <a:xfrm>
            <a:off x="1631678" y="5064277"/>
            <a:ext cx="3541213" cy="892386"/>
          </a:xfrm>
          <a:prstGeom prst="rect">
            <a:avLst/>
          </a:prstGeom>
          <a:noFill/>
        </p:spPr>
      </p:pic>
      <p:pic>
        <p:nvPicPr>
          <p:cNvPr id="8" name="Picture 2" descr="https://www.colourbox.com/preview/1170955-collection-of-nine-transparent-marbles-that-make-an-ideal-ic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343" b="6914"/>
          <a:stretch>
            <a:fillRect/>
          </a:stretch>
        </p:blipFill>
        <p:spPr bwMode="auto">
          <a:xfrm>
            <a:off x="4959533" y="5040992"/>
            <a:ext cx="3570514" cy="954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544285" y="13708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2" name="AutoShape 2" descr="http://ru.stockfresh.com/thumbs/oblachko/606284_%D1%81%D1%82%D0%B5%D0%BA%D0%BB%D0%B0-%D0%B2%D0%B5%D0%BA%D1%82%D0%BE%D1%80%D0%B0-%D0%BA%D0%BD%D0%BE%D0%BF%D0%BA%D0%B8-%D0%B1%D0%B5%D0%BB%D1%8B%D0%B9-%D1%84%D0%BE%D0%BD-%D0%B0%D0%BD%D0%BD%D0%BE%D1%82%D0%B0%D1%86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ru.stockfresh.com/thumbs/oblachko/606284_%D1%81%D1%82%D0%B5%D0%BA%D0%BB%D0%B0-%D0%B2%D0%B5%D0%BA%D1%82%D0%BE%D1%80%D0%B0-%D0%BA%D0%BD%D0%BE%D0%BF%D0%BA%D0%B8-%D0%B1%D0%B5%D0%BB%D1%8B%D0%B9-%D1%84%D0%BE%D0%BD-%D0%B0%D0%BD%D0%BD%D0%BE%D1%82%D0%B0%D1%86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morpencere.files.wordpress.com/2012/08/colorful-marbles.jpg?w=98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609" y="1649729"/>
            <a:ext cx="2979511" cy="357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1489" y="191069"/>
            <a:ext cx="80025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 на развитие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пространственных  представлений и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предложно-падежных конструкций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099" y="1410788"/>
            <a:ext cx="44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«Игровой графический диктант»</a:t>
            </a:r>
          </a:p>
          <a:p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«Сделай как я»</a:t>
            </a:r>
            <a:endParaRPr lang="ru-RU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G:\DCIM\103MSDCF\DSC045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22" r="20248"/>
          <a:stretch>
            <a:fillRect/>
          </a:stretch>
        </p:blipFill>
        <p:spPr bwMode="auto">
          <a:xfrm>
            <a:off x="1476103" y="2210611"/>
            <a:ext cx="3187337" cy="3308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DCIM\103MSDCF\DSC045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10" r="25081"/>
          <a:stretch>
            <a:fillRect/>
          </a:stretch>
        </p:blipFill>
        <p:spPr bwMode="auto">
          <a:xfrm>
            <a:off x="5381898" y="2211062"/>
            <a:ext cx="3239588" cy="3320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8605" y="276220"/>
            <a:ext cx="6125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/>
              <a:t> </a:t>
            </a:r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 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развитие словаря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097" y="940526"/>
            <a:ext cx="48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«Раскрась картинку камешками» </a:t>
            </a:r>
          </a:p>
        </p:txBody>
      </p:sp>
      <p:pic>
        <p:nvPicPr>
          <p:cNvPr id="6" name="Picture 2" descr="https://pp.vk.me/c837336/v837336042/5231/2zwvnujUUY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073" y="1340316"/>
            <a:ext cx="2054024" cy="219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pp.vk.me/c625829/v625829042/25677/ERkAnSjL_vY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342" y="3226525"/>
            <a:ext cx="2630578" cy="309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vk.me/c7004/v7004025/1135b/xD8ZYK1j11U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475" y="1123406"/>
            <a:ext cx="2270760" cy="263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vk.me/c837336/v837336042/5219/8oquJ5PGwHw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799" y="1227909"/>
            <a:ext cx="2277880" cy="236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СВЕТА\Desktop\ПРОГРАММА ЗВУКОВКА\Ягоды\tHg6soCe-7k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39" b="8481"/>
          <a:stretch>
            <a:fillRect/>
          </a:stretch>
        </p:blipFill>
        <p:spPr bwMode="auto">
          <a:xfrm>
            <a:off x="6651171" y="3487784"/>
            <a:ext cx="2492829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C:\Users\СВЕТА\Desktop\ПРОГРАММА ЗВУКОВКА\ОСЕНЬ\_U6BsZaESK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9" t="4977" r="4029" b="21398"/>
          <a:stretch>
            <a:fillRect/>
          </a:stretch>
        </p:blipFill>
        <p:spPr bwMode="auto">
          <a:xfrm>
            <a:off x="4049486" y="3644536"/>
            <a:ext cx="2114069" cy="2429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8605" y="276220"/>
            <a:ext cx="6125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/>
              <a:t> </a:t>
            </a:r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 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развитие словаря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097" y="940526"/>
            <a:ext cx="48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примере «Осенние картинки»</a:t>
            </a:r>
            <a:endParaRPr lang="ru-RU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1" name="Picture 1" descr="G:\DCIM\103MSDCF\DSC045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1" t="4544" r="11881" b="5918"/>
          <a:stretch>
            <a:fillRect/>
          </a:stretch>
        </p:blipFill>
        <p:spPr bwMode="auto">
          <a:xfrm rot="16200000">
            <a:off x="879721" y="2033296"/>
            <a:ext cx="4454436" cy="328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" descr="G:\DCIM\103MSDCF\DSC007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543894" y="2170412"/>
            <a:ext cx="4958547" cy="2786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194" y="0"/>
            <a:ext cx="8895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  на развитие грамматического строя речи (словоизменение и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словообразование, согласование)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782" y="1136469"/>
            <a:ext cx="48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«Сундучок»</a:t>
            </a:r>
            <a:endParaRPr lang="ru-RU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77" name="Picture 1" descr="G:\DCIM\103MSDCF\DSC045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015" y="1502226"/>
            <a:ext cx="3696699" cy="2076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СВЕТА\Desktop\ТЗ ежик\27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928" y="3709851"/>
            <a:ext cx="2471249" cy="245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А\Desktop\ТЗ ежик\17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511" y="1214847"/>
            <a:ext cx="1400991" cy="255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А\Desktop\ТЗ ежик\13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386" y="1188720"/>
            <a:ext cx="2323419" cy="45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ЕТА\Desktop\ТЗ ежик\10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613" y="3749041"/>
            <a:ext cx="1754370" cy="24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8411029" y="1907177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7662092" y="1902823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8036561" y="2120537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8045269" y="1645920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6329681" y="1550126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5724435" y="1558835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4544424" y="3866605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2920274" y="5364480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2315029" y="5216434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106126" y="3892731"/>
            <a:ext cx="432526" cy="34915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60" y="1843763"/>
            <a:ext cx="7863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 </a:t>
            </a:r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раннем детстве ребенок овладевает величайшим достояние человечества - речью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втором году  он понимает обращенную к нему речь, сам начинает говорить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к трем годам довольно свободно объясняется с окружающими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194" y="0"/>
            <a:ext cx="8895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  на развитие грамматического строя речи (словоизменение и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словообразование, согласование)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782" y="1136469"/>
            <a:ext cx="48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Помогаем жабе, коту,  мышатам……</a:t>
            </a:r>
            <a:endParaRPr lang="ru-RU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914" name="Picture 2" descr="C:\Users\СВЕТА\Desktop\ИНТЕРНЕТ ПОСОБИЯ\Моторика\Жаба лев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17"/>
          <a:stretch>
            <a:fillRect/>
          </a:stretch>
        </p:blipFill>
        <p:spPr bwMode="auto">
          <a:xfrm>
            <a:off x="1384662" y="4259463"/>
            <a:ext cx="3213464" cy="1762513"/>
          </a:xfrm>
          <a:prstGeom prst="rect">
            <a:avLst/>
          </a:prstGeom>
          <a:noFill/>
        </p:spPr>
      </p:pic>
      <p:pic>
        <p:nvPicPr>
          <p:cNvPr id="38915" name="Picture 3" descr="C:\Users\СВЕТА\Desktop\ИНТЕРНЕТ ПОСОБИЯ\Моторика\Мышки левы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79"/>
          <a:stretch>
            <a:fillRect/>
          </a:stretch>
        </p:blipFill>
        <p:spPr bwMode="auto">
          <a:xfrm>
            <a:off x="5537584" y="4272548"/>
            <a:ext cx="3136154" cy="1723301"/>
          </a:xfrm>
          <a:prstGeom prst="rect">
            <a:avLst/>
          </a:prstGeom>
          <a:noFill/>
        </p:spPr>
      </p:pic>
      <p:pic>
        <p:nvPicPr>
          <p:cNvPr id="23554" name="Picture 2" descr="https://pp.vk.me/c626416/v626416041/4cccc/BxQKNIpNaM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437" y="1528353"/>
            <a:ext cx="4644573" cy="261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194" y="0"/>
            <a:ext cx="8895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  на развитие грамматического строя речи (словоизменение и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словообразование, согласование)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782" y="1136469"/>
            <a:ext cx="48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Помогаем  гусенице, ежику…. </a:t>
            </a:r>
            <a:endParaRPr lang="ru-RU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938" name="Picture 2" descr="C:\Users\СВЕТА\Desktop\ИНТЕРНЕТ ПОСОБИЯ\Моторика\Гусеничка лев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23"/>
          <a:stretch>
            <a:fillRect/>
          </a:stretch>
        </p:blipFill>
        <p:spPr bwMode="auto">
          <a:xfrm>
            <a:off x="1315039" y="1453631"/>
            <a:ext cx="3831726" cy="4670440"/>
          </a:xfrm>
          <a:prstGeom prst="rect">
            <a:avLst/>
          </a:prstGeom>
          <a:noFill/>
        </p:spPr>
      </p:pic>
      <p:pic>
        <p:nvPicPr>
          <p:cNvPr id="39939" name="Picture 3" descr="C:\Users\СВЕТА\Desktop\ИНТЕРНЕТ ПОСОБИЯ\Моторика\Ёжи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63"/>
          <a:stretch>
            <a:fillRect/>
          </a:stretch>
        </p:blipFill>
        <p:spPr bwMode="auto">
          <a:xfrm>
            <a:off x="5162264" y="1436914"/>
            <a:ext cx="3764595" cy="4650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124" y="156754"/>
            <a:ext cx="9050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  на формирование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звукобуквенного анализа слов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7286" y="697077"/>
            <a:ext cx="142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«Спасатели»</a:t>
            </a:r>
            <a:endParaRPr lang="ru-RU" dirty="0"/>
          </a:p>
        </p:txBody>
      </p:sp>
      <p:pic>
        <p:nvPicPr>
          <p:cNvPr id="3076" name="Picture 4" descr="https://pp.vk.me/c626416/v626416041/4ccae/fo5dAy0sM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025" b="23308"/>
          <a:stretch>
            <a:fillRect/>
          </a:stretch>
        </p:blipFill>
        <p:spPr bwMode="auto">
          <a:xfrm>
            <a:off x="1605552" y="1054936"/>
            <a:ext cx="3462837" cy="2628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G:\DCIM\103MSDCF\DSC045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44" t="5161" r="15596" b="11140"/>
          <a:stretch>
            <a:fillRect/>
          </a:stretch>
        </p:blipFill>
        <p:spPr bwMode="auto">
          <a:xfrm rot="16200000">
            <a:off x="6050584" y="1048302"/>
            <a:ext cx="2306373" cy="249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G:\DCIM\103MSDCF\DSC045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24" t="2444" r="19871" b="2444"/>
          <a:stretch>
            <a:fillRect/>
          </a:stretch>
        </p:blipFill>
        <p:spPr bwMode="auto">
          <a:xfrm rot="16200000">
            <a:off x="6072059" y="3570517"/>
            <a:ext cx="2355656" cy="248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G:\DCIM\103MSDCF\DSC045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852" y="3835515"/>
            <a:ext cx="3879668" cy="2179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124" y="156754"/>
            <a:ext cx="9050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  на формирование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звукобуквенного анализа слов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7286" y="1036711"/>
            <a:ext cx="4124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«Определение позиции звука в слове».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СВЕТА\Desktop\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985" y="1449977"/>
            <a:ext cx="3138136" cy="221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СВЕТА\Desktop\ИНТЕРНЕТ ПОСОБИЯ\Определение места звука в слове\Оригинал Где находится звук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007" y="1463040"/>
            <a:ext cx="3114982" cy="222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ТЕМАТИЧЕСКИЕ ПЛАНЁРКИ\ЗАКАЗЫ-ИНТЕРНЕТ\Рыбицкая\Определение места звука в слове\Где находится звук птицы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485" y="3892732"/>
            <a:ext cx="2803217" cy="2084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ЗАКАЗЫ-ИНТЕРНЕТ\Логопедические игры\Говори правильно\Тигриная семейка\Позиция Р в слов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34850" y="-8382000"/>
            <a:ext cx="5092258" cy="3600000"/>
          </a:xfrm>
          <a:prstGeom prst="rect">
            <a:avLst/>
          </a:prstGeom>
          <a:noFill/>
        </p:spPr>
      </p:pic>
      <p:pic>
        <p:nvPicPr>
          <p:cNvPr id="1028" name="Picture 4" descr="C:\ЗАКАЗЫ-ИНТЕРНЕТ\Логопедические игры\Говори правильно\Тигриная семейка\Позиция Р в слове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34850" y="-8382000"/>
            <a:ext cx="5407978" cy="3823200"/>
          </a:xfrm>
          <a:prstGeom prst="rect">
            <a:avLst/>
          </a:prstGeom>
          <a:noFill/>
        </p:spPr>
      </p:pic>
      <p:pic>
        <p:nvPicPr>
          <p:cNvPr id="1029" name="Picture 5" descr="C:\ЗАКАЗЫ-ИНТЕРНЕТ\Логопедические игры\Говори правильно\Тигриная семейка\Позиция Р в слове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684" y="3857367"/>
            <a:ext cx="2947917" cy="2161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124" y="156754"/>
            <a:ext cx="9050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  на формирование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звукобуквенного анализа слов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2" name="Picture 2" descr="C:\Users\СВЕТА\Desktop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665" y="927463"/>
            <a:ext cx="3602640" cy="2547257"/>
          </a:xfrm>
          <a:prstGeom prst="rect">
            <a:avLst/>
          </a:prstGeom>
          <a:noFill/>
        </p:spPr>
      </p:pic>
      <p:pic>
        <p:nvPicPr>
          <p:cNvPr id="2050" name="Picture 2" descr="C:\ЗАКАЗЫ-ИНТЕРНЕТ\Рыбицкая\Слоговое чтение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34" y="3357205"/>
            <a:ext cx="3916645" cy="276927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641771" y="5590902"/>
            <a:ext cx="352697" cy="313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75714" y="4841966"/>
            <a:ext cx="352697" cy="313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88034" y="4850674"/>
            <a:ext cx="352697" cy="3135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82789" y="4088674"/>
            <a:ext cx="352697" cy="313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82046" y="4071257"/>
            <a:ext cx="352697" cy="3135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25097" y="5603966"/>
            <a:ext cx="352697" cy="313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6414" y="156754"/>
            <a:ext cx="6867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и упражнения направленные,  </a:t>
            </a:r>
          </a:p>
          <a:p>
            <a:pPr algn="r"/>
            <a:r>
              <a:rPr lang="ru-RU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автоматизацию поставленных звуков </a:t>
            </a:r>
            <a:endParaRPr lang="ru-RU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https://pp.vk.me/c626416/v626416041/4cc86/vceh_048jd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10" t="23994" r="24291" b="34609"/>
          <a:stretch>
            <a:fillRect/>
          </a:stretch>
        </p:blipFill>
        <p:spPr bwMode="auto">
          <a:xfrm>
            <a:off x="1397727" y="991874"/>
            <a:ext cx="1645918" cy="2151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s://pp.vk.me/c626416/v626416041/4cc9a/04NbtTLuQE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306465" y="2522296"/>
            <a:ext cx="2377438" cy="4230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https://pp.vk.me/c626416/v626416041/4cca4/1TrTfQocyg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4" t="13265" r="7146" b="16251"/>
          <a:stretch>
            <a:fillRect/>
          </a:stretch>
        </p:blipFill>
        <p:spPr bwMode="auto">
          <a:xfrm>
            <a:off x="3788228" y="1031965"/>
            <a:ext cx="1654048" cy="2129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2" name="Picture 10" descr="G:\DCIM\103MSDCF\DSC007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7"/>
          <a:stretch>
            <a:fillRect/>
          </a:stretch>
        </p:blipFill>
        <p:spPr bwMode="auto">
          <a:xfrm rot="16200000">
            <a:off x="5119302" y="1905837"/>
            <a:ext cx="4506685" cy="307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6082" name="Picture 2" descr="G:\DCIM\103MSDCF\DSC00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5" r="26185"/>
          <a:stretch>
            <a:fillRect/>
          </a:stretch>
        </p:blipFill>
        <p:spPr bwMode="auto">
          <a:xfrm>
            <a:off x="1867990" y="789288"/>
            <a:ext cx="3344090" cy="2554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3" name="Picture 3" descr="G:\DCIM\103MSDCF\DSC045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19" t="9343" r="22899" b="9309"/>
          <a:stretch>
            <a:fillRect/>
          </a:stretch>
        </p:blipFill>
        <p:spPr bwMode="auto">
          <a:xfrm rot="16200000">
            <a:off x="6155442" y="931159"/>
            <a:ext cx="2410098" cy="227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4" name="Picture 4" descr="G:\DCIM\103MSDCF\DSC045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25" r="20564"/>
          <a:stretch>
            <a:fillRect/>
          </a:stretch>
        </p:blipFill>
        <p:spPr bwMode="auto">
          <a:xfrm>
            <a:off x="1371601" y="3918858"/>
            <a:ext cx="2169454" cy="2031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6" name="Picture 6" descr="https://pp.vk.me/c626416/v626416041/4ccd6/DJciizbS7X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9" b="13563"/>
          <a:stretch>
            <a:fillRect/>
          </a:stretch>
        </p:blipFill>
        <p:spPr bwMode="auto">
          <a:xfrm>
            <a:off x="4167051" y="3503362"/>
            <a:ext cx="4794069" cy="2518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059" y="1164921"/>
            <a:ext cx="7636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Волшебный мир разноцветных фигурок</a:t>
            </a:r>
            <a:endParaRPr lang="ru-RU" sz="4800" i="1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2A41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6" name="Picture 2" descr="C:\Users\СВЕТА\YandexDisk\Фотокамера\2016-10-17 10-10-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24" y="772048"/>
            <a:ext cx="4131289" cy="232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СВЕТА\YandexDisk\Фотокамера\2016-09-30 08-44-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63"/>
          <a:stretch>
            <a:fillRect/>
          </a:stretch>
        </p:blipFill>
        <p:spPr bwMode="auto">
          <a:xfrm>
            <a:off x="4986967" y="3462201"/>
            <a:ext cx="3926244" cy="2494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s://pp.vk.me/c626416/v626416041/4cce4/8RC1s0YPsO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8"/>
          <a:stretch>
            <a:fillRect/>
          </a:stretch>
        </p:blipFill>
        <p:spPr bwMode="auto">
          <a:xfrm>
            <a:off x="1319348" y="3487783"/>
            <a:ext cx="3498267" cy="242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s://pp.vk.me/c626416/v626416041/4ccee/o17fDLfPO1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36" r="17680" b="15936"/>
          <a:stretch>
            <a:fillRect/>
          </a:stretch>
        </p:blipFill>
        <p:spPr bwMode="auto">
          <a:xfrm>
            <a:off x="5695689" y="1071155"/>
            <a:ext cx="3278871" cy="1750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6386" name="Picture 2" descr="G:\DCIM\103MSDCF\DSC045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56" t="8060" r="13051" b="5524"/>
          <a:stretch>
            <a:fillRect/>
          </a:stretch>
        </p:blipFill>
        <p:spPr bwMode="auto">
          <a:xfrm>
            <a:off x="248194" y="183232"/>
            <a:ext cx="4109377" cy="2938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G:\DCIM\103MSDCF\DSC045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7" t="5889" r="15286" b="6397"/>
          <a:stretch>
            <a:fillRect/>
          </a:stretch>
        </p:blipFill>
        <p:spPr bwMode="auto">
          <a:xfrm>
            <a:off x="4585062" y="3232721"/>
            <a:ext cx="4244406" cy="3128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G:\DCIM\103MSDCF\DSC045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00" t="4617" r="10286" b="5634"/>
          <a:stretch>
            <a:fillRect/>
          </a:stretch>
        </p:blipFill>
        <p:spPr bwMode="auto">
          <a:xfrm rot="16200000">
            <a:off x="5521845" y="539322"/>
            <a:ext cx="2690947" cy="2108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G:\DCIM\103MSDCF\DSC045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01" t="8241" r="12033" b="2444"/>
          <a:stretch>
            <a:fillRect/>
          </a:stretch>
        </p:blipFill>
        <p:spPr bwMode="auto">
          <a:xfrm>
            <a:off x="418011" y="3448280"/>
            <a:ext cx="3827417" cy="266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7372" y="789621"/>
            <a:ext cx="80744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/>
              <a:t> Тяжелое недоразвитие речи приводит к нарушениям </a:t>
            </a:r>
            <a:r>
              <a:rPr lang="ru-RU" sz="2400" dirty="0" err="1" smtClean="0"/>
              <a:t>саморегуляции</a:t>
            </a:r>
            <a:r>
              <a:rPr lang="ru-RU" sz="2400" dirty="0" smtClean="0"/>
              <a:t>, поведения, произвольного внимания, различных типов мышления, психической активности в целом, следовательно, вызывает нарушение социализации ребенка. </a:t>
            </a: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Для всех этих детей характерны отсутствие мотивации к речевой деятельности, недостаточность базовых представлений (концептов) о значениях предметов и явлений окружающей действительности, </a:t>
            </a:r>
            <a:r>
              <a:rPr lang="ru-RU" sz="2400" dirty="0" err="1" smtClean="0"/>
              <a:t>несформированность</a:t>
            </a:r>
            <a:r>
              <a:rPr lang="ru-RU" sz="2400" dirty="0" smtClean="0"/>
              <a:t> коммуникативной, регулирующей, планирующей функций речи, недостаточность сенсомоторного уровня речевой деятельности. </a:t>
            </a:r>
          </a:p>
          <a:p>
            <a:pPr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" name="Picture 6" descr="G:\DCIM\103MSDCF\DSC045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33" t="4799" r="10710" b="4799"/>
          <a:stretch>
            <a:fillRect/>
          </a:stretch>
        </p:blipFill>
        <p:spPr bwMode="auto">
          <a:xfrm rot="16200000">
            <a:off x="4548371" y="1510089"/>
            <a:ext cx="5185953" cy="3681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Схема 3"/>
          <p:cNvGraphicFramePr/>
          <p:nvPr/>
        </p:nvGraphicFramePr>
        <p:xfrm>
          <a:off x="596537" y="1593668"/>
          <a:ext cx="4733109" cy="307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059" y="1164921"/>
            <a:ext cx="76367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Игры с пуговицами в логопедической практике</a:t>
            </a:r>
          </a:p>
          <a:p>
            <a:pPr algn="r"/>
            <a:r>
              <a:rPr lang="ru-RU" sz="48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2050" name="Picture 2" descr="0_781cc_2c3eacb9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294" y="3219813"/>
            <a:ext cx="4092260" cy="15481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026" name="Picture 2" descr="kk8EGobll6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743" y="760502"/>
            <a:ext cx="6387737" cy="359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30 шт. смешанный Стиль Дети Кнопку ПОДЕЛКИ ручной работы декоративные пряжки мультфильм деревянные кнопки деревянные швейные кнопки(China (Mainland)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7" t="5455" r="4546" b="7272"/>
          <a:stretch>
            <a:fillRect/>
          </a:stretch>
        </p:blipFill>
        <p:spPr bwMode="auto">
          <a:xfrm>
            <a:off x="6900455" y="4310741"/>
            <a:ext cx="1887584" cy="177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2015 новый 50 шт. прекрасный швейный мультфильм пришивные животные пуговицы деревянные кнопки 2 отверстия пуговицы из дерева слон пуговица пробиватель кнопок деревяние пуговици(China (Mainland)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224" y="4310743"/>
            <a:ext cx="1776549" cy="177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50 Шт. Популярных Массовых Смешанные Животных Деревянные Кнопки Швейная Фурнитура Декоративные Ручной Работы Скрапбукинг Корабль DIY Около 30 мм(China (Mainland))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2" r="7143"/>
          <a:stretch>
            <a:fillRect/>
          </a:stretch>
        </p:blipFill>
        <p:spPr bwMode="auto">
          <a:xfrm>
            <a:off x="4177530" y="3931088"/>
            <a:ext cx="2118768" cy="24043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9218" name="Picture 2" descr="https://pp.userapi.com/c836228/v836228041/3a05c/AuBV7e6ZrU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45" t="15359" r="8496" b="17974"/>
          <a:stretch>
            <a:fillRect/>
          </a:stretch>
        </p:blipFill>
        <p:spPr bwMode="auto">
          <a:xfrm>
            <a:off x="1319349" y="809898"/>
            <a:ext cx="2389458" cy="351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pp.userapi.com/c836228/v836228041/3a066/47sgjZqbmr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40" t="3933" r="50274" b="14800"/>
          <a:stretch>
            <a:fillRect/>
          </a:stretch>
        </p:blipFill>
        <p:spPr bwMode="auto">
          <a:xfrm rot="16200000">
            <a:off x="4772417" y="971445"/>
            <a:ext cx="774821" cy="762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pp.userapi.com/c836228/v836228041/3a070/YIwoTuSXUA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99" t="7384" r="38641" b="14341"/>
          <a:stretch>
            <a:fillRect/>
          </a:stretch>
        </p:blipFill>
        <p:spPr bwMode="auto">
          <a:xfrm rot="16200000">
            <a:off x="4665692" y="1813309"/>
            <a:ext cx="918080" cy="762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pp.userapi.com/c836228/v836228041/3a07a/9sby-i18R2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0" t="7033" r="12867" b="2681"/>
          <a:stretch>
            <a:fillRect/>
          </a:stretch>
        </p:blipFill>
        <p:spPr bwMode="auto">
          <a:xfrm rot="16200000">
            <a:off x="6092510" y="1468260"/>
            <a:ext cx="3226526" cy="232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s://pp.userapi.com/c836228/v836228041/3a084/9xSwzTELK7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60" t="4585" r="12828" b="14155"/>
          <a:stretch>
            <a:fillRect/>
          </a:stretch>
        </p:blipFill>
        <p:spPr bwMode="auto">
          <a:xfrm rot="10800000">
            <a:off x="3692109" y="1737359"/>
            <a:ext cx="2763131" cy="186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059" y="1164921"/>
            <a:ext cx="7636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</a:p>
          <a:p>
            <a:pPr algn="r"/>
            <a:r>
              <a:rPr lang="ru-RU" sz="48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  <a:p>
            <a:pPr algn="r"/>
            <a:r>
              <a:rPr lang="ru-RU" sz="48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A41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0788" y="731385"/>
            <a:ext cx="7447779" cy="5184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Сенсорная интеграция – это обработка поступающих от органов чувств ощущений, их структурирование и упорядочивание получаемой таким образом информации для последующего адекватного ответа. Чем правильнее работают сенсорные системы, тем больше достаточной информации получает мозг и выдает больше адекватных ответов. Нервная система при этом работает правильно, что очень важно для нормального развития ребенка.</a:t>
            </a:r>
            <a:endParaRPr lang="ru-RU" sz="1800" dirty="0"/>
          </a:p>
        </p:txBody>
      </p:sp>
      <p:pic>
        <p:nvPicPr>
          <p:cNvPr id="50177" name="Picture 1" descr="13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533" y="2586445"/>
            <a:ext cx="3608563" cy="36314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4480" y="757510"/>
            <a:ext cx="7181170" cy="590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Цель курса: через необычные для ребенка задания повлиять на мотивационно - побудительный уровень речевой деятельности, сформировав ее основу,  развитие речи ребенка через новые чувственные ощущения (зрительные,слуховые,тактильные,двигательные,обонятельные,вкусовые.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</p:txBody>
      </p:sp>
      <p:pic>
        <p:nvPicPr>
          <p:cNvPr id="5" name="Picture 2" descr="F:\Мастер-класс 16 мая\DSC018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53" t="8478"/>
          <a:stretch>
            <a:fillRect/>
          </a:stretch>
        </p:blipFill>
        <p:spPr bwMode="auto">
          <a:xfrm>
            <a:off x="2558899" y="2325189"/>
            <a:ext cx="4886930" cy="360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04813"/>
            <a:ext cx="8353425" cy="5903912"/>
          </a:xfrm>
        </p:spPr>
        <p:txBody>
          <a:bodyPr/>
          <a:lstStyle/>
          <a:p>
            <a:pPr algn="l" eaLnBrk="1" hangingPunct="1"/>
            <a:r>
              <a:rPr lang="ru-RU" sz="1800" smtClean="0">
                <a:solidFill>
                  <a:schemeClr val="tx1"/>
                </a:solidFill>
              </a:rPr>
              <a:t>Игры с гидрогелем</a:t>
            </a:r>
          </a:p>
        </p:txBody>
      </p:sp>
      <p:pic>
        <p:nvPicPr>
          <p:cNvPr id="2" name="Picture 2" descr="F:\Мастер-класс 16 мая\DSC019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376" y="686651"/>
            <a:ext cx="4104456" cy="273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Игры  с  гидрогелем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1" t="2726" r="2492" b="3612"/>
          <a:stretch>
            <a:fillRect/>
          </a:stretch>
        </p:blipFill>
        <p:spPr bwMode="auto">
          <a:xfrm>
            <a:off x="1283485" y="3528107"/>
            <a:ext cx="46805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G:\DCIM\103MSDCF\DSC006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92619" y="1975235"/>
            <a:ext cx="5319382" cy="298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2770" name="Picture 2" descr="http://images.ua.prom.st/406288620_w640_h2048_016.jpg?PIMAGE_ID=4062886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352" y="796833"/>
            <a:ext cx="3465876" cy="259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cdn.imgbb.ru/user/223/2231363/201606/4b258350d745c6ea43672c0e442018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3" r="11638" b="5501"/>
          <a:stretch>
            <a:fillRect/>
          </a:stretch>
        </p:blipFill>
        <p:spPr bwMode="auto">
          <a:xfrm>
            <a:off x="5049606" y="3396343"/>
            <a:ext cx="3664167" cy="282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5" descr="G:\DCIM\103MSDCF\DSC006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153" y="783771"/>
            <a:ext cx="2973849" cy="529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17512"/>
          </a:xfrm>
        </p:spPr>
        <p:txBody>
          <a:bodyPr/>
          <a:lstStyle/>
          <a:p>
            <a:pPr eaLnBrk="1" hangingPunct="1"/>
            <a:r>
              <a:rPr lang="ru-RU" sz="1600" b="1" smtClean="0"/>
              <a:t>Игры с помпонами</a:t>
            </a:r>
          </a:p>
        </p:txBody>
      </p:sp>
      <p:pic>
        <p:nvPicPr>
          <p:cNvPr id="33794" name="Picture 2" descr="Игры с помпонами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179" y="881621"/>
            <a:ext cx="2952328" cy="261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fly-mama.ru/wp-content/uploads/2012/02/133033029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644" y="731521"/>
            <a:ext cx="4724331" cy="314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Игры  с  помпонами.  Мини  гид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3" b="6920"/>
          <a:stretch>
            <a:fillRect/>
          </a:stretch>
        </p:blipFill>
        <p:spPr bwMode="auto">
          <a:xfrm>
            <a:off x="1449977" y="3877745"/>
            <a:ext cx="3291840" cy="210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Игры  с  помпонами.  Мини  гид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614" y="3903296"/>
            <a:ext cx="3436180" cy="228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446</Words>
  <Application>Microsoft Office PowerPoint</Application>
  <PresentationFormat>Экран (4:3)</PresentationFormat>
  <Paragraphs>84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с помпонами</vt:lpstr>
      <vt:lpstr>Презентация PowerPoint</vt:lpstr>
      <vt:lpstr>Тематические сенсорные коробки</vt:lpstr>
      <vt:lpstr>Презентация PowerPoint</vt:lpstr>
      <vt:lpstr>Игры с водой</vt:lpstr>
      <vt:lpstr>Презентация PowerPoint</vt:lpstr>
      <vt:lpstr>Презентация PowerPoint</vt:lpstr>
      <vt:lpstr>Презентация PowerPoint</vt:lpstr>
      <vt:lpstr>Игры с крышечками от пюре Фруто Няня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Татьяна Михайловна Тупина</cp:lastModifiedBy>
  <cp:revision>174</cp:revision>
  <dcterms:created xsi:type="dcterms:W3CDTF">2013-11-19T05:52:05Z</dcterms:created>
  <dcterms:modified xsi:type="dcterms:W3CDTF">2017-06-06T08:06:57Z</dcterms:modified>
</cp:coreProperties>
</file>