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32" r:id="rId5"/>
    <p:sldMasterId id="2147483756" r:id="rId6"/>
    <p:sldMasterId id="2147483768" r:id="rId7"/>
    <p:sldMasterId id="2147483780" r:id="rId8"/>
    <p:sldMasterId id="2147483792" r:id="rId9"/>
    <p:sldMasterId id="2147483804" r:id="rId10"/>
  </p:sldMasterIdLst>
  <p:notesMasterIdLst>
    <p:notesMasterId r:id="rId34"/>
  </p:notesMasterIdLst>
  <p:sldIdLst>
    <p:sldId id="257" r:id="rId11"/>
    <p:sldId id="260" r:id="rId12"/>
    <p:sldId id="263" r:id="rId13"/>
    <p:sldId id="266" r:id="rId14"/>
    <p:sldId id="267" r:id="rId15"/>
    <p:sldId id="272" r:id="rId16"/>
    <p:sldId id="275" r:id="rId17"/>
    <p:sldId id="276" r:id="rId18"/>
    <p:sldId id="269" r:id="rId19"/>
    <p:sldId id="278" r:id="rId20"/>
    <p:sldId id="279" r:id="rId21"/>
    <p:sldId id="282" r:id="rId22"/>
    <p:sldId id="280" r:id="rId23"/>
    <p:sldId id="281" r:id="rId24"/>
    <p:sldId id="274" r:id="rId25"/>
    <p:sldId id="264" r:id="rId26"/>
    <p:sldId id="283" r:id="rId27"/>
    <p:sldId id="284" r:id="rId28"/>
    <p:sldId id="287" r:id="rId29"/>
    <p:sldId id="288" r:id="rId30"/>
    <p:sldId id="289" r:id="rId31"/>
    <p:sldId id="290" r:id="rId32"/>
    <p:sldId id="259" r:id="rId33"/>
  </p:sldIdLst>
  <p:sldSz cx="12192000" cy="6858000"/>
  <p:notesSz cx="6797675" cy="9926638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257"/>
            <p14:sldId id="260"/>
            <p14:sldId id="263"/>
            <p14:sldId id="266"/>
            <p14:sldId id="267"/>
            <p14:sldId id="272"/>
            <p14:sldId id="275"/>
            <p14:sldId id="276"/>
            <p14:sldId id="269"/>
            <p14:sldId id="278"/>
            <p14:sldId id="279"/>
            <p14:sldId id="282"/>
            <p14:sldId id="280"/>
            <p14:sldId id="281"/>
            <p14:sldId id="274"/>
            <p14:sldId id="264"/>
            <p14:sldId id="283"/>
            <p14:sldId id="284"/>
            <p14:sldId id="287"/>
            <p14:sldId id="288"/>
            <p14:sldId id="289"/>
            <p14:sldId id="290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B9D4ED"/>
    <a:srgbClr val="A52C36"/>
    <a:srgbClr val="A32D35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86400" autoAdjust="0"/>
  </p:normalViewPr>
  <p:slideViewPr>
    <p:cSldViewPr snapToGrid="0">
      <p:cViewPr>
        <p:scale>
          <a:sx n="70" d="100"/>
          <a:sy n="70" d="100"/>
        </p:scale>
        <p:origin x="-1157" y="-4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0C6A6-2B29-43D8-8D5B-0B2DE57D38A0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36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427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432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684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262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790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016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831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002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25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4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1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0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9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7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14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4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83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2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6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59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8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14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55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6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09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93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61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46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3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73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02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50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91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86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34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36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9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4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71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6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53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97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59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7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7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4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47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66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90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19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17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89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99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0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02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68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492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18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57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02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6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9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14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19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80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507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68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30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69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43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2DDF-90C5-4ED4-AF6E-4DA56BBE15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766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BA0D-D41F-40F5-A52A-A0E313BE94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DD6E5-BE90-4AF4-A48C-DA5F5F0730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14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FCE92-3976-4BC9-9109-6A4BB940A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954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2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1F4DA-9EB6-4C0A-ADCC-8FA109ADBA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340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F6E19-9EDE-491D-81F8-5435614850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63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D832-B7C7-4FE7-9660-5D16AF3DF6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582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8FC3-B99B-44C4-833A-406D93928FD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674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6240-701A-4668-A7AC-C7FA495931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193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0C5B-8941-4B2A-B727-6EC5706640C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72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D8D-DE3C-45CD-A5B4-56E3A3874A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527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3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288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39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092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07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710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640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348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510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636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9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21.05.2020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9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1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3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2186FBD-E4C7-4A1A-BA2D-AC13E1A46987}" type="slidenum">
              <a:rPr lang="ru-RU" altLang="ru-RU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6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21.05.2020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8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za.io/news/2020/02/18/gosduma-otmenila-shtrafy-za-natsistskuyu-simvoliku-ee-demonstratsiya-bez-priznakov-propagandy-uzhe-razreshe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0.png"/><Relationship Id="rId4" Type="http://schemas.openxmlformats.org/officeDocument/2006/relationships/hyperlink" Target="https://mbk-news.appspot.com/news/zhitelya-moskvy-25-ra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va-center.ru/misuse/news/lawmaking/2019/03/d4077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injust.ru/ru/extremist-material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6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580028" y="2818687"/>
            <a:ext cx="11224259" cy="1754322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выявления признаков пропаганды экстремизма в образовательной среде посредством сети Интернет»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2" y="5749368"/>
            <a:ext cx="4406683" cy="92332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ФК и БЖ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 flipH="1">
            <a:off x="6120758" y="1851660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46120" y="23545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32513" y="209027"/>
            <a:ext cx="10781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Публичное оправдание терроризма и иная террористическая деятельность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0794" y="754498"/>
            <a:ext cx="330275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УК РФ Статья 205.2. Публичные призывы к осуществлению террористической деятельности, публичное оправдание терроризма или пропаганда терроризма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0794" y="3041865"/>
            <a:ext cx="330275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штраф </a:t>
            </a:r>
            <a:r>
              <a:rPr lang="ru-RU" dirty="0"/>
              <a:t>от трехсот тысяч до одного миллиона рублей или в размере заработной платы или иного дохода осужденного за период от трех до пяти лет либо лишением свободы на срок от пяти до семи лет с лишением права занимать определенные должности </a:t>
            </a:r>
            <a:r>
              <a:rPr lang="ru-RU" dirty="0" smtClean="0"/>
              <a:t>на </a:t>
            </a:r>
            <a:r>
              <a:rPr lang="ru-RU" dirty="0"/>
              <a:t>срок до пяти лет.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447" y="739827"/>
            <a:ext cx="7856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В </a:t>
            </a:r>
            <a:r>
              <a:rPr lang="ru-RU" sz="2000" dirty="0">
                <a:latin typeface="Times New Roman"/>
                <a:ea typeface="Times New Roman"/>
              </a:rPr>
              <a:t>качестве призывов к террористической деятельности можно рассматривать призывы к насильственным акциям с целью оказания давления на органы власти и общественное мнение для проведения решения в свою пользу.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60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 flipH="1">
            <a:off x="6120758" y="1851660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46120" y="23545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5468" y="154436"/>
            <a:ext cx="10317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Возбуждение социальной, расовой, национальной или религиозной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розни </a:t>
            </a: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320" y="598468"/>
            <a:ext cx="84024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Существенным здесь является насильственный характер действий или призывов к таким действиям. К таковым относятся призывы к убийству, избиению или выселению лиц определенной национальности или вероисповедания; организация, совершение или подстрекательство к таковым действиям.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0794" y="635801"/>
            <a:ext cx="326181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УК РФ Статья 282. Возбуждение ненависти либо вражды, а равно унижение человеческого достоинства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0794" y="2213283"/>
            <a:ext cx="333005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штраф </a:t>
            </a:r>
            <a:r>
              <a:rPr lang="ru-RU" dirty="0"/>
              <a:t>в размере от трехсот тысяч до шестисот тысяч рублей или в размере заработной платы или иного дохода осужденного за период от двух до трех лет, либо принудительными работами на срок от двух до пяти лет с лишением права занимать определенные должности или заниматься определенной деятельностью на срок до трех лет, либо лишением свободы на срок от трех до шести лет.</a:t>
            </a:r>
          </a:p>
        </p:txBody>
      </p:sp>
      <p:pic>
        <p:nvPicPr>
          <p:cNvPr id="1026" name="Picture 2" descr="https://www.amic.ru/images/gallery_03-2013/640.65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2" y="3176948"/>
            <a:ext cx="6018662" cy="357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2954" y="2354580"/>
            <a:ext cx="88710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 282-м </a:t>
            </a:r>
            <a:r>
              <a:rPr lang="ru-RU" dirty="0" smtClean="0"/>
              <a:t>статье </a:t>
            </a:r>
            <a:r>
              <a:rPr lang="ru-RU" dirty="0"/>
              <a:t>описывается проступок, совершенный публично. </a:t>
            </a:r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есть речь признается преступной, если ее слышал не один человек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 flipH="1">
            <a:off x="6120758" y="1851660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46120" y="23545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5468" y="154436"/>
            <a:ext cx="10317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Пропаганда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принадлежности, или отношения к религии.</a:t>
            </a: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5217" y="1394853"/>
            <a:ext cx="11041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Понятие пропаганды подразумевает систематические действия, направленные на внедрение в общественное сознание идей и формирование установок. Поэтому к данному признаку нельзя отнести единичные высказывания и суждения, выдвинутые в качестве тезиса в мировоззренческой или политической дискуссии.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5468" y="3309428"/>
            <a:ext cx="9908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Публичные призывы к осуществлению указанных деяний либо массовое распространение заведомо экстремистских материалов, а равно их изготовление или хранение в целях массового распространения.</a:t>
            </a:r>
            <a:endParaRPr lang="ru-RU" sz="1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468" y="4343049"/>
            <a:ext cx="10740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/>
                <a:cs typeface="Times New Roman"/>
              </a:rPr>
              <a:t>В этом пункте главной проблемой является квалификация материалов как экстремистских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 flipH="1">
            <a:off x="6120758" y="1851660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46120" y="23545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98120" y="201782"/>
            <a:ext cx="1199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и публичное демонстрирование нацистской атрибутики или символики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смешения)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504" y="929931"/>
            <a:ext cx="11716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«Нацистская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атрибутика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сущностные отличительные признаки, свойственные нацистской идеологии и нацистскому государству.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«Нацистская символика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нацистских символов, среди них государственная символика флаг, гимн нацистской Германии (фашистской Италии), военная символика войск СС, знаки воинского отличия СС.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504" y="2537460"/>
            <a:ext cx="11914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 нацистской символике относят: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знамя и сопутствующая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плакаты и листовки, являющиеся продуктом деятельности национал-социалистической партии Германии в середине 20 века и другие различные детали экипировки руководителей партии: нарукавные знаки отличия, френчи, фуражки, пряжки на ремнях), эмблема и штандарты как самой указанной партии, так и его военизированных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эмблема, флаги, штандарты и другая символика фашистской организации бывших ветеранов национальной войны - «Союз ветеранов»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Italiani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Combattimento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Национальной фашистской партии Италии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Partito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Nazionale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Fascista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Фашистской республиканской партии Италии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Partito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Fascista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Republicano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отличительные знаки охранных дивизий СС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Schutzstaffeln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SS), в том числе символика воинских подразделений СС, которые непосредственно принимали участие в боевых действиях – т.е. различные детали формы: нарукавные нашивки, фуражки, полевые кепи, петлицы, символы на холодном оружие, например, на кинжалах), а также символика структурных подразделений СС, например знаки отличия службы безопасности СД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Sicherheitsdienst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SD);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символика тайной государственной полиции – коротко гестапо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Geheime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Staatspolizei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Gestapo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различные жетоны сотрудников, эмблемы на униформе и документах, нашивки на рукавах). </a:t>
            </a:r>
          </a:p>
        </p:txBody>
      </p:sp>
    </p:spTree>
    <p:extLst>
      <p:ext uri="{BB962C8B-B14F-4D97-AF65-F5344CB8AC3E}">
        <p14:creationId xmlns:p14="http://schemas.microsoft.com/office/powerpoint/2010/main" val="12575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 flipH="1">
            <a:off x="6120758" y="1851660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46120" y="23545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7547" y="251183"/>
            <a:ext cx="697400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Москве в 2015 году было заведено дело об административном правонарушении на Частную охранную организацию «</a:t>
            </a:r>
            <a:r>
              <a:rPr lang="ru-RU" dirty="0" err="1"/>
              <a:t>Кастос</a:t>
            </a:r>
            <a:r>
              <a:rPr lang="ru-RU" dirty="0"/>
              <a:t>» по ст. 20.3 КоАП РФ ч.1 – на интернет странице данного агентства был размещен логотип с надписью «</a:t>
            </a:r>
            <a:r>
              <a:rPr lang="ru-RU" dirty="0" err="1"/>
              <a:t>Wolfsanger</a:t>
            </a:r>
            <a:r>
              <a:rPr lang="ru-RU" dirty="0"/>
              <a:t>», который, согласно Московскому исследовательскому центру, имеет очевидное сходство с эмблемой дивизии СС «</a:t>
            </a:r>
            <a:r>
              <a:rPr lang="ru-RU" dirty="0" err="1"/>
              <a:t>das</a:t>
            </a:r>
            <a:r>
              <a:rPr lang="ru-RU" dirty="0"/>
              <a:t> </a:t>
            </a:r>
            <a:r>
              <a:rPr lang="ru-RU" dirty="0" err="1"/>
              <a:t>Reich</a:t>
            </a:r>
            <a:r>
              <a:rPr lang="ru-RU" dirty="0"/>
              <a:t>». Решением </a:t>
            </a:r>
            <a:r>
              <a:rPr lang="ru-RU" dirty="0" err="1"/>
              <a:t>Лефортовского</a:t>
            </a:r>
            <a:r>
              <a:rPr lang="ru-RU" dirty="0"/>
              <a:t> районного суда г. Москвы охранная компания привлечена к административной ответственности в виде штрафа.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4453" y="4460647"/>
            <a:ext cx="747897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«Игрушечные солдатики»: Весной 2015 года в Москве следственные органы начали судебный процесс против директора магазина игрушек на Лубянке. Причиной возбуждения не просто административного, а уголовного дела стал ассортимент «Центрального детского магазина, «пропагандирующий и публично демонстрирующий игрушечных солдатиков с нацистской символикой»</a:t>
            </a:r>
          </a:p>
        </p:txBody>
      </p:sp>
      <p:pic>
        <p:nvPicPr>
          <p:cNvPr id="7" name="Picture 2" descr="C:\Users\parfenov\Desktop\МОЕНОЕ\Учебник Истории 11 кла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5" y="2682618"/>
            <a:ext cx="3057099" cy="40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arfenov\Desktop\МОЕНОЕ\Фото с ледового шо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70" y="251182"/>
            <a:ext cx="3670330" cy="42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16704" y="3407613"/>
            <a:ext cx="627797" cy="30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0436" y="5530170"/>
            <a:ext cx="245658" cy="188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681" y="5976288"/>
            <a:ext cx="111548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18 февраля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2020 года Госдума </a:t>
            </a:r>
            <a:r>
              <a:rPr lang="ru-RU" sz="2000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hlinkClick r:id="rId3"/>
              </a:rPr>
              <a:t>отменила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штрафы за нацистскую символику, если она демонстрируется без целей пропаганды.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382" y="214439"/>
            <a:ext cx="116734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kern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Житель Москвы получил 25 штрафов за один день из-за песен и картинок во «</a:t>
            </a:r>
            <a:r>
              <a:rPr lang="ru-RU" sz="2000" b="1" kern="1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ВКонтакте</a:t>
            </a:r>
            <a:r>
              <a:rPr lang="ru-RU" sz="2000" b="1" kern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381" y="968085"/>
            <a:ext cx="455121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19:48, 22 февраля 2020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Источник: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hlinkClick r:id="rId4"/>
              </a:rPr>
              <a:t>МБХ медиа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Житель Москвы по фамилии Завертяев за один день получил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25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штрафов (каждый на тысячу рублей) из-за песен и картинок, которые он выложил во «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 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6000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дела были рассмотрены 24 января в Тушинском суде Москвы. Завертяев получил 22 штрафа за демонстрацию нацистской символики и три штрафа за распространение экстремистских материалов.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00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 всех случаях Завертяев признал вину. По его словам, он не знал, что опубликованные им картинки запрещены законом, а песни включены в список экстремистских материалов.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60714"/>
            <a:ext cx="7391400" cy="5413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125" y="1794976"/>
            <a:ext cx="11778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Администрация президента России дала указание МВД ограничить практику применения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чч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3–5 ст. 20.1 КоАП, которые были введены "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 tooltip="Открыть в новом окне"/>
              </a:rPr>
              <a:t>законом </a:t>
            </a:r>
            <a:r>
              <a:rPr lang="ru-RU" sz="2000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 tooltip="Открыть в новом окне"/>
              </a:rPr>
              <a:t>Клишаса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По мнению Кремля, под действие закона не должны подпадать мэры, губернаторы и сотрудники полиции, так как они не осуществляют государственную власть.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5469" y="256093"/>
            <a:ext cx="10945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Публичное, заведомо ложное обвинение лица, замещающего государственную должность Российской Федерации или государственную должность субъекта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РФ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2219" y="1087090"/>
            <a:ext cx="1125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Клеветой является распространение сведений о лице, заведомо не соответствующих действительности и задевающих его честь и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достоинство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5499" y="3133566"/>
            <a:ext cx="11027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июле 2019г. МВД России разослало сотрудникам МР, в которых указало, что возбуждать дела следует только в тех случаях, когда публикации содержат мат, порнографию и неприемлемые обществом оскорбительные сравнения; направлены против государственных символов, президента, парламента, правительства или судов; а автор противопоставляет себя окружающим и демонстрирует “</a:t>
            </a:r>
            <a:r>
              <a:rPr lang="ru-RU" sz="20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надменность, цинизм, унизительное отношение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” к обществу, государству и его символам.</a:t>
            </a:r>
            <a:endParaRPr lang="ru-RU" sz="1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124" y="5105119"/>
            <a:ext cx="116378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Прекратят штрафовать и за оскорбительные высказывания в адрес лично Владимира Путина: под запретом на оскорбление президента имелась в виду критика президента как института, а не конкретного лица. Накануне, 20 июня, сам Путин во время "Прямой линии" заявил, что закон нацелен на противодействие оскорблению государственных символов, а ограничение критики властей является злоупотреблением.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8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2223" y="1193791"/>
            <a:ext cx="11519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Финансирование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указанных деяний либо иное содействие в их организации, подготовке и осуществлении, в том числе путем предоставления учебной, полиграфической и материально-технической базы, телефонной и иных видов связи или оказания информационных услуг.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9576" y="154287"/>
            <a:ext cx="9971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подготовка указанных деяний, а также подстрекательство к их осуществлению.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54" y="2763451"/>
            <a:ext cx="10713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a typeface="Calibri"/>
                <a:cs typeface="Times New Roman"/>
              </a:rPr>
              <a:t>Организационный аспект </a:t>
            </a:r>
            <a:r>
              <a:rPr lang="ru-RU" sz="2000" dirty="0">
                <a:ea typeface="Calibri"/>
                <a:cs typeface="Times New Roman"/>
              </a:rPr>
              <a:t>экстремистской деятельности. Согласно федеральному Закону «О противодействии экстремистской деятельности» экстремистская организация – общественное или религиозное объединение либо иная организация, в отношении которых по основаниям, предусмотренным настоящим Федеральным законом,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561" y="234740"/>
            <a:ext cx="929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Способы выявления экстремистских ресурсов в сети Интернет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629" y="1183639"/>
            <a:ext cx="106270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u="sng" dirty="0">
                <a:latin typeface="Times New Roman"/>
                <a:ea typeface="Times New Roman"/>
              </a:rPr>
              <a:t>Ключевые слова</a:t>
            </a:r>
            <a:r>
              <a:rPr lang="ru-RU" sz="2000" dirty="0">
                <a:latin typeface="Times New Roman"/>
                <a:ea typeface="Times New Roman"/>
              </a:rPr>
              <a:t> – вспомогательные слова, вводимые в строку запроса, способные фильтровать поисковый запрос и выдавать необходимую информацию. Поиск по ключевым словам может проводиться не только при помощи поисковых сервисов, но и в социальных сетях, блогах. 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7629" y="2522229"/>
            <a:ext cx="11145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u="sng" dirty="0">
                <a:latin typeface="Times New Roman"/>
                <a:ea typeface="Times New Roman"/>
              </a:rPr>
              <a:t>Анализ страниц</a:t>
            </a:r>
            <a:r>
              <a:rPr lang="ru-RU" sz="2000" dirty="0">
                <a:latin typeface="Times New Roman"/>
                <a:ea typeface="Times New Roman"/>
              </a:rPr>
              <a:t> – это контекстный анализ вербальных и невербальных средств информационного воздействия и содержательного аспекта пользовательских страниц. Сбор информации в социальной сети может осуществляться различными способами в зависимости от цели и информации, которую необходимо найти. Поиск данных осуществляется через функцию встроенного поиска и делится на общий поиск информации; поиск по </a:t>
            </a:r>
            <a:r>
              <a:rPr lang="ru-RU" sz="2000" dirty="0" err="1">
                <a:latin typeface="Times New Roman"/>
                <a:ea typeface="Times New Roman"/>
              </a:rPr>
              <a:t>хештегам</a:t>
            </a:r>
            <a:r>
              <a:rPr lang="ru-RU" sz="2000" dirty="0">
                <a:latin typeface="Times New Roman"/>
                <a:ea typeface="Times New Roman"/>
              </a:rPr>
              <a:t>; поиск видео; поиск сообщества.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629" y="4433070"/>
            <a:ext cx="11050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u="sng" dirty="0">
                <a:latin typeface="Times New Roman"/>
                <a:ea typeface="Times New Roman"/>
              </a:rPr>
              <a:t>Отбор страниц через список друзей </a:t>
            </a:r>
            <a:endParaRPr lang="ru-RU" sz="18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Каждая страница в социальных сетях имеет раздел, где отражен список друзей или подписчиков. Просмотр этого списка позволяет выявить других пользователей, также занимающих активную позицию в распространении экстремистских или террористических идей.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03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561" y="234740"/>
            <a:ext cx="929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Методика выявления признаков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629" y="1183639"/>
            <a:ext cx="10627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1. Анализ представленного текста с целью ответить на вопрос об истинности приводимых фактов.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098" y="1888918"/>
            <a:ext cx="11145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2. Оценка текста на предмет выявления сознательного искажения, извращения специфики тех или иных национальных или религиозных групп (формирование у читателей путем использования определенной лексики отвращения к излагаемым фактам, либо использование приема «полуправда-</a:t>
            </a:r>
            <a:r>
              <a:rPr lang="ru-RU" sz="2000" dirty="0" err="1">
                <a:latin typeface="Times New Roman"/>
                <a:ea typeface="Times New Roman"/>
              </a:rPr>
              <a:t>полуложь</a:t>
            </a:r>
            <a:r>
              <a:rPr lang="ru-RU" sz="2000" dirty="0">
                <a:latin typeface="Times New Roman"/>
                <a:ea typeface="Times New Roman"/>
              </a:rPr>
              <a:t>»).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631" y="5545757"/>
            <a:ext cx="11050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6. Определение </a:t>
            </a:r>
            <a:r>
              <a:rPr lang="ru-RU" sz="2000" dirty="0">
                <a:latin typeface="Times New Roman"/>
                <a:ea typeface="Times New Roman"/>
              </a:rPr>
              <a:t>четко обозначенного адресата разжигающих вражду высказываний. 282 статья Уголовного кодекса России в качестве элемента объективной стороны преступления указывает на необходимость наличия конкретной национальной, религиозной, расовой, половой, языковой или социальной группы, в адрес которой приводятся высказывания.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810" y="3160356"/>
            <a:ext cx="1088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3. Анализ эмоционально окрашенной лексики, используемой в тексте.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809" y="3560466"/>
            <a:ext cx="11404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ea typeface="Times New Roman"/>
              </a:rPr>
              <a:t>4. Выявление сознательного и целенаправленного посягательства на религиозные и национальные святыни, оскорбления религиозных и национальных чувств, что нарушает права и свободы, возбуждает национальную и религиозную рознь.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624" y="4374107"/>
            <a:ext cx="1163016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5. Выявление пропаганды исключительности, превосходства либо неполноценности граждан по признаку их отношения к религии, социальной, расовой, национальной, религиозной или языковой принадлежности.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05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5" y="116839"/>
            <a:ext cx="9990138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64" name="Таблица 20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82319"/>
              </p:ext>
            </p:extLst>
          </p:nvPr>
        </p:nvGraphicFramePr>
        <p:xfrm>
          <a:off x="542608" y="1183639"/>
          <a:ext cx="525780" cy="5502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"/>
              </a:tblGrid>
              <a:tr h="550291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FF9999"/>
                          </a:solidFill>
                          <a:effectLst/>
                        </a:rPr>
                        <a:t>Информационно-методические </a:t>
                      </a:r>
                      <a:r>
                        <a:rPr lang="ru-RU" sz="2200" dirty="0">
                          <a:solidFill>
                            <a:srgbClr val="FF9999"/>
                          </a:solidFill>
                          <a:effectLst/>
                        </a:rPr>
                        <a:t>материалы</a:t>
                      </a:r>
                      <a:endParaRPr lang="ru-RU" sz="2200" dirty="0">
                        <a:solidFill>
                          <a:srgbClr val="FF99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63" marR="52263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8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0561" y="234740"/>
            <a:ext cx="9294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Методика выявления признаков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629" y="1183639"/>
            <a:ext cx="10627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7. Выявление клеветы. 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098" y="1583749"/>
            <a:ext cx="11145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8. Приемом, направленным на возбуждение вражды и ненависти, является формирование установки на принципиальное противоречие, несовместимость социальных, национальных, религиозных групп. Например, с психолингвистической точки зрения фраза «мир народам, война властям» (размещенная в канун выборов в </a:t>
            </a:r>
            <a:r>
              <a:rPr lang="ru-RU" sz="2000" dirty="0" err="1">
                <a:latin typeface="Times New Roman"/>
                <a:ea typeface="Times New Roman"/>
              </a:rPr>
              <a:t>ГосДуму</a:t>
            </a:r>
            <a:r>
              <a:rPr lang="ru-RU" sz="2000" dirty="0">
                <a:latin typeface="Times New Roman"/>
                <a:ea typeface="Times New Roman"/>
              </a:rPr>
              <a:t> в 2007 на одном из зданий органов государственной власти России в Свердловской области) построена с использованием антонимов, то есть слов, противоположных по своему лексическому значению. Понятия «мир» и «война» обозначают взаимоисключающие, несовместимые явления. Они соотносятся в высказывании с другой парой явлений, и взаимоисключающий смысл переходит на эту пару явлений: народам – мир, а властям – война. Благодаря использованию такого психолингвистического приема потенциальному читателю исследуемой фразы внушается мысль о враждебности, принципиальной несовместимости «народов» и «властей».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04" y="5511677"/>
            <a:ext cx="1163016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Принципиальным моментом в выявлении признаков экстремизма является доказательство факта публичности распространяемых материалов, то есть стремление автора донести смысл информации до максимально большего числа адресатов (выбор места, времени, способа распространения).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133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2078" y="235672"/>
            <a:ext cx="9387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 сети интернет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41" y="829980"/>
            <a:ext cx="120380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меньше выкладывать любую информацию в социальные сети. В большинстве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ответственности привлекаются совсем молодые люди, которые только достигли возраста ответственности. При размещении личной информации и использования жестов, символики, подписей под фотографией не используйте способы двоякого понимания, имеющие недвусмысленное значение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defTabSz="9144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внимательно изучать, что же вы собираетесь опубликовать, и если возникли какие-либо сомнения, то можно проверить, не внесен ли материал в категорию запрещенных на сайте Министерства Юстиции Российской Федерации. Или же попробовать поискать через поисковые системы, возможно, выложенный материал уже признан запрещенным каким-либо судом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defTabSz="9144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нельзя публиковать материалы, призывающие к массовым беспорядкам, материалы о распространении наркотиков и порнографию, а также оскорблять чувства верующих. Если у вас есть сомнения в отношении размещаемой информации используйте простое правило «не уверен - не выкладывай и не публикуй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И не храни лишнего на своей страничке.</a:t>
            </a:r>
          </a:p>
          <a:p>
            <a:pPr indent="457200" defTabSz="914400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defTabSz="91440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 помни, что за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неосторожное высказывание собственного мнения в России предусмотрена как уголовная, так и административная ответственность.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подумай, прежде чем выставить свое мнение на всеобщее обозрение.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9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2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84" y="343244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7097" y="1023636"/>
            <a:ext cx="71958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b="1" dirty="0">
                <a:solidFill>
                  <a:srgbClr val="FF0000"/>
                </a:solidFill>
              </a:rPr>
              <a:t>За ярославцами будут следить в социальных сетях</a:t>
            </a:r>
          </a:p>
          <a:p>
            <a:pPr defTabSz="914400"/>
            <a:r>
              <a:rPr lang="ru-RU" sz="2000" dirty="0">
                <a:solidFill>
                  <a:srgbClr val="FF0000"/>
                </a:solidFill>
              </a:rPr>
              <a:t>В Ярославле с февраля этого года стартовал проект «</a:t>
            </a:r>
            <a:r>
              <a:rPr lang="ru-RU" sz="2000" dirty="0" err="1">
                <a:solidFill>
                  <a:srgbClr val="FF0000"/>
                </a:solidFill>
              </a:rPr>
              <a:t>Киберконтроль</a:t>
            </a:r>
            <a:r>
              <a:rPr lang="ru-RU" sz="2000" dirty="0">
                <a:solidFill>
                  <a:srgbClr val="FF0000"/>
                </a:solidFill>
              </a:rPr>
              <a:t>», в рамках которого будут выявлять людей, ведущих деятельность по публикации противоправного контента.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4" y="1023636"/>
            <a:ext cx="4507123" cy="56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5678" y="2566702"/>
            <a:ext cx="72586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dirty="0">
                <a:solidFill>
                  <a:prstClr val="black"/>
                </a:solidFill>
              </a:rPr>
              <a:t>Рекомендованные действия при выявлении в Интернете материалов экстремистского </a:t>
            </a:r>
            <a:r>
              <a:rPr lang="ru-RU" sz="1800" b="1" dirty="0" smtClean="0">
                <a:solidFill>
                  <a:prstClr val="black"/>
                </a:solidFill>
              </a:rPr>
              <a:t>толка</a:t>
            </a:r>
            <a:r>
              <a:rPr lang="ru-RU" sz="1800" dirty="0">
                <a:solidFill>
                  <a:prstClr val="black"/>
                </a:solidFill>
              </a:rPr>
              <a:t> </a:t>
            </a:r>
          </a:p>
          <a:p>
            <a:pPr defTabSz="914400"/>
            <a:r>
              <a:rPr lang="ru-RU" sz="1800" dirty="0">
                <a:solidFill>
                  <a:prstClr val="black"/>
                </a:solidFill>
              </a:rPr>
              <a:t>При выявлении в сети Интернет информации, обладающей признаками экстремистских материалов, необходимо проинформировать об этом прокуратуру, с приложением скриншота страницы </a:t>
            </a:r>
            <a:r>
              <a:rPr lang="ru-RU" sz="1800" dirty="0" smtClean="0">
                <a:solidFill>
                  <a:prstClr val="black"/>
                </a:solidFill>
              </a:rPr>
              <a:t>сайта, </a:t>
            </a:r>
            <a:r>
              <a:rPr lang="ru-RU" sz="1800" dirty="0">
                <a:solidFill>
                  <a:prstClr val="black"/>
                </a:solidFill>
              </a:rPr>
              <a:t>либо диска с видеоматериалом </a:t>
            </a:r>
            <a:r>
              <a:rPr lang="ru-RU" sz="1800" dirty="0" smtClean="0">
                <a:solidFill>
                  <a:prstClr val="black"/>
                </a:solidFill>
              </a:rPr>
              <a:t>и </a:t>
            </a:r>
            <a:r>
              <a:rPr lang="ru-RU" sz="1800" dirty="0">
                <a:solidFill>
                  <a:prstClr val="black"/>
                </a:solidFill>
              </a:rPr>
              <a:t>указанием адреса сайта, по которому можно определить местонахождение ресурса в сети Интернет. Надзорным органом будет дана оценка поступившей информации, при необходимости – материал направлен для проведения психолого-лингвистического исследования, после чего – при наличии основании в суд направлено заявление о признании материала экстремистским и запрещенным к распространению на территории Российской Федерации.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1364" y="6260021"/>
            <a:ext cx="7280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dirty="0" smtClean="0">
                <a:solidFill>
                  <a:srgbClr val="FF0000"/>
                </a:solidFill>
              </a:rPr>
              <a:t>Сайт Министерства Юстиции РФ </a:t>
            </a:r>
            <a:r>
              <a:rPr lang="en-US" sz="1800" dirty="0" smtClean="0">
                <a:solidFill>
                  <a:srgbClr val="00B0F0"/>
                </a:solidFill>
                <a:hlinkClick r:id="rId3"/>
              </a:rPr>
              <a:t>http</a:t>
            </a:r>
            <a:r>
              <a:rPr lang="en-US" sz="1800" dirty="0">
                <a:solidFill>
                  <a:srgbClr val="00B0F0"/>
                </a:solidFill>
                <a:hlinkClick r:id="rId3"/>
              </a:rPr>
              <a:t>://</a:t>
            </a:r>
            <a:r>
              <a:rPr lang="en-US" sz="1800" dirty="0" smtClean="0">
                <a:solidFill>
                  <a:srgbClr val="00B0F0"/>
                </a:solidFill>
                <a:hlinkClick r:id="rId3"/>
              </a:rPr>
              <a:t>minjust.ru/ru/extremist-materials</a:t>
            </a:r>
            <a:endParaRPr lang="ru-RU" sz="1800" dirty="0" smtClean="0">
              <a:solidFill>
                <a:srgbClr val="00B0F0"/>
              </a:solidFill>
            </a:endParaRPr>
          </a:p>
          <a:p>
            <a:pPr defTabSz="914400"/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27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915" y="343310"/>
            <a:ext cx="10360057" cy="384719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435" y="5090475"/>
            <a:ext cx="4820239" cy="1631216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r>
              <a:rPr lang="ru-RU" sz="2000" b="1" dirty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Тел.: +7 (4852) 23-09-67 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Сайт: www.iro.yar.ru</a:t>
            </a:r>
          </a:p>
          <a:p>
            <a:r>
              <a:rPr lang="ru-RU" sz="2000" b="1" dirty="0">
                <a:solidFill>
                  <a:srgbClr val="A52C36"/>
                </a:solidFill>
              </a:rPr>
              <a:t>E-</a:t>
            </a:r>
            <a:r>
              <a:rPr lang="ru-RU" sz="2000" b="1" dirty="0" err="1">
                <a:solidFill>
                  <a:srgbClr val="A52C36"/>
                </a:solidFill>
              </a:rPr>
              <a:t>mail</a:t>
            </a:r>
            <a:r>
              <a:rPr lang="ru-RU" sz="2000" b="1" dirty="0">
                <a:solidFill>
                  <a:srgbClr val="A52C36"/>
                </a:solidFill>
              </a:rPr>
              <a:t>: fkbzh@iro.yar.ru</a:t>
            </a:r>
          </a:p>
        </p:txBody>
      </p:sp>
    </p:spTree>
    <p:extLst>
      <p:ext uri="{BB962C8B-B14F-4D97-AF65-F5344CB8AC3E}">
        <p14:creationId xmlns:p14="http://schemas.microsoft.com/office/powerpoint/2010/main" val="27397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64" name="Таблица 20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195946"/>
              </p:ext>
            </p:extLst>
          </p:nvPr>
        </p:nvGraphicFramePr>
        <p:xfrm>
          <a:off x="542608" y="1183639"/>
          <a:ext cx="525780" cy="5502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"/>
              </a:tblGrid>
              <a:tr h="550291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FF9999"/>
                          </a:solidFill>
                          <a:effectLst/>
                        </a:rPr>
                        <a:t>Информационно-методические </a:t>
                      </a:r>
                      <a:r>
                        <a:rPr lang="ru-RU" sz="2200" dirty="0">
                          <a:solidFill>
                            <a:srgbClr val="FF9999"/>
                          </a:solidFill>
                          <a:effectLst/>
                        </a:rPr>
                        <a:t>материалы</a:t>
                      </a:r>
                      <a:endParaRPr lang="ru-RU" sz="2200" dirty="0">
                        <a:solidFill>
                          <a:srgbClr val="FF99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63" marR="52263" marT="0" marB="0" vert="vert27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15" y="686018"/>
            <a:ext cx="3086877" cy="435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4440" y="139677"/>
            <a:ext cx="6835140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Приложение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2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Информационные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материалы для проведения правового всеобуча по формированию современной культуры безопасности жизнедеятельности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i="1" dirty="0" smtClean="0"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выявить террориста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Как выявить террориста</a:t>
            </a:r>
            <a:endParaRPr lang="ru-RU" sz="14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Рекомендации специалистов российских служб безопасности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Поведение в толпе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Если вам угрожают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Угроза по телефону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Угроза в письме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Действия при угрозе взрыва и после него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После взрыва необходимо выполнить следующее: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Как вести себя при завале: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Поведение при пожаре: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Действия при терактах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Рекомендации к действиям при захвате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Если в заложниках ваш родственник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Психология заложника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  <a:cs typeface="Times New Roman"/>
              </a:rPr>
              <a:t>После освобождения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Методические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рекомендации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по выявлению признаков подготовки террористического акта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ИНСТРУКЦИЯ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по действиям должностных лиц учреждений (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организаций)</a:t>
            </a:r>
            <a:endParaRPr lang="en-US" sz="14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при угрозе или совершении террористического акта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098" y="5032178"/>
            <a:ext cx="519906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 hangingPunct="0">
              <a:lnSpc>
                <a:spcPct val="115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Письмо департамента образования Ярославской области от 22.01.2018 № ИХ.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24-0313/18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450215" algn="just" fontAlgn="base" hangingPunct="0">
              <a:lnSpc>
                <a:spcPct val="115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целях обеспечения безопасности несовершеннолетних обучающихся в образовательных организациях Ярославской области департамент рекомендует муниципальным органам управления образованием осуществлять контроль участия в мероприятиях с участием детей различных лиц, в том числе (не) коммерческих организаций.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46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739567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915" y="343310"/>
            <a:ext cx="10360057" cy="384719"/>
          </a:xfrm>
          <a:prstGeom prst="rect">
            <a:avLst/>
          </a:prstGeom>
          <a:noFill/>
        </p:spPr>
        <p:txBody>
          <a:bodyPr wrap="square" lIns="91326" tIns="45718" rIns="91326" bIns="45718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764" y="868833"/>
            <a:ext cx="11692327" cy="3139317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 июня 2016 г. N 182-ФЗ "Об основах системы профилактики правонарушений в РФ"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«О противодействии терроризму» от 06.03.2006 №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35-ФЗ</a:t>
            </a:r>
          </a:p>
          <a:p>
            <a:pPr marL="285370" indent="-2853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15.02.2006 № 116 «О мерах по противодействию терроризму» вместе с «Положением о Национальном антитеррористическом комитете»</a:t>
            </a:r>
          </a:p>
          <a:p>
            <a:pPr marL="285370" indent="-2853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антитеррористической комиссии в субъекте Российской Федерации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(утверждено председателем Национального антитеррористического комитета 17.06.2016)</a:t>
            </a:r>
          </a:p>
          <a:p>
            <a:pPr marL="285370" indent="-2853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антитеррористической комиссии в муниципальном образовании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(типовое положение об АТК в муниципальном образовании утверждено Председателем НАК в 2017 году)</a:t>
            </a:r>
          </a:p>
          <a:p>
            <a:pPr marL="285370" indent="-2853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противодействия идеологии терроризма в Российской Федерации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370" indent="-2853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межведомственных мероприятий по реализации в Ярославской области Комплексного плана противодействия идеологии терроризма в Российской Федерации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764" y="4268288"/>
            <a:ext cx="11692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Федеральный закон «О противодействии экстремистской деятельности»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25.07.2002 № 114-ФЗ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370" lvl="0" indent="-2853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26.07.2011 № 988 «О Межведомственной комиссии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противодействию экстремизму в Российской Федерации» вместе с «Положением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Межведомственной комиссии по противодействию экстремизму в Российской Федерации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370" lvl="0" indent="-2853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стратегии противодействия экстремизму в Российской Федерации до 2025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370" lvl="0" indent="-2853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межведомственных мероприятий по исполнению в Ярославской области плана мероприятий по реализации Стратегии противодействия экстремизму в Российской Федерации до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3980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0170" y="914400"/>
            <a:ext cx="9932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терроризм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экстремизм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8043" y="42460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 smtClean="0">
                <a:solidFill>
                  <a:prstClr val="black"/>
                </a:solidFill>
              </a:rPr>
              <a:t>Идеология </a:t>
            </a:r>
            <a:r>
              <a:rPr lang="ru-RU" sz="2400" u="sng" dirty="0">
                <a:solidFill>
                  <a:prstClr val="black"/>
                </a:solidFill>
              </a:rPr>
              <a:t>экстремизма </a:t>
            </a:r>
            <a:r>
              <a:rPr lang="ru-RU" sz="2400" dirty="0" smtClean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C00000"/>
                </a:solidFill>
              </a:rPr>
              <a:t>системой взглядов и идей, представляющих насильственные и иные противоправные действия</a:t>
            </a:r>
            <a:r>
              <a:rPr lang="ru-RU" sz="2400" dirty="0">
                <a:solidFill>
                  <a:prstClr val="black"/>
                </a:solidFill>
              </a:rPr>
              <a:t> как основное средство разрешения социальных, расовых, национальных, религиозных и политических конфликтов.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505" y="423967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 smtClean="0">
                <a:solidFill>
                  <a:prstClr val="black"/>
                </a:solidFill>
              </a:rPr>
              <a:t>Идеология терроризма  </a:t>
            </a:r>
            <a:r>
              <a:rPr lang="ru-RU" sz="2400" dirty="0" smtClean="0">
                <a:solidFill>
                  <a:prstClr val="black"/>
                </a:solidFill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</a:rPr>
              <a:t>совокупность </a:t>
            </a:r>
            <a:r>
              <a:rPr lang="ru-RU" sz="2400" b="1" dirty="0">
                <a:solidFill>
                  <a:srgbClr val="C00000"/>
                </a:solidFill>
              </a:rPr>
              <a:t>идей, концепций, </a:t>
            </a:r>
            <a:r>
              <a:rPr lang="ru-RU" sz="2400" b="1" dirty="0" smtClean="0">
                <a:solidFill>
                  <a:srgbClr val="C00000"/>
                </a:solidFill>
              </a:rPr>
              <a:t>целевых установок</a:t>
            </a:r>
            <a:r>
              <a:rPr lang="ru-RU" sz="2400" dirty="0" smtClean="0">
                <a:solidFill>
                  <a:prstClr val="black"/>
                </a:solidFill>
              </a:rPr>
              <a:t> обосновывающих </a:t>
            </a:r>
            <a:r>
              <a:rPr lang="ru-RU" sz="2400" dirty="0">
                <a:solidFill>
                  <a:prstClr val="black"/>
                </a:solidFill>
              </a:rPr>
              <a:t>необходимость террористической деятельности и направленных на мобилизацию людей для участия в этой </a:t>
            </a:r>
            <a:r>
              <a:rPr lang="ru-RU" sz="2400" dirty="0" smtClean="0">
                <a:solidFill>
                  <a:prstClr val="black"/>
                </a:solidFill>
              </a:rPr>
              <a:t>деятельности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830" y="1424189"/>
            <a:ext cx="573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Терроризм</a:t>
            </a:r>
            <a:r>
              <a:rPr lang="ru-RU" sz="24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любые противоправные </a:t>
            </a:r>
            <a:r>
              <a:rPr lang="ru-RU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насильственные действия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связанные 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с устрашением населения, </a:t>
            </a:r>
            <a:r>
              <a:rPr lang="ru-RU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в целях принятия тех или иных решений органами государственной </a:t>
            </a:r>
            <a:r>
              <a:rPr lang="ru-RU" sz="24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власти и др. </a:t>
            </a:r>
            <a:r>
              <a:rPr lang="ru-RU" sz="2400" dirty="0" smtClean="0">
                <a:solidFill>
                  <a:srgbClr val="B9D4ED"/>
                </a:solidFill>
                <a:cs typeface="Times New Roman" panose="02020603050405020304" pitchFamily="18" charset="0"/>
              </a:rPr>
              <a:t>Конституционный строй</a:t>
            </a:r>
            <a:endParaRPr lang="ru-RU" sz="2400" dirty="0">
              <a:solidFill>
                <a:srgbClr val="B9D4ED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6629" y="1553856"/>
            <a:ext cx="5067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prstClr val="black"/>
                </a:solidFill>
              </a:rPr>
              <a:t>Экстремизм</a:t>
            </a:r>
            <a:r>
              <a:rPr lang="ru-RU" sz="2400" dirty="0">
                <a:solidFill>
                  <a:prstClr val="black"/>
                </a:solidFill>
              </a:rPr>
              <a:t> — это </a:t>
            </a:r>
            <a:r>
              <a:rPr lang="ru-RU" sz="2400" b="1" dirty="0">
                <a:solidFill>
                  <a:srgbClr val="C00000"/>
                </a:solidFill>
              </a:rPr>
              <a:t>приверженность</a:t>
            </a:r>
            <a:r>
              <a:rPr lang="ru-RU" sz="2400" dirty="0">
                <a:solidFill>
                  <a:prstClr val="black"/>
                </a:solidFill>
              </a:rPr>
              <a:t> к крайним взглядам и действиям, радикально отрицающим существующие в обществе нормы и правила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ru-RU" sz="2400" dirty="0" smtClean="0">
                <a:solidFill>
                  <a:srgbClr val="B9D4ED"/>
                </a:solidFill>
              </a:rPr>
              <a:t>Общественный порядок</a:t>
            </a:r>
            <a:endParaRPr lang="ru-RU" sz="2400" dirty="0">
              <a:solidFill>
                <a:srgbClr val="B9D4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079" y="263432"/>
            <a:ext cx="1124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экстремизма, которые могут быть отслежены в сети Интернет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900" y="1077845"/>
            <a:ext cx="10576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Насильственное изменение основ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конституционного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строя и нарушение целостности Российской Федерации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0807" y="725097"/>
            <a:ext cx="10285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№114-ФЗ "О противодействии экстремистской деятельности"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139" y="1416399"/>
            <a:ext cx="8401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Публичное оправдание терроризма и иная террористическая деятельность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139" y="1873592"/>
            <a:ext cx="9128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Возбуждение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социальной, расовой, нацио­нальной или религиозной розни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139" y="2351454"/>
            <a:ext cx="1060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Пропаганда исключительности,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превосходства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неполноценности человека по признаку его социальной, расовой,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религиозной или языковой принадлежности или отношения к религии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079" y="2936229"/>
            <a:ext cx="11107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Нарушение прав, свобод и законных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гражданина в зависимости от его социальной, расовой, национальной,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языковой принадлежности или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религии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6080" y="3521004"/>
            <a:ext cx="11350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Пропаганда и публичное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нацистской атрибутики или символики либо атрибутики или символики, 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сходных с 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нацистской 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атрибутикой или символикой до 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смешения 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9139" y="4142042"/>
            <a:ext cx="1100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Публичные призывы к осуществлению ука­занных деяний либо массовое распространение заведомо экстремистских материалов, а равно их изготовление или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в целях массово­го распространения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1079" y="4726817"/>
            <a:ext cx="11170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Публичное, заведомо ложное обвинение лица, замещающего государственную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государствен­ную должность субъекта Российской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совершении им в период исполнения своих должностных обязанностей деяний, указанных в настоящей статье и являющихся преступлением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2334" y="5572813"/>
            <a:ext cx="11160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Организация и подготовка указанных де­яний, а также подстрекательство к их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6806" y="5909016"/>
            <a:ext cx="11537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Финансирование указанных деяний либо иное содействие в их организации, подготовке и осуществлении, в том числе путем предостав­ления учебной, полиграфической 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базы, телефонной и иных видов связи или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информационных услуг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880112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5" y="343239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sz="1800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2080" y="1130782"/>
            <a:ext cx="6979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тебя нет в интернете – значит ты не существуешь»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Билл Гейтс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5620" y="2667322"/>
            <a:ext cx="388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ты в интернете: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52112" y="3138233"/>
            <a:ext cx="5578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 -1 раз в неделю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- несколько раз в неделю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22,1%  - 1-2 раза в день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 - несколько раз в день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25,5% - практически он-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207" y="4388777"/>
            <a:ext cx="419730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ты доверяешь интернету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huffingtonpost.com/asset/5afe0c492000004100b91d96.jpeg?cache=cw3cigfcmc&amp;amp;ops=1778_1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945954"/>
            <a:ext cx="4857751" cy="323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3051" y="4737752"/>
            <a:ext cx="7647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доверяю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 -доверяю полностью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32,4%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доверяю больше, чем не доверяю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34,8%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доверяю 50%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23,8%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доверяю небольшой доле информации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Autofit/>
          </a:bodyPr>
          <a:lstStyle/>
          <a:p>
            <a:endParaRPr lang="ru-RU" altLang="ru-RU"/>
          </a:p>
        </p:txBody>
      </p:sp>
      <p:pic>
        <p:nvPicPr>
          <p:cNvPr id="4099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0650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 flipH="1">
            <a:off x="6120758" y="1851660"/>
            <a:ext cx="1" cy="137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46120" y="23545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075170" y="2354580"/>
            <a:ext cx="57150" cy="2106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45649" y="970259"/>
            <a:ext cx="80251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В </a:t>
            </a:r>
            <a:r>
              <a:rPr lang="ru-RU" sz="2400" dirty="0">
                <a:latin typeface="Times New Roman"/>
                <a:ea typeface="Times New Roman"/>
              </a:rPr>
              <a:t>данном случае следует обращать внимание не на цели, а на методы, с помощью которых предлагается их осуществить. Изменение конституционного строя и целостности Российской Федерации может происходить только законным путем, то есть через выборы и референдум. Поэтому экстремистскими высказываниями являются призывы к революции, восстанию, неповиновению законно избранной власти, а также собственно эта деятельность, названная в уголовном законодательстве вооруженным мятежом. </a:t>
            </a:r>
            <a:r>
              <a:rPr lang="ru-RU" sz="2400" dirty="0" smtClean="0">
                <a:latin typeface="Times New Roman"/>
                <a:ea typeface="Times New Roman"/>
              </a:rPr>
              <a:t>Таковым </a:t>
            </a:r>
            <a:r>
              <a:rPr lang="ru-RU" sz="2400" dirty="0">
                <a:latin typeface="Times New Roman"/>
                <a:ea typeface="Times New Roman"/>
              </a:rPr>
              <a:t>является любой приход к власти лиц вопреки законной процедуре выборов и передачи властных полномочий. Насильственное изменение основ конституционного строя может быть связано с посягательством на безопасность государства.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993" y="139262"/>
            <a:ext cx="10012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tabLst>
                <a:tab pos="457200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Насильственное изменение основ конституционного строя и нарушение целостности Российской Федерации.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30436" y="554019"/>
            <a:ext cx="261582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УК РФ Статья 280.1. Публичные призывы к осуществлению действий, направленных на нарушение территориальной целостности </a:t>
            </a:r>
            <a:r>
              <a:rPr lang="ru-RU" b="1" dirty="0" smtClean="0"/>
              <a:t>РФ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77784" y="2985454"/>
            <a:ext cx="330048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Обязательные работы на </a:t>
            </a:r>
            <a:r>
              <a:rPr lang="ru-RU" dirty="0"/>
              <a:t>срок до четырехсот восьмидесяти часов с лишением права занимать определенные должности </a:t>
            </a:r>
            <a:r>
              <a:rPr lang="ru-RU" dirty="0" smtClean="0"/>
              <a:t>на </a:t>
            </a:r>
            <a:r>
              <a:rPr lang="ru-RU" dirty="0"/>
              <a:t>срок до трех лет либо лишением свободы на срок до пяти лет с лишением права занимать определенные должности </a:t>
            </a:r>
            <a:r>
              <a:rPr lang="ru-RU" dirty="0" smtClean="0"/>
              <a:t>на </a:t>
            </a:r>
            <a:r>
              <a:rPr lang="ru-RU" dirty="0"/>
              <a:t>срок до трех лет</a:t>
            </a:r>
          </a:p>
        </p:txBody>
      </p:sp>
    </p:spTree>
    <p:extLst>
      <p:ext uri="{BB962C8B-B14F-4D97-AF65-F5344CB8AC3E}">
        <p14:creationId xmlns:p14="http://schemas.microsoft.com/office/powerpoint/2010/main" val="1694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7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7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2390</Words>
  <Application>Microsoft Office PowerPoint</Application>
  <PresentationFormat>Произвольный</PresentationFormat>
  <Paragraphs>163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Тема Office</vt:lpstr>
      <vt:lpstr>2_Тема Office</vt:lpstr>
      <vt:lpstr>15_Тема Office</vt:lpstr>
      <vt:lpstr>17_Тема Office</vt:lpstr>
      <vt:lpstr>16_Тема Office</vt:lpstr>
      <vt:lpstr>27_Тема Office</vt:lpstr>
      <vt:lpstr>9_Тема Office</vt:lpstr>
      <vt:lpstr>Оформление по умолчанию</vt:lpstr>
      <vt:lpstr>1_Тема Office</vt:lpstr>
      <vt:lpstr>3_Тема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264</cp:revision>
  <cp:lastPrinted>2019-09-25T08:40:27Z</cp:lastPrinted>
  <dcterms:created xsi:type="dcterms:W3CDTF">2017-01-12T11:53:49Z</dcterms:created>
  <dcterms:modified xsi:type="dcterms:W3CDTF">2020-05-21T06:11:38Z</dcterms:modified>
</cp:coreProperties>
</file>