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57" r:id="rId3"/>
    <p:sldId id="298" r:id="rId4"/>
    <p:sldId id="299" r:id="rId5"/>
    <p:sldId id="300" r:id="rId6"/>
    <p:sldId id="301" r:id="rId7"/>
    <p:sldId id="297" r:id="rId8"/>
    <p:sldId id="308" r:id="rId9"/>
    <p:sldId id="274" r:id="rId10"/>
    <p:sldId id="303" r:id="rId11"/>
    <p:sldId id="287" r:id="rId12"/>
    <p:sldId id="305" r:id="rId13"/>
    <p:sldId id="286" r:id="rId14"/>
    <p:sldId id="289" r:id="rId15"/>
    <p:sldId id="292" r:id="rId16"/>
    <p:sldId id="290" r:id="rId17"/>
    <p:sldId id="291" r:id="rId18"/>
    <p:sldId id="293" r:id="rId19"/>
    <p:sldId id="306" r:id="rId20"/>
    <p:sldId id="307" r:id="rId21"/>
    <p:sldId id="294" r:id="rId22"/>
    <p:sldId id="302" r:id="rId23"/>
    <p:sldId id="25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1E74141D-A846-44EA-A90B-D13EB699EF08}">
          <p14:sldIdLst>
            <p14:sldId id="272"/>
            <p14:sldId id="257"/>
            <p14:sldId id="298"/>
            <p14:sldId id="299"/>
            <p14:sldId id="300"/>
            <p14:sldId id="301"/>
            <p14:sldId id="297"/>
            <p14:sldId id="308"/>
            <p14:sldId id="274"/>
            <p14:sldId id="303"/>
            <p14:sldId id="287"/>
            <p14:sldId id="305"/>
            <p14:sldId id="286"/>
            <p14:sldId id="289"/>
            <p14:sldId id="292"/>
            <p14:sldId id="290"/>
            <p14:sldId id="291"/>
            <p14:sldId id="293"/>
            <p14:sldId id="306"/>
            <p14:sldId id="307"/>
            <p14:sldId id="294"/>
            <p14:sldId id="302"/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2D35"/>
    <a:srgbClr val="B9D4ED"/>
    <a:srgbClr val="A52C36"/>
    <a:srgbClr val="FCFC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6" autoAdjust="0"/>
    <p:restoredTop sz="86400" autoAdjust="0"/>
  </p:normalViewPr>
  <p:slideViewPr>
    <p:cSldViewPr snapToGrid="0">
      <p:cViewPr varScale="1">
        <p:scale>
          <a:sx n="97" d="100"/>
          <a:sy n="97" d="100"/>
        </p:scale>
        <p:origin x="-10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F7DC-EA7D-471D-8F25-886BA78AA73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4E70-4D33-4879-A359-84E47AFB6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9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4E70-4D33-4879-A359-84E47AFB68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4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4E70-4D33-4879-A359-84E47AFB68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4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pPr/>
              <a:t>14.05.2020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1521575" y="1802011"/>
            <a:ext cx="104922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Концепция преподавания учебного предмета «Основы безопасности жизнедеятельности» </a:t>
            </a:r>
            <a:endParaRPr lang="ru-RU" sz="4000" dirty="0" smtClean="0"/>
          </a:p>
          <a:p>
            <a:r>
              <a:rPr lang="ru-RU" sz="4000" dirty="0" smtClean="0"/>
              <a:t>в </a:t>
            </a:r>
            <a:r>
              <a:rPr lang="ru-RU" sz="4000" dirty="0" smtClean="0"/>
              <a:t>образовательных организациях Российской</a:t>
            </a:r>
          </a:p>
          <a:p>
            <a:r>
              <a:rPr lang="ru-RU" sz="4000" dirty="0" smtClean="0"/>
              <a:t>Федерации, реализующих основные общеобразовательные программы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603" y="5175672"/>
            <a:ext cx="4820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Тел.: +7 (4852) </a:t>
            </a:r>
            <a:r>
              <a:rPr lang="en-US" sz="2000" b="1" dirty="0" smtClean="0">
                <a:solidFill>
                  <a:srgbClr val="A52C36"/>
                </a:solidFill>
              </a:rPr>
              <a:t>23</a:t>
            </a:r>
            <a:r>
              <a:rPr lang="ru-RU" sz="2000" b="1" dirty="0" smtClean="0">
                <a:solidFill>
                  <a:srgbClr val="A52C36"/>
                </a:solidFill>
              </a:rPr>
              <a:t>-0</a:t>
            </a:r>
            <a:r>
              <a:rPr lang="en-US" sz="2000" b="1" dirty="0" smtClean="0">
                <a:solidFill>
                  <a:srgbClr val="A52C36"/>
                </a:solidFill>
              </a:rPr>
              <a:t>9</a:t>
            </a:r>
            <a:r>
              <a:rPr lang="ru-RU" sz="2000" b="1" dirty="0" smtClean="0">
                <a:solidFill>
                  <a:srgbClr val="A52C36"/>
                </a:solidFill>
              </a:rPr>
              <a:t>-</a:t>
            </a:r>
            <a:r>
              <a:rPr lang="en-US" sz="2000" b="1" dirty="0" smtClean="0">
                <a:solidFill>
                  <a:srgbClr val="A52C36"/>
                </a:solidFill>
              </a:rPr>
              <a:t>67</a:t>
            </a:r>
            <a:r>
              <a:rPr lang="ru-RU" sz="2000" b="1" dirty="0" smtClean="0">
                <a:solidFill>
                  <a:srgbClr val="A52C36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fkbzh@iro.yar.ru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2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1123018"/>
            <a:ext cx="109024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развития учебного предмета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Проблемы содержательного характера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федеральных государственных образовательных стандартах, примерных основных образовательных программах, учебных и учебно-методических изданиях основное внимание концентрируется на стадии предельного обострения опасных процессов и явлений, кризисных состояниях (чрезвычайных ситуациях, криминальных отношениях, антиобщественном поведении и т.п.), что искажает последовательность этапов и нарушает целостность изложения сущности опасных ситуаций.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предмета «ОБЖ» не в полной мере отвечает современным требованиям безопасности личности, общества и государства.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злободневных тем отсутствует, некоторые из них дублируют друг друга, многие темы рассматриваются в усеченном (или устаревшем) вариантах.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четкая научно обоснованная позиция о минимальном объеме необходимых знаний по вопросам безопасности обучающихся, соответствующих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возрасту и уровню образования. При этом присутствует перегруженность образовательных программ дидактическими элементами из других предметных областей.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491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474" y="1111348"/>
            <a:ext cx="119434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Проблемы методического характера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методического характера является отсутствие единого подхода к преподаванию учебного предмета «ОБЖ». Значительные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основного общего образования связаны с использованием имеющихся учебников и методических материалов, которые рассчитаны на реализацию содержания учебного предмета в течение пяти лет (5-9 классы). При этом примерная основная образовательная программа основного общего образования предполагает освоение этого содержания в течение всего двух лет (в 8-9 классах). Подобное рассогласование базовой учебно-методической литературы и структурно-логической модели учебного предмета «ОБЖ» в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реализовывать системный подход, препятствует четкому тематическому планированию, не соответствует принципу последовательного усложнения и закрепления знаний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на преподавание учебного предмета оказывает целенаправленное продвижение идеи эффективности интегрированного обучения основам безопасности жизнедеятельности.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 в рамках учебного предмета «ОБЖ» проводится с помощью материалов для контроля, ориентированных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проверкув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дидактической составляющей.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(в том числе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материально-технические)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для осуществления систематических практических занятий нарушают принцип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методическая ресурсная база, что снижает возможность своевременно получать актуальную информацию о различных аспектах «ОБЖ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ее в учебном процессе.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3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5249" y="1111348"/>
            <a:ext cx="113666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Кадровые проблемы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 тенденция образовательных организаций высшего педагогического образования к сокращению профиля подготовки «Безопасность жизнедеятельности» (уровень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 рамках направления подготовки 44.03.01 «Педагогическое образование», а также низкая эффективность магистерской подготовки в данном направлении в силу отсутствия у значительного числа магистрантов необходимой специализированной базовой и педагогической подготовки.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кафедр безопасности жизнедеятельности (специализированных и выпускающих) путем включения их в состав других кафедр (естественнонаучных, медицинских, физической культуры, экологии и т.п.),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ведет к утрате педагогического корпуса квалифицированных кадров.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организациях высшего образования отсутствуют механизмы подготовки преподавателей, способных осуществлять образовательную деятельность по безопасности жизнедеятельности, как в отношении специализированных учебных предметов, так и в отношении учебного предмета «ОБЖ».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переподготовки преподавателей-организаторов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преподавателей «ОБЖ» осуществляется в основном на теоретическом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xmlns="" val="18733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501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4318" y="83312"/>
            <a:ext cx="118098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настоящей Концепции является обеспечение условий качественного развития учебного предмета «ОБЖ», изменение его образовательного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знаний, умений и навыков в области безопасности жизнедеятельности должно стать осмысленным и внутренне согласованным процессом.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Концепции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обучающихся к изучению учебного предмета «ОБЖ» как базового элемента системы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безопасности жизнедеятельности;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единообразного подхода к преподаванию предмета «ОБЖ»;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программ учебного предмета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тесной взаимосвязи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урочной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деятельности, дополнительного образования, на базе реальных потребностей по обеспечению безопасности жизнедеятельности и необходимости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практико-ориентированных компетенций;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методик преподавания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необходимости систематизированного и непрерывного овладения соответствующими компетенциями на всех уровнях общего образования с акцентом на прикладной характер учебного предмета;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 объективной оценки качества результатов освоения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работы преподавателей-организаторов и преподавателей «ОБЖ», развитию кадрового потенциала в области преподавания «ОБЖ»;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разумному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электронной образовательной среды учебного предмета «ОБЖ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изданий по учебному предмету «ОБЖ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модернизации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дополнительного профессионального образования преподавателей-организаторов и преподавателей «ОБЖ» в целях достижения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многопрофильности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формирования компетенций, предусмотренных Профессиональным стандартом «Педагог»;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популяризации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проблематики по основам безопасности жизнедеятельности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411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940" y="1092815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реализации 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930" y="1598414"/>
            <a:ext cx="5609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и начальное общее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099" y="2122011"/>
            <a:ext cx="118748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</a:t>
            </a:r>
          </a:p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ОБЖ в основной школе должно обеспечивать:</a:t>
            </a:r>
          </a:p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проблем безопасности и формирование начального уровня КБЖ у всех обучающихся;</a:t>
            </a:r>
          </a:p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каждому обучающемуся возможности выработки и закрепления навыков и умений безопасности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обучающимися минимума основных ключевых понятий,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систематизированных знаний основ комплексной безопасности личности;</a:t>
            </a:r>
          </a:p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сосредоточение на формировании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компетенций, соответствующих возрастным особенностям и потребностям обучающихся, посредством применение интерактивных тренажерных систем, способных моделировать различные реальные ситуации повседневности;</a:t>
            </a:r>
          </a:p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оптимального баланса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и их разумное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взаимодополнение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использования учебников ОБЖ нового поколения, ориентированных на формирование практических умений и навыков; </a:t>
            </a:r>
          </a:p>
          <a:p>
            <a:pPr indent="36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адекватную оценку результатов промежуточного и итогового контроля освоения основной образовательной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35439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0697" y="961537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7286" y="1330869"/>
            <a:ext cx="117043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реализации Концепции на уровне основного общего образования являются: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ФГОС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выделения учебного предмета ОБЖ в отдельную предметную область;</a:t>
            </a:r>
          </a:p>
          <a:p>
            <a:pPr indent="18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количества часов по предмету ОБЖ в объеме 1 часа в неделю в 8 и 9 классах, а также включение предмета ОБЖ в основную образовательную программу общего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1 час в две недели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по 7 классы;</a:t>
            </a:r>
          </a:p>
          <a:p>
            <a:pPr indent="18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внутреннего структурно-содержательного стандарта предмета ОБЖ с выделением самостоятельных тематических линий: опасности природного характера и защита от них; опасности техногенного характера и защита от них; опасности социального характера и защита от них (с учетом проблематики оказания первой помощи пострадавшим); здоровый образ жизни,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предметной линии современных учебников (печатных и электронных), соответствующих внутреннему стандарту предмета ОБЖ, построенных на парадигме безопасной жизнедеятельности: «предвидеть опасность → по возможности ее избегать → при необходимости действовать со знанием дела»;</a:t>
            </a:r>
          </a:p>
          <a:p>
            <a:pPr indent="18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примерных норм оборудования кабинета ОБЖ наглядными и техническими средствами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</a:p>
          <a:p>
            <a:pPr indent="1800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введение в действие электронной методической ресурсной базы по ОБЖ, создание единых контрольно-измерительных материалов итогового контроля, обеспечивающих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предмета ОБЖ;</a:t>
            </a:r>
          </a:p>
          <a:p>
            <a:pPr indent="1800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базы оснащения образовательных организаций учебными классами и площадками для качественного преподавания учебного предмета ОБЖ.</a:t>
            </a:r>
          </a:p>
        </p:txBody>
      </p:sp>
    </p:spTree>
    <p:extLst>
      <p:ext uri="{BB962C8B-B14F-4D97-AF65-F5344CB8AC3E}">
        <p14:creationId xmlns:p14="http://schemas.microsoft.com/office/powerpoint/2010/main" xmlns="" val="5420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940" y="985207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6099" y="1385317"/>
            <a:ext cx="118590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общее образование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учебного предмета ОБЖ в старшей школе должно обеспечивать: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личностных характеристик выпускника, осознанно следующего правилам здорового, безопасного и экологически целесообразного образа жизни;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выпускниками базового уровня КБЖ, соответствующего государственному заказу, потребностям общества по формированию личности безопасного типа и интересам обучающихся;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роли и места КБЖ в системе национальной безопасности Российской Федерации;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основных образовательных программ основного общего и среднего общего образования, дальнейшее пополнение знаний и умений по ОБЖ, в том числе и по основам обороны государства и военной службы;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выпускников к решению практических задач безопасности жизнедеятельности, связанных с повседневными проблемами и глобальными вызовами современной цивилизации;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обновленных печатных и электронных учебников, адекватно учитывающих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предмета ОБЖ;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оценку уровня достижения заданных компетенций в области безопасности жизнедеятельности.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8494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940" y="999275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6577" y="1420471"/>
            <a:ext cx="115788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реализации Концепции на уровне среднего общего образования являются: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ФГОС среднего общего образования в части выделения учебного предмета ОБЖ в отдельную предметную область;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внутреннего структурно-содержательного стандарта предмета ОБЖ новой линией по основам военной безопасности государства;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вопросов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характера по обеспечению безопасности в предметы ЕГЭ (география, химия, физика, биология, обществознание, информатика);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содержательной базы и технологии проведения Всероссийской олимпиады школьников по ОБЖ;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предмета ОБЖ в качестве обязательного в набор ЕГЭ при приеме на обучение по ряду направлений подготовки (специальностей) в вузах: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безопасность» (20.03.01), «Пожарная безопасность» (20.05.01), «Туризм» (43.03.02), «Информационная безопасность» (10.03.01), «Рекреация и спортивно-оздоровительный туризм» (49.03.03) и т.п.;</a:t>
            </a:r>
          </a:p>
          <a:p>
            <a:pPr indent="18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сотрудников государственных органов, учреждений и структур обеспечения безопасности (МЧС, ГИБДД, МВД, медработников и др.) к участию в итоговом контроле в целях определения уровня овладения обучающимися предметными компетенциями.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7450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102774" y="98474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71940" y="276888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145" y="687513"/>
            <a:ext cx="3837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537" y="1481518"/>
            <a:ext cx="117144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дополнительного образования, в том числе лиц с ограниченными возможностями здоровья, в области безопасности жизнедеятельности должна обеспечивать: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углубленного самостоятельного освоения образовательных программ по «ОБЖ»;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согласованность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компетенций, формируемых в условиях дополнительного образования и во внеурочной деятельности;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ресурсов, разработанных в рамках деятельности профильных кружков, секций, центров, полевых лагерей, учреждений дополнительного образования, общественных движений, добровольных обществ;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во всероссийской олимпиаде школьников по «ОБЖ»;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обучающихся в детско-юношеских движениях и других общественных объединениях, интерактивных экспозициях, проектах по «ОБЖ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информационно-телекоммуникационной сети «Интернет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разработке и совершенствованию электронной образовательной среды учебного предмета в образовательных организациях;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школьных «Добровольных дружин юных пожарных», «Отрядов юных инспекторов движения» 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483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102774" y="98474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71940" y="276888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145" y="687513"/>
            <a:ext cx="9109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.Система кадрового потенциала в области безопасности жизнедеятельности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537" y="1087623"/>
            <a:ext cx="11714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преемственность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основными образовательными программами общего, среднего профессионального, высшего образования и дополнительного профессионального образования;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многопрофильную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преподавателей-организаторов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«ОБЖ» по дополнительным профессиональным программам,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 преподавателей-организаторов и преподавателей «ОБЖ» с использованием сетевых форм обучения на базе специализированных выпускающих кафедр педагогических вузов, а также на базе учебно-методических центров федеральных структур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обеспечения безопасности (МЧС, МВД, МО и др.);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конкурсов «Лучший преподаватель-организатор ОБЖ», «Лучший кабинет «ОБЖ»;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форумов, конференций, организацию дискуссионных площадок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Интернет, формирование электронной базы справочных данных, учебно-методических разработок, банка перспективных программ, проектных работ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современных информационных технологий для оказания методической поддержки преподавателям, в том числе работающим на отдаленных территориях,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местности и пр.;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работы преподавателей-организаторов и преподавателей «ОБЖ» в соответствии с требованиями профессионального стандарта «Педагог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801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415" y="14068"/>
            <a:ext cx="5302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9192" y="433757"/>
            <a:ext cx="5012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Немного истории принятия Концепции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102774" y="98474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371940" y="276888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145" y="687513"/>
            <a:ext cx="9252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у обучающихся мотивации к безопасной жизнедеятельности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537" y="1087623"/>
            <a:ext cx="117144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 обучающихся мотивации к безопасной жизнедеятельности целесообразно: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индивидуализации обучения, профессиональной ориентации, выявления и поддержки обучающихся, проявивших заинтересованность и способности в области безопасности жизнедеятельности;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участия обучающихся, в том числе с ограниченными возможностями здоровья, в работе патриотических,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военно-патриотических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туристских клубов,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и т.п., публичной защиты результатов научно-исследовательских и творческих работ;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электронный ресурс для общеобразовательных организаций в части приемов и правил действий по обеспечению личной безопасности и безопасности окружающих, разработать и разместить в нем видеоматериалы по пропаганде правил безопасного поведения;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теле- и радиотрансляции в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тематике безопасного поведения, оказания первой помощи и др.;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«Уголок безопасности», «Уголок призывника», «Уголок первой помощи», «Уголок безопасности дорожного движения», «Схема безопасных маршрутов движения детей» и т.п., разместить в наиболее посещаемых местах общеобразовательных организаций легкосъемные материалы (пиктограммы, информационные знаки и др.) по правилам безопасного поведения;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формирования навыков безопасности жизнедеятельности через взаимодействие с семьей и родительским сообществом.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356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71940" y="1092815"/>
            <a:ext cx="8503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Основные направления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746" y="1553949"/>
            <a:ext cx="115085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Планируемым механизмом реализации Концепции является включение соответствующих задач в осуществляемые мероприятия целевых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программ и программ развития отдельных образовательных организаций, финансируемых за счет средств федерального, региональных</a:t>
            </a:r>
          </a:p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бюджетов.</a:t>
            </a:r>
          </a:p>
          <a:p>
            <a:pPr indent="18000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0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добиться понимания того, что классическое понятие «культурный человек» должно быть дополнено характеристикой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и поступков. Это будет одним из условий того,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преподавание учебного предмета «ОБЖ» в образовательных организациях, обеспечивая необходимый базовый уровень культуры безопасности жизнедеятельности гражданина, будет выполнять свою принципиальную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системе национальной безопасности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8416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538" y="4769264"/>
            <a:ext cx="11575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«Несколько миллионов выделено на ремонт и модернизацию классов ОБЖ»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в каждый субъект пойдут эти деньги»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 ОБЖ скучный , практически отсутствует практика»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«Отсутствует единая УМБ, отсутствует база для подготовки кадров»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538" y="1051306"/>
            <a:ext cx="11823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NewRomanPSMT"/>
              </a:rPr>
              <a:t>8 февраля 2019 </a:t>
            </a:r>
            <a:r>
              <a:rPr lang="ru-RU" sz="2400" dirty="0" smtClean="0">
                <a:latin typeface="TimesNewRomanPSMT"/>
              </a:rPr>
              <a:t>года состоялось </a:t>
            </a:r>
            <a:r>
              <a:rPr lang="ru-RU" sz="2400" dirty="0">
                <a:latin typeface="TimesNewRomanPSMT"/>
              </a:rPr>
              <a:t>совещание с членами рабочей группы МЧС России по разработке</a:t>
            </a:r>
            <a:r>
              <a:rPr lang="ru-RU" sz="2400" dirty="0" smtClean="0">
                <a:latin typeface="TimesNewRomanPSMT"/>
              </a:rPr>
              <a:t>, оценке </a:t>
            </a:r>
            <a:r>
              <a:rPr lang="ru-RU" sz="2400" dirty="0">
                <a:latin typeface="TimesNewRomanPSMT"/>
              </a:rPr>
              <a:t>и внедрению методического обеспечения вопросов </a:t>
            </a:r>
            <a:r>
              <a:rPr lang="ru-RU" sz="2400" dirty="0" smtClean="0">
                <a:latin typeface="TimesNewRomanPSMT"/>
              </a:rPr>
              <a:t>культуры безопасности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550" y="2374636"/>
            <a:ext cx="7738379" cy="241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91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359" y="5090474"/>
            <a:ext cx="4820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Тел.: +7 (4852) </a:t>
            </a:r>
            <a:r>
              <a:rPr lang="en-US" sz="2000" b="1" dirty="0" smtClean="0">
                <a:solidFill>
                  <a:srgbClr val="A52C36"/>
                </a:solidFill>
              </a:rPr>
              <a:t>23</a:t>
            </a:r>
            <a:r>
              <a:rPr lang="ru-RU" sz="2000" b="1" dirty="0" smtClean="0">
                <a:solidFill>
                  <a:srgbClr val="A52C36"/>
                </a:solidFill>
              </a:rPr>
              <a:t>-0</a:t>
            </a:r>
            <a:r>
              <a:rPr lang="en-US" sz="2000" b="1" dirty="0" smtClean="0">
                <a:solidFill>
                  <a:srgbClr val="A52C36"/>
                </a:solidFill>
              </a:rPr>
              <a:t>9</a:t>
            </a:r>
            <a:r>
              <a:rPr lang="ru-RU" sz="2000" b="1" dirty="0" smtClean="0">
                <a:solidFill>
                  <a:srgbClr val="A52C36"/>
                </a:solidFill>
              </a:rPr>
              <a:t>-</a:t>
            </a:r>
            <a:r>
              <a:rPr lang="en-US" sz="2000" b="1" dirty="0" smtClean="0">
                <a:solidFill>
                  <a:srgbClr val="A52C36"/>
                </a:solidFill>
              </a:rPr>
              <a:t>67</a:t>
            </a:r>
            <a:r>
              <a:rPr lang="ru-RU" sz="2000" b="1" dirty="0" smtClean="0">
                <a:solidFill>
                  <a:srgbClr val="A52C36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en-US" sz="2000" b="1" dirty="0" smtClean="0">
                <a:solidFill>
                  <a:srgbClr val="A52C36"/>
                </a:solidFill>
              </a:rPr>
              <a:t>fkbzh@iro.yar.ru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pic>
        <p:nvPicPr>
          <p:cNvPr id="2" name="Picture 2" descr="Коллегия МЧС России одобрила проект Концепции преподавания ОБЖ в школах (фото: МЧС Росси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795" y="112015"/>
            <a:ext cx="10304833" cy="65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69777" y="402660"/>
            <a:ext cx="431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C000"/>
                </a:solidFill>
                <a:latin typeface="Times New Roman"/>
                <a:ea typeface="Times New Roman"/>
              </a:rPr>
              <a:t>Немного истории принятия Концепции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pic>
        <p:nvPicPr>
          <p:cNvPr id="2050" name="Picture 2" descr="Коллегия МЧС России одобрила проект Концепции преподавания ОБЖ в школах (фото: МЧС России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016" y="87933"/>
            <a:ext cx="8101896" cy="58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6016" y="6019358"/>
            <a:ext cx="810189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Владимир Пучков вручил Татьяне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Синюгиной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медаль МЧС </a:t>
            </a:r>
            <a:r>
              <a:rPr lang="ru-RU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России </a:t>
            </a:r>
            <a:r>
              <a:rPr lang="ru-RU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«За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содружество во имя спасения»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79260" y="114931"/>
            <a:ext cx="23417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Медалью МЧС России "За содружество во имя спасения" награждается личный состав МЧС России, другие граждане за заслуги в укреплении содружества во имя спасения, многолетнюю и плодотворную деятельность в области гражданской обороны, защиты населения и территорий от чрезвычайных ситуаций природного и техногенного характера, обеспечения пожарной безопасности и безопасности людей на водных объектах, оказания существенной помощи МЧС России </a:t>
            </a:r>
            <a:r>
              <a:rPr lang="ru-RU" sz="1600" dirty="0">
                <a:solidFill>
                  <a:srgbClr val="FF0000"/>
                </a:solidFill>
              </a:rPr>
              <a:t>в реализации поставленных целей и </a:t>
            </a:r>
            <a:r>
              <a:rPr lang="ru-RU" sz="1600">
                <a:solidFill>
                  <a:srgbClr val="FF0000"/>
                </a:solidFill>
              </a:rPr>
              <a:t>задач</a:t>
            </a:r>
            <a:r>
              <a:rPr lang="ru-RU" sz="1600" smtClean="0">
                <a:solidFill>
                  <a:srgbClr val="FF0000"/>
                </a:solidFill>
              </a:rPr>
              <a:t>.</a:t>
            </a:r>
            <a:endParaRPr lang="ru-RU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6539" y="123696"/>
            <a:ext cx="431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Немного истории принятия Концепции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9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4" name="Прямоугольник 3"/>
          <p:cNvSpPr/>
          <p:nvPr/>
        </p:nvSpPr>
        <p:spPr>
          <a:xfrm>
            <a:off x="1862253" y="806307"/>
            <a:ext cx="9768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400" dirty="0" smtClean="0"/>
              <a:t>«Основные направления реализации концепции ориентированы на изменение мотивации обучающихся к изучению учебного предмета ОБЖ как базового элемента системы формирования культуры безопасности жизнедеятельности»</a:t>
            </a:r>
            <a:endParaRPr lang="ru-RU" sz="240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5259" y="2379974"/>
            <a:ext cx="82519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/>
            <a:r>
              <a:rPr lang="ru-RU" sz="2400" dirty="0" smtClean="0">
                <a:solidFill>
                  <a:prstClr val="black"/>
                </a:solidFill>
              </a:rPr>
              <a:t>«Министерством образования и науки РФ принято решение о рассмотрении подготовленного проекта концепции преподавания предмета ОБЖ на заседании коллегии в конце мая 2018 года</a:t>
            </a:r>
          </a:p>
          <a:p>
            <a:pPr lvl="0" indent="360000"/>
            <a:r>
              <a:rPr lang="ru-RU" sz="2400" dirty="0" smtClean="0">
                <a:solidFill>
                  <a:prstClr val="black"/>
                </a:solidFill>
              </a:rPr>
              <a:t>Далее до конца августа планируется разработать и утвердить план реализации концепции преподавания предмета ОБЖ и уже с 1 сентября 2018 года организовать ее реализацию непосредственно в общеобразовательных организациях Российской Федерации»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3101" y="5796294"/>
            <a:ext cx="9341005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Заместитель министра образования и науки РФ Татьяна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Синюгина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Информационно-методическое издание для преподавателей 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«Основы безопасности жизнедеятельности» март 2018 года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83603" y="219780"/>
            <a:ext cx="431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Немного истории принятия Концепции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3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pic>
        <p:nvPicPr>
          <p:cNvPr id="1026" name="Picture 2" descr="http://school-of-safety.ru/uploads/posts/2018-12/medium/1545815565_216b58de89c64f2151f5_20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1463" y="178419"/>
            <a:ext cx="5450889" cy="36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692" y="191253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24 декабря 2018 года на коллегии Министерства просвещения Российской Федерации  утверждены шесть новых концепций преподавания учебных предметов.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55" y="5543376"/>
            <a:ext cx="11541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«Все </a:t>
            </a:r>
            <a:r>
              <a:rPr lang="ru-RU" sz="2400" dirty="0"/>
              <a:t>проекты концепций носят практико-ориентированный характер, в том числе учитывают актуальность использования современных информационных </a:t>
            </a:r>
            <a:r>
              <a:rPr lang="ru-RU" sz="2400" dirty="0" smtClean="0"/>
              <a:t>технологий» </a:t>
            </a:r>
            <a:r>
              <a:rPr lang="ru-RU" dirty="0" smtClean="0"/>
              <a:t>Т</a:t>
            </a:r>
            <a:r>
              <a:rPr lang="ru-RU" dirty="0"/>
              <a:t>. Ю. </a:t>
            </a:r>
            <a:r>
              <a:rPr lang="ru-RU" dirty="0" err="1"/>
              <a:t>Синюгина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692" y="4502945"/>
            <a:ext cx="1099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Новые концепции затрагивают такие учебные предметы, как «Обществознание», «География», «Основы безопасности жизнедеятельности», «Физическая культура»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4903" y="290119"/>
            <a:ext cx="431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B0F0"/>
                </a:solidFill>
                <a:latin typeface="Times New Roman"/>
                <a:ea typeface="Times New Roman"/>
              </a:rPr>
              <a:t>Немного истории принятия Концепции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15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3" name="Прямоугольник 2"/>
          <p:cNvSpPr/>
          <p:nvPr/>
        </p:nvSpPr>
        <p:spPr>
          <a:xfrm>
            <a:off x="391552" y="1795296"/>
            <a:ext cx="7208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Концепция представляет собой систему взглядов на базовые принципы, цель, задачи и основные направления развития учебного предмета «Основы безопасности жизнедеятельности» (далее – ОБЖ) в Российской Федерации.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1552" y="4104794"/>
            <a:ext cx="114006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Значение учебного предмета ОБЖ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системе российского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личности, общества и государства в условиях современного исторического процесса достигло уровня глобальной проблемы, став одной из актуальных для всего человечества. В связи с этим введение в нашей стране обучения основам безопасности жизнедеятельности (с 1991 года) является принципиальным достижением как для отечественного, так и для мирового образовательного сообщества.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учебный предмет «ОБЖ» включен в число обязательных учебных предметов для изучения в образовательных организациях.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4117" y="165855"/>
            <a:ext cx="11197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учебного предмета «Основы безопасности жизнедеятельности»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Российской Федерации, реализующих основные общеобразовательные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24487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5649" y="4287895"/>
            <a:ext cx="112563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</a:rPr>
              <a:t>https://www.action-mcfr.ru/products/teachers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3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769" y="1376236"/>
            <a:ext cx="109024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развития учебного предмета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Проблема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мотивационного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(Отсутствие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ОБЖ в перечне дисциплин ЕГЭ изначально настраивает обучающихся, их родителей и учителей на поверхностное отношение к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учебного предмета «ОБЖ» должна являться готовность к продуманному, самостоятельному, ответственному действию в различных реальных ситуациях повседневности. Интерес к предмету ОБЖ повышается, если есть тесная связь с личным опытом; даются ситуативные задания, в которых следует творчески применить полученные знания и умения. Задача каждого учителя – помочь обучающимся в освоении учебного предмета «ОБЖ», используя вариативные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обучения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Фрпмулировка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использованная в Концепции до утверждения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9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2616</TotalTime>
  <Words>1996</Words>
  <Application>Microsoft Office PowerPoint</Application>
  <PresentationFormat>Произвольный</PresentationFormat>
  <Paragraphs>170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User</cp:lastModifiedBy>
  <cp:revision>207</cp:revision>
  <dcterms:created xsi:type="dcterms:W3CDTF">2017-01-12T11:53:49Z</dcterms:created>
  <dcterms:modified xsi:type="dcterms:W3CDTF">2020-05-14T12:20:46Z</dcterms:modified>
</cp:coreProperties>
</file>