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71" r:id="rId4"/>
    <p:sldId id="272" r:id="rId5"/>
    <p:sldId id="278" r:id="rId6"/>
    <p:sldId id="276" r:id="rId7"/>
    <p:sldId id="277" r:id="rId8"/>
    <p:sldId id="273" r:id="rId9"/>
    <p:sldId id="279" r:id="rId10"/>
    <p:sldId id="280" r:id="rId11"/>
    <p:sldId id="281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F51"/>
    <a:srgbClr val="B1D29B"/>
    <a:srgbClr val="63A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0" autoAdjust="0"/>
    <p:restoredTop sz="89912" autoAdjust="0"/>
  </p:normalViewPr>
  <p:slideViewPr>
    <p:cSldViewPr snapToGrid="0">
      <p:cViewPr varScale="1">
        <p:scale>
          <a:sx n="63" d="100"/>
          <a:sy n="63" d="100"/>
        </p:scale>
        <p:origin x="370" y="38"/>
      </p:cViewPr>
      <p:guideLst>
        <p:guide orient="horz" pos="2160"/>
        <p:guide pos="3840"/>
        <p:guide pos="7296"/>
        <p:guide orient="horz" pos="4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510826A-8DB7-481E-A8D8-73B0A554EBD5}" type="datetime1">
              <a:rPr lang="ru-RU" smtClean="0"/>
              <a:t>02.04.2018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B43A3-FB3F-4521-B01A-B1D27CA32568}" type="datetime1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ru-RU" dirty="0" smtClean="0"/>
              <a:t>Какую пользу получит аудитория от презентации: взрослых учащихся больше интересует предмет, если они знают, почему и насколько он важен для них.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ru-RU" dirty="0" smtClean="0"/>
              <a:t>Уровень знаний докладчика по теме: кратко укажите свои профессиональные успехи в этой области или объясните, почему участникам интересно будет вас послушать.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623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525153E9-8919-4460-8B84-1F188DF3FDC8}" type="datetime1">
              <a:rPr lang="ru-RU" noProof="0" smtClean="0"/>
              <a:t>02.04.2018</a:t>
            </a:fld>
            <a:endParaRPr lang="ru-RU" noProof="0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534A7F-E77A-4253-A805-BDFD8F4FC94A}" type="datetime1">
              <a:rPr lang="ru-RU" noProof="0" smtClean="0"/>
              <a:t>02.04.2018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 eaLnBrk="1" latinLnBrk="0" hangingPunct="1"/>
            <a:r>
              <a:rPr lang="ru-RU" noProof="0" dirty="0" smtClean="0"/>
              <a:t>Второй уровень</a:t>
            </a:r>
          </a:p>
          <a:p>
            <a:pPr lvl="2" rtl="0" eaLnBrk="1" latinLnBrk="0" hangingPunct="1"/>
            <a:r>
              <a:rPr lang="ru-RU" noProof="0" dirty="0" smtClean="0"/>
              <a:t>Третий уровень</a:t>
            </a:r>
          </a:p>
          <a:p>
            <a:pPr lvl="3" rtl="0" eaLnBrk="1" latinLnBrk="0" hangingPunct="1"/>
            <a:r>
              <a:rPr lang="ru-RU" noProof="0" dirty="0" smtClean="0"/>
              <a:t>Четвертый уровень</a:t>
            </a:r>
          </a:p>
          <a:p>
            <a:pPr lvl="4" rtl="0" eaLnBrk="1" latinLnBrk="0" hangingPunct="1"/>
            <a:r>
              <a:rPr lang="ru-RU" noProof="0" dirty="0" smtClean="0"/>
              <a:t>Пятый уровень</a:t>
            </a:r>
            <a:endParaRPr kumimoji="0"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A39E40-7B42-41B0-A6F4-7A8AFD3554B1}" type="datetime1">
              <a:rPr lang="ru-RU" noProof="0" smtClean="0"/>
              <a:t>02.04.2018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8F3C2B-19AE-4F7F-847C-DA1ADD22BBE5}" type="datetime1">
              <a:rPr lang="ru-RU" noProof="0" smtClean="0"/>
              <a:t>02.04.2018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756652-618E-42CE-8AE2-1D988265020E}" type="datetime1">
              <a:rPr lang="ru-RU" noProof="0" smtClean="0"/>
              <a:t>02.04.2018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A077A5-1B1B-48F8-A8D7-0717F4826028}" type="datetime1">
              <a:rPr lang="ru-RU" noProof="0" smtClean="0"/>
              <a:t>02.04.2018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72D30E-8CC0-4A3D-ACCC-25D756A9F243}" type="datetime1">
              <a:rPr lang="ru-RU" noProof="0" smtClean="0"/>
              <a:t>02.04.2018</a:t>
            </a:fld>
            <a:endParaRPr lang="ru-RU" noProof="0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/>
          <a:p>
            <a:pPr rtl="0"/>
            <a:fld id="{EECA8964-BCD7-48B2-967A-E9549B1B3FAF}" type="datetime1">
              <a:rPr lang="ru-RU" noProof="0" smtClean="0"/>
              <a:t>02.04.2018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3535C2-B2EF-4104-9C48-606B316B146B}" type="datetime1">
              <a:rPr lang="ru-RU" noProof="0" smtClean="0"/>
              <a:t>02.04.2018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4815B5-49EE-4409-8D96-597DB37C3774}" type="datetime1">
              <a:rPr lang="ru-RU" noProof="0" smtClean="0"/>
              <a:t>02.04.2018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F63D60-A6C3-42B2-A665-7C3223AC9F32}" type="datetime1">
              <a:rPr lang="ru-RU" noProof="0" smtClean="0"/>
              <a:t>02.04.2018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35CBDD5E-8A13-4AF5-A432-3F54E99FF3AF}" type="datetime1">
              <a:rPr lang="ru-RU" noProof="0" smtClean="0"/>
              <a:t>02.04.2018</a:t>
            </a:fld>
            <a:endParaRPr lang="ru-RU" noProof="0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g"/><Relationship Id="rId18" Type="http://schemas.openxmlformats.org/officeDocument/2006/relationships/image" Target="../media/image3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g"/><Relationship Id="rId2" Type="http://schemas.openxmlformats.org/officeDocument/2006/relationships/image" Target="../media/image23.jpeg"/><Relationship Id="rId16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openxmlformats.org/officeDocument/2006/relationships/image" Target="../media/image36.jp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3474" y="4106766"/>
            <a:ext cx="6604000" cy="1752600"/>
          </a:xfrm>
        </p:spPr>
        <p:txBody>
          <a:bodyPr rtlCol="0">
            <a:normAutofit/>
          </a:bodyPr>
          <a:lstStyle/>
          <a:p>
            <a:pPr rtl="0"/>
            <a:r>
              <a:rPr lang="ru-RU" sz="3000" dirty="0">
                <a:latin typeface="Comic Sans MS" panose="030F0702030302020204" pitchFamily="66" charset="0"/>
                <a:ea typeface="+mj-ea"/>
                <a:cs typeface="+mj-cs"/>
              </a:rPr>
              <a:t>МДОУ «Детский сад № 35»</a:t>
            </a:r>
          </a:p>
        </p:txBody>
      </p:sp>
      <p:sp>
        <p:nvSpPr>
          <p:cNvPr id="4" name="Заголовок 7"/>
          <p:cNvSpPr txBox="1">
            <a:spLocks/>
          </p:cNvSpPr>
          <p:nvPr/>
        </p:nvSpPr>
        <p:spPr>
          <a:xfrm>
            <a:off x="413657" y="744623"/>
            <a:ext cx="10972800" cy="2390463"/>
          </a:xfrm>
          <a:prstGeom prst="rect">
            <a:avLst/>
          </a:prstGeom>
        </p:spPr>
        <p:txBody>
          <a:bodyPr vert="horz" rtlCol="0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Использование TEACCH структурирования в работе с детьми с ОВЗ</a:t>
            </a:r>
            <a:endParaRPr lang="ru-RU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Подзаголовок 8"/>
          <p:cNvSpPr txBox="1">
            <a:spLocks/>
          </p:cNvSpPr>
          <p:nvPr/>
        </p:nvSpPr>
        <p:spPr>
          <a:xfrm>
            <a:off x="136222" y="6036434"/>
            <a:ext cx="12188824" cy="146323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spcBef>
                <a:spcPts val="600"/>
              </a:spcBef>
            </a:pPr>
            <a:r>
              <a:rPr lang="ru-RU" sz="2000" dirty="0" smtClean="0">
                <a:latin typeface="Comic Sans MS" panose="030F0702030302020204" pitchFamily="66" charset="0"/>
                <a:ea typeface="+mj-ea"/>
                <a:cs typeface="+mj-cs"/>
              </a:rPr>
              <a:t>Ярославль</a:t>
            </a:r>
          </a:p>
          <a:p>
            <a:pPr marL="0" algn="ctr">
              <a:spcBef>
                <a:spcPts val="600"/>
              </a:spcBef>
            </a:pPr>
            <a:r>
              <a:rPr lang="ru-RU" sz="2000" dirty="0" smtClean="0">
                <a:latin typeface="Comic Sans MS" panose="030F0702030302020204" pitchFamily="66" charset="0"/>
                <a:ea typeface="+mj-ea"/>
                <a:cs typeface="+mj-cs"/>
              </a:rPr>
              <a:t> 2018 </a:t>
            </a:r>
            <a:endParaRPr lang="ru-RU" sz="20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314" y="625570"/>
            <a:ext cx="11179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Основные трудности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742" y="1516522"/>
            <a:ext cx="11451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Трудно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долго, т.к. требуется постоянное обучение, поиск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новых идей и решений,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постоянная самомотивация.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6943" y="2542919"/>
            <a:ext cx="1107077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Необходимость соблюдать четкие структуры, дисциплину, единообразие с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чуткостью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креативностью.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1627" y="3811564"/>
            <a:ext cx="111143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Каждый педагог, общаясь с воспитанниками должен помнить, что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ребенок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имеет право спрашивать, отказываться или соглашаться,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инициировать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совместную деятельность, знать о том, что происходит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быть активным участником разговора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6" y="1567543"/>
            <a:ext cx="304800" cy="304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88772"/>
            <a:ext cx="304800" cy="304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2" y="406037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3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 txBox="1">
            <a:spLocks/>
          </p:cNvSpPr>
          <p:nvPr/>
        </p:nvSpPr>
        <p:spPr>
          <a:xfrm>
            <a:off x="696685" y="2910879"/>
            <a:ext cx="10972800" cy="2390463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Спасибо за внимание</a:t>
            </a:r>
            <a:endParaRPr lang="ru-RU" sz="6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33564" y="679284"/>
            <a:ext cx="71083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Муниципальное дошкольное образовательное учреждение «Детский сад № 35»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150022 г. Ярославль ул. Лётная-8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Телефон (4852) 31-38-62; (4852) </a:t>
            </a:r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32-85-56</a:t>
            </a:r>
          </a:p>
          <a:p>
            <a:pPr algn="ctr" fontAlgn="base"/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email:yardou035@yandex.ru</a:t>
            </a:r>
            <a:endParaRPr lang="ru-RU" b="1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________________________________________________</a:t>
            </a:r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6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792" y="515998"/>
            <a:ext cx="71083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Муниципальное дошкольное образовательное учреждение «Детский сад № 35»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150022 г. Ярославль ул. Лётная-8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Телефон (4852) 31-38-62; (4852)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32-85-56</a:t>
            </a:r>
          </a:p>
          <a:p>
            <a:pPr algn="ctr" fontAlgn="base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email:yardou035@yandex.ru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________________________________________________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417" y="268690"/>
            <a:ext cx="4465421" cy="2971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834068" y="5111611"/>
            <a:ext cx="10972800" cy="555172"/>
          </a:xfrm>
        </p:spPr>
        <p:txBody>
          <a:bodyPr>
            <a:noAutofit/>
          </a:bodyPr>
          <a:lstStyle/>
          <a:p>
            <a:pPr marL="109728" indent="0" algn="just">
              <a:spcBef>
                <a:spcPts val="0"/>
              </a:spcBef>
              <a:spcAft>
                <a:spcPts val="0"/>
              </a:spcAft>
              <a:buNone/>
              <a:tabLst>
                <a:tab pos="450215" algn="l"/>
              </a:tabLst>
            </a:pP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Руководитель творческой группы </a:t>
            </a:r>
          </a:p>
          <a:p>
            <a:pPr marL="109728" indent="0" algn="just">
              <a:spcBef>
                <a:spcPts val="0"/>
              </a:spcBef>
              <a:spcAft>
                <a:spcPts val="0"/>
              </a:spcAft>
              <a:buNone/>
              <a:tabLst>
                <a:tab pos="450215" algn="l"/>
              </a:tabLst>
            </a:pP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по внедрению инновационной деятельности в ДОУ,</a:t>
            </a:r>
          </a:p>
          <a:p>
            <a:pPr marL="109728" indent="0" algn="just">
              <a:spcBef>
                <a:spcPts val="0"/>
              </a:spcBef>
              <a:spcAft>
                <a:spcPts val="0"/>
              </a:spcAft>
              <a:buNone/>
              <a:tabLst>
                <a:tab pos="450215" algn="l"/>
              </a:tabLst>
            </a:pP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учитель-логопед</a:t>
            </a:r>
            <a:endParaRPr lang="ru-RU" sz="19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109728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450215" algn="l"/>
              </a:tabLst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Лисина Ирина Андреевна</a:t>
            </a:r>
            <a:endParaRPr lang="ru-RU" sz="19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:\Users\Пупсик\Desktop\photo_2017-09-29_19-59-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3" y="2455332"/>
            <a:ext cx="2013657" cy="3053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687683" y="2878182"/>
            <a:ext cx="0" cy="1001486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47" y="4775200"/>
            <a:ext cx="1944964" cy="19134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Объект 8"/>
          <p:cNvSpPr txBox="1">
            <a:spLocks/>
          </p:cNvSpPr>
          <p:nvPr/>
        </p:nvSpPr>
        <p:spPr>
          <a:xfrm>
            <a:off x="2599150" y="3017522"/>
            <a:ext cx="10972800" cy="555172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lnSpc>
                <a:spcPct val="115000"/>
              </a:lnSpc>
              <a:buFont typeface="Georgia"/>
              <a:buNone/>
              <a:tabLst>
                <a:tab pos="450215" algn="l"/>
              </a:tabLs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Заведующий МДОУ д/с № 35</a:t>
            </a:r>
          </a:p>
          <a:p>
            <a:pPr marL="109728" indent="0" algn="just">
              <a:lnSpc>
                <a:spcPct val="115000"/>
              </a:lnSpc>
              <a:buFont typeface="Georgia"/>
              <a:buNone/>
              <a:tabLst>
                <a:tab pos="450215" algn="l"/>
              </a:tabLs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Хорошулина Наталия Валентиновна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4851763" y="5029200"/>
            <a:ext cx="9797" cy="1319348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8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6353" y="433346"/>
            <a:ext cx="70442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Согласно решению учебного совета ГАУ ДПО ЯО ИРО от 15.09.2017года №8,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МДОУ д/с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№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35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является базовой площадкой ГАУ ДПО ЯО «Институт развития образования» по направлению «Социальная интеграция детей с ментальными (психическими) нарушениями»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21944" y="4504741"/>
            <a:ext cx="890894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85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Куратор базовой </a:t>
            </a:r>
            <a:r>
              <a:rPr lang="ru-RU" sz="185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площадки</a:t>
            </a:r>
          </a:p>
          <a:p>
            <a:pPr fontAlgn="base"/>
            <a:r>
              <a:rPr lang="ru-RU" sz="185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Руководитель </a:t>
            </a:r>
            <a:r>
              <a:rPr lang="ru-RU" sz="185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проектов АНО «Центр социальных проектов «Участие</a:t>
            </a:r>
            <a:r>
              <a:rPr lang="ru-RU" sz="185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»</a:t>
            </a:r>
            <a:endParaRPr lang="ru-RU" sz="185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3933698"/>
            <a:ext cx="2614663" cy="26146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201067" y="5582269"/>
            <a:ext cx="444544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Aft>
                <a:spcPts val="800"/>
              </a:spcAft>
            </a:pP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Омарова Галина Владимировна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2141" y="1926456"/>
            <a:ext cx="7024511" cy="1810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800"/>
              </a:spcAft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Тема: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 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«Использование альтернативной и дополнительной коммуникации при работе с детьми с задержкой речевого развития раннего возраста и другими категориями ОВЗ дошкольного возраста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»</a:t>
            </a:r>
          </a:p>
          <a:p>
            <a:pPr algn="just" fontAlgn="base">
              <a:spcAft>
                <a:spcPts val="0"/>
              </a:spcAft>
            </a:pPr>
            <a:endParaRPr lang="ru-RU" sz="1500" b="1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Цель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 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апробация инновационного опыта использования средств дополнительной и альтернативной коммуникации в работе с детьми с ОВЗ дошкольного возраста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3" y="907936"/>
            <a:ext cx="4245023" cy="3083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61256" y="1911531"/>
            <a:ext cx="2" cy="674914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76496" y="3010989"/>
            <a:ext cx="2" cy="674914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7085" y="0"/>
            <a:ext cx="1089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https://mdou35.edu.yar.ru/innovatsionnaya_deyatelnost_v_dou/inovatsionnaya_deyatelnost.html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35085" y="5117515"/>
            <a:ext cx="9056915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5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Координатор </a:t>
            </a:r>
            <a:r>
              <a:rPr lang="ru-RU" sz="185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Сообщества родителей с аутизмом Ярославской области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19795" y="6227020"/>
            <a:ext cx="1330814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5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аутизм.</a:t>
            </a:r>
            <a:r>
              <a:rPr lang="en-US" sz="1850" b="1" u="sng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su</a:t>
            </a:r>
            <a:endParaRPr lang="ru-RU" sz="1850" b="1" u="sng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108960" y="4434840"/>
            <a:ext cx="0" cy="155448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54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39699" y="900387"/>
            <a:ext cx="10234587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Один из актуальных вопросов логопедии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– поиск эффективных методик формирования коммуникативных умений дошкольников с ОВЗ, поскольку способствует реализации социального заказа, стоящего перед системой специального образования.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36172" y="6169876"/>
            <a:ext cx="11255828" cy="50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5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Речевые и коммуникативные умения </a:t>
            </a:r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взаимообусловлены</a:t>
            </a:r>
            <a:endParaRPr lang="ru-RU" sz="25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757"/>
            <a:ext cx="1585282" cy="16837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13754" y="4414765"/>
            <a:ext cx="8432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Что тормозит развитие коммуникативной компетенции у детей с ОВЗ?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0744" y="4827971"/>
            <a:ext cx="7398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Несформированность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фонетико-фонематического строя речи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2079" y="5168897"/>
            <a:ext cx="9743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Несформированность лексического-грамматического компонентов речевой системы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29343" y="2537244"/>
            <a:ext cx="1" cy="816428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94657" y="2506148"/>
            <a:ext cx="107659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Коммуникация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—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процесс установления и развития контактов между людьми, возникающий в связи с потребностью в совместной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деятельности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включающий в себя обмен информацией, обладающий взаимным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восприятием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и попытками влияния друг 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друга.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29927" y="4882462"/>
            <a:ext cx="0" cy="1306285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982325" y="5767611"/>
            <a:ext cx="9503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Несамостоятельность, несформированность блока планирования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50392" y="3607849"/>
            <a:ext cx="1101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Коммуникативные компетенции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– основное условие развития ребёнка, важнейший фактор формирования личности. 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752420" y="3688517"/>
            <a:ext cx="1" cy="587827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748650" y="2006845"/>
            <a:ext cx="7204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Такая же задача стоит и перед специалистами нашего ДОУ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8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7043056" y="805543"/>
            <a:ext cx="4114802" cy="9361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3398" y="816429"/>
            <a:ext cx="4114802" cy="9361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4118" y="936561"/>
            <a:ext cx="4136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Результаты современных 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исследований в сфере логопедии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7456" y="2436951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направлены: </a:t>
            </a:r>
          </a:p>
          <a:p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- на 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развитие механизмов речевой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деятельности</a:t>
            </a:r>
          </a:p>
          <a:p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- на 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формирование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импрессивной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и экспрессивной речи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9486" y="1754554"/>
            <a:ext cx="46264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Б.М.Гриншпун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В.А. Ковшиков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1500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И.И.Панченко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И.А.Смирнова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М.Е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Хватцев</a:t>
            </a:r>
            <a:endParaRPr lang="ru-RU" sz="15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8343" y="365012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методики развития навыков общения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коммуникативной деятельности требуют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дальнейшей разработки 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развития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35428"/>
            <a:ext cx="1497024" cy="1434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467600" y="775613"/>
            <a:ext cx="33636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Анализ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зарубежных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психолого-педагогических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исследований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33015" y="1883166"/>
            <a:ext cx="433484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F.Silverman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M.Critchley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H.Rye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M.D.Skjorten</a:t>
            </a:r>
            <a:endParaRPr lang="ru-RU" sz="15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01543" y="2482827"/>
            <a:ext cx="4953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целесообразно использовать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работе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преимущественно вспомогательные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коммуникативные технологии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альтернативные средства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коммуникации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это позволяет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формировать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базу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общения и необходимые коммуникативные навыки без использования речи.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6085114" y="1959429"/>
            <a:ext cx="43544" cy="342900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72144" y="46872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считают, что альтернативные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коммуникативные технологии полностью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не заменяют речь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3401" y="5760498"/>
            <a:ext cx="11440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Мы считаем,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что использование любых подходов в работе с неговорящим ребенком оправданно, если при этом учитываются индивидуальные потребности и особенности этого ребенка, а также обеспечивается доступность выбранных средств. </a:t>
            </a:r>
          </a:p>
        </p:txBody>
      </p:sp>
    </p:spTree>
    <p:extLst>
      <p:ext uri="{BB962C8B-B14F-4D97-AF65-F5344CB8AC3E}">
        <p14:creationId xmlns:p14="http://schemas.microsoft.com/office/powerpoint/2010/main" val="197752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596743" y="5323115"/>
            <a:ext cx="2492829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14057" y="5323115"/>
            <a:ext cx="2492829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8716" y="5290455"/>
            <a:ext cx="2481942" cy="95794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5429" y="788856"/>
            <a:ext cx="11179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Альтернативная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коммуникация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дополнительная,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тотальная;ААС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Augmentative and Alternative Communication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—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это все способы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коммуникации, дополняющие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или заменяющие обычную речь людям, если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они не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способны при помощи неё удовлетворительно объясняться.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66" y="1881398"/>
            <a:ext cx="1672105" cy="140608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19944" y="221622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ТЕАССН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сокращенно от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and Education for Autistic and related Communication handicapped Children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1001" y="3193221"/>
            <a:ext cx="11059884" cy="147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Программа ориентирована 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на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упорядоченность действий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и определённый ритуализм,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на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создание комфортной для ребенка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коррекционно-развивающей среды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в которая 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помогает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минимизировать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стресс, тревогу и повышает уровень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самостоятельности воспитанников.</a:t>
            </a:r>
            <a:endParaRPr lang="ru-RU" sz="17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ru-RU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62742" y="4684263"/>
            <a:ext cx="11723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В основе программы лежит идея структурированного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обучения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15246" y="5465019"/>
            <a:ext cx="22589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Структурирование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времени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96152" y="5475905"/>
            <a:ext cx="22589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Структурирование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деятельности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7244" y="5367048"/>
            <a:ext cx="22589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Структурирование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пространства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1" name="Прямая со стрелкой 20"/>
          <p:cNvCxnSpPr>
            <a:stCxn id="18" idx="3"/>
            <a:endCxn id="17" idx="1"/>
          </p:cNvCxnSpPr>
          <p:nvPr/>
        </p:nvCxnSpPr>
        <p:spPr>
          <a:xfrm>
            <a:off x="3080658" y="5769428"/>
            <a:ext cx="533399" cy="108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074228" y="5736771"/>
            <a:ext cx="533399" cy="108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70115" y="805544"/>
            <a:ext cx="1" cy="816428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37458" y="3526973"/>
            <a:ext cx="1" cy="816428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20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85057" y="47149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Структурирование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пространства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1001487"/>
            <a:ext cx="3427190" cy="2405741"/>
          </a:xfrm>
          <a:prstGeom prst="snip2DiagRect">
            <a:avLst>
              <a:gd name="adj1" fmla="val 1512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102" y="914399"/>
            <a:ext cx="3851126" cy="2166258"/>
          </a:xfrm>
          <a:prstGeom prst="snip2DiagRect">
            <a:avLst>
              <a:gd name="adj1" fmla="val 1512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4" y="4430486"/>
            <a:ext cx="3580192" cy="2133601"/>
          </a:xfrm>
          <a:prstGeom prst="snip2DiagRect">
            <a:avLst>
              <a:gd name="adj1" fmla="val 1512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28" y="4441372"/>
            <a:ext cx="3652763" cy="2209799"/>
          </a:xfrm>
          <a:prstGeom prst="snip2DiagRect">
            <a:avLst>
              <a:gd name="adj1" fmla="val 1512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785228"/>
            <a:ext cx="2311268" cy="3579943"/>
          </a:xfrm>
          <a:prstGeom prst="snip2DiagRect">
            <a:avLst>
              <a:gd name="adj1" fmla="val 1731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35" y="3243943"/>
            <a:ext cx="1954770" cy="3037113"/>
          </a:xfrm>
          <a:prstGeom prst="snip2DiagRect">
            <a:avLst>
              <a:gd name="adj1" fmla="val 1512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3" y="3941890"/>
            <a:ext cx="1753895" cy="2829024"/>
          </a:xfrm>
          <a:prstGeom prst="snip2DiagRect">
            <a:avLst>
              <a:gd name="adj1" fmla="val 1524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419" y="2024742"/>
            <a:ext cx="3800324" cy="2220686"/>
          </a:xfrm>
          <a:prstGeom prst="snip2DiagRect">
            <a:avLst>
              <a:gd name="adj1" fmla="val 1512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404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92" y="3396342"/>
            <a:ext cx="4292710" cy="3181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Прямоугольник 32"/>
          <p:cNvSpPr/>
          <p:nvPr/>
        </p:nvSpPr>
        <p:spPr>
          <a:xfrm>
            <a:off x="-413658" y="47149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Структурирование времени и деятельности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08882"/>
            <a:ext cx="5047223" cy="28390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6" y="4359130"/>
            <a:ext cx="3526984" cy="2076826"/>
          </a:xfrm>
          <a:prstGeom prst="round2DiagRect">
            <a:avLst>
              <a:gd name="adj1" fmla="val 16667"/>
              <a:gd name="adj2" fmla="val 77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6" y="464315"/>
            <a:ext cx="4471709" cy="25153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27" y="2179561"/>
            <a:ext cx="2527527" cy="44933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570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65">
            <a:off x="388567" y="696685"/>
            <a:ext cx="2642236" cy="1770238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859">
            <a:off x="141338" y="2133602"/>
            <a:ext cx="2727582" cy="1567542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21394">
            <a:off x="2024744" y="4374356"/>
            <a:ext cx="2492827" cy="1665690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8756">
            <a:off x="181078" y="4636266"/>
            <a:ext cx="2859146" cy="1645272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6381">
            <a:off x="4999626" y="795541"/>
            <a:ext cx="2826314" cy="1939855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888" y="446314"/>
            <a:ext cx="1773405" cy="2471057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065">
            <a:off x="8983795" y="4219271"/>
            <a:ext cx="2312522" cy="1677515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775" y="587829"/>
            <a:ext cx="2438993" cy="1611086"/>
          </a:xfrm>
          <a:prstGeom prst="round2DiagRect">
            <a:avLst>
              <a:gd name="adj1" fmla="val 16667"/>
              <a:gd name="adj2" fmla="val 3918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3486">
            <a:off x="10153341" y="4475463"/>
            <a:ext cx="2025725" cy="1924072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27" y="1962496"/>
            <a:ext cx="2394858" cy="1640676"/>
          </a:xfrm>
          <a:prstGeom prst="round2DiagRect">
            <a:avLst>
              <a:gd name="adj1" fmla="val 16667"/>
              <a:gd name="adj2" fmla="val 3582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194150"/>
            <a:ext cx="2615946" cy="1561422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29" y="467406"/>
            <a:ext cx="1219199" cy="1219199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2" y="1691133"/>
            <a:ext cx="1167493" cy="1150719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029" y="1698170"/>
            <a:ext cx="1240291" cy="1240291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3820885" y="2960915"/>
            <a:ext cx="2024744" cy="19158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соблюдай тишину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15" y="2979807"/>
            <a:ext cx="1458685" cy="1214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53" y="4060371"/>
            <a:ext cx="1744129" cy="2204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7259">
            <a:off x="5649686" y="4448259"/>
            <a:ext cx="1550126" cy="2165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882" y="4296047"/>
            <a:ext cx="1153517" cy="238778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35429" y="788856"/>
            <a:ext cx="11179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50610" y="0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Как все начиналось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96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учающая презентация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17_TF03460604.potx" id="{490AECF9-F348-4B65-B594-66B5F2F6AACD}" vid="{49D901D9-DEFC-4BEA-A6A9-15FB2AA3C7BE}"/>
    </a:ext>
  </a:extLst>
</a:theme>
</file>

<file path=ppt/theme/theme2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Обучающая презентация</Template>
  <TotalTime>3252</TotalTime>
  <Words>619</Words>
  <Application>Microsoft Office PowerPoint</Application>
  <PresentationFormat>Широкоэкранный</PresentationFormat>
  <Paragraphs>88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Comic Sans MS</vt:lpstr>
      <vt:lpstr>Georgia</vt:lpstr>
      <vt:lpstr>Times New Roman</vt:lpstr>
      <vt:lpstr>Wingdings 2</vt:lpstr>
      <vt:lpstr>Обучающая 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InnI</dc:creator>
  <cp:lastModifiedBy>InnI</cp:lastModifiedBy>
  <cp:revision>69</cp:revision>
  <dcterms:created xsi:type="dcterms:W3CDTF">2018-03-30T09:43:49Z</dcterms:created>
  <dcterms:modified xsi:type="dcterms:W3CDTF">2018-04-02T08:41:55Z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