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4798" r:id="rId2"/>
    <p:sldMasterId id="2147484862" r:id="rId3"/>
  </p:sldMasterIdLst>
  <p:notesMasterIdLst>
    <p:notesMasterId r:id="rId23"/>
  </p:notesMasterIdLst>
  <p:handoutMasterIdLst>
    <p:handoutMasterId r:id="rId24"/>
  </p:handoutMasterIdLst>
  <p:sldIdLst>
    <p:sldId id="271" r:id="rId4"/>
    <p:sldId id="290" r:id="rId5"/>
    <p:sldId id="272" r:id="rId6"/>
    <p:sldId id="280" r:id="rId7"/>
    <p:sldId id="284" r:id="rId8"/>
    <p:sldId id="273" r:id="rId9"/>
    <p:sldId id="274" r:id="rId10"/>
    <p:sldId id="288" r:id="rId11"/>
    <p:sldId id="301" r:id="rId12"/>
    <p:sldId id="289" r:id="rId13"/>
    <p:sldId id="303" r:id="rId14"/>
    <p:sldId id="304" r:id="rId15"/>
    <p:sldId id="305" r:id="rId16"/>
    <p:sldId id="277" r:id="rId17"/>
    <p:sldId id="278" r:id="rId18"/>
    <p:sldId id="279" r:id="rId19"/>
    <p:sldId id="307" r:id="rId20"/>
    <p:sldId id="308" r:id="rId21"/>
    <p:sldId id="270" r:id="rId22"/>
  </p:sldIdLst>
  <p:sldSz cx="9906000" cy="6858000" type="A4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7">
          <p15:clr>
            <a:srgbClr val="A4A3A4"/>
          </p15:clr>
        </p15:guide>
        <p15:guide id="2" pos="40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5135"/>
    <a:srgbClr val="6CB33F"/>
    <a:srgbClr val="7C3520"/>
    <a:srgbClr val="FB9705"/>
    <a:srgbClr val="B87B60"/>
    <a:srgbClr val="94FF8F"/>
    <a:srgbClr val="B7FFB3"/>
    <a:srgbClr val="FFC000"/>
    <a:srgbClr val="D32DA8"/>
    <a:srgbClr val="D7B4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49" autoAdjust="0"/>
  </p:normalViewPr>
  <p:slideViewPr>
    <p:cSldViewPr snapToGrid="0" showGuides="1">
      <p:cViewPr varScale="1">
        <p:scale>
          <a:sx n="115" d="100"/>
          <a:sy n="115" d="100"/>
        </p:scale>
        <p:origin x="1254" y="108"/>
      </p:cViewPr>
      <p:guideLst>
        <p:guide orient="horz" pos="1147"/>
        <p:guide pos="4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89" y="91"/>
      </p:cViewPr>
      <p:guideLst>
        <p:guide orient="horz" pos="3128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F7D00-C39E-4DCC-BA39-6396E2F4A13F}" type="doc">
      <dgm:prSet loTypeId="urn:microsoft.com/office/officeart/2005/8/layout/matrix2" loCatId="matrix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DB81F32-CFC6-495A-800B-3E224642EED1}">
      <dgm:prSet phldrT="[Текст]"/>
      <dgm:spPr>
        <a:xfrm>
          <a:off x="3364967" y="282836"/>
          <a:ext cx="1740535" cy="1740535"/>
        </a:xfrm>
        <a:prstGeom prst="roundRect">
          <a:avLst/>
        </a:prstGeom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эмоциональный</a:t>
          </a:r>
          <a:endParaRPr lang="ru-RU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8738FBE-7B42-4C4B-A8EA-31EFE31B0966}" type="parTrans" cxnId="{7C04ED4E-2D02-4B8F-9973-C6D5686BD605}">
      <dgm:prSet/>
      <dgm:spPr/>
      <dgm:t>
        <a:bodyPr/>
        <a:lstStyle/>
        <a:p>
          <a:endParaRPr lang="ru-RU"/>
        </a:p>
      </dgm:t>
    </dgm:pt>
    <dgm:pt modelId="{2E6D33BA-81A3-469D-97E8-AF6222868718}" type="sibTrans" cxnId="{7C04ED4E-2D02-4B8F-9973-C6D5686BD605}">
      <dgm:prSet/>
      <dgm:spPr/>
      <dgm:t>
        <a:bodyPr/>
        <a:lstStyle/>
        <a:p>
          <a:endParaRPr lang="ru-RU"/>
        </a:p>
      </dgm:t>
    </dgm:pt>
    <dgm:pt modelId="{FE243673-3C5D-414B-89DE-94EC60364F03}">
      <dgm:prSet phldrT="[Текст]"/>
      <dgm:spPr>
        <a:xfrm>
          <a:off x="5410096" y="282836"/>
          <a:ext cx="1740535" cy="1740535"/>
        </a:xfrm>
        <a:prstGeom prst="roundRect">
          <a:avLst/>
        </a:prstGeom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волевой</a:t>
          </a:r>
          <a:endParaRPr lang="ru-RU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89EF1C1B-F31B-403A-A84C-1D1DE9EB7517}" type="parTrans" cxnId="{624830B8-F493-495D-9B99-2560B04CEADF}">
      <dgm:prSet/>
      <dgm:spPr/>
      <dgm:t>
        <a:bodyPr/>
        <a:lstStyle/>
        <a:p>
          <a:endParaRPr lang="ru-RU"/>
        </a:p>
      </dgm:t>
    </dgm:pt>
    <dgm:pt modelId="{3C0549B8-62AA-49D6-8C2C-0AF2D1492946}" type="sibTrans" cxnId="{624830B8-F493-495D-9B99-2560B04CEADF}">
      <dgm:prSet/>
      <dgm:spPr/>
      <dgm:t>
        <a:bodyPr/>
        <a:lstStyle/>
        <a:p>
          <a:endParaRPr lang="ru-RU"/>
        </a:p>
      </dgm:t>
    </dgm:pt>
    <dgm:pt modelId="{9396E2E2-DD64-41C8-A52A-4740F10536A7}">
      <dgm:prSet phldrT="[Текст]"/>
      <dgm:spPr>
        <a:xfrm>
          <a:off x="3364967" y="2327965"/>
          <a:ext cx="1740535" cy="1740535"/>
        </a:xfrm>
        <a:prstGeom prst="roundRect">
          <a:avLst/>
        </a:prstGeom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мотивационный</a:t>
          </a:r>
          <a:endParaRPr lang="ru-RU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7A8BE516-F139-469F-A3AA-71E1A039C640}" type="parTrans" cxnId="{B33DACB0-E114-4E3B-9F1E-60994695962D}">
      <dgm:prSet/>
      <dgm:spPr/>
      <dgm:t>
        <a:bodyPr/>
        <a:lstStyle/>
        <a:p>
          <a:endParaRPr lang="ru-RU"/>
        </a:p>
      </dgm:t>
    </dgm:pt>
    <dgm:pt modelId="{69934EA6-9823-4735-9648-A31DC359E01C}" type="sibTrans" cxnId="{B33DACB0-E114-4E3B-9F1E-60994695962D}">
      <dgm:prSet/>
      <dgm:spPr/>
      <dgm:t>
        <a:bodyPr/>
        <a:lstStyle/>
        <a:p>
          <a:endParaRPr lang="ru-RU"/>
        </a:p>
      </dgm:t>
    </dgm:pt>
    <dgm:pt modelId="{5FC914B4-3E34-4460-8059-07B0DE012DE2}">
      <dgm:prSet phldrT="[Текст]"/>
      <dgm:spPr>
        <a:xfrm>
          <a:off x="5410096" y="2327965"/>
          <a:ext cx="1740535" cy="1740535"/>
        </a:xfrm>
        <a:prstGeom prst="roundRect">
          <a:avLst/>
        </a:prstGeom>
      </dgm:spPr>
      <dgm:t>
        <a:bodyPr/>
        <a:lstStyle/>
        <a:p>
          <a:r>
            <a:rPr lang="ru-RU" b="1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психомотроный</a:t>
          </a:r>
          <a:endParaRPr lang="ru-RU" b="1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392607E-F19D-4DE2-8AE4-9F8C7FED3E92}" type="parTrans" cxnId="{9ADC0D62-7A5F-47CF-A180-23269C7FA72C}">
      <dgm:prSet/>
      <dgm:spPr/>
      <dgm:t>
        <a:bodyPr/>
        <a:lstStyle/>
        <a:p>
          <a:endParaRPr lang="ru-RU"/>
        </a:p>
      </dgm:t>
    </dgm:pt>
    <dgm:pt modelId="{69DC23B5-FAD4-475B-B3FF-26C55D166936}" type="sibTrans" cxnId="{9ADC0D62-7A5F-47CF-A180-23269C7FA72C}">
      <dgm:prSet/>
      <dgm:spPr/>
      <dgm:t>
        <a:bodyPr/>
        <a:lstStyle/>
        <a:p>
          <a:endParaRPr lang="ru-RU"/>
        </a:p>
      </dgm:t>
    </dgm:pt>
    <dgm:pt modelId="{96A15700-CA4D-464F-AB79-FC46DA70C3E5}" type="pres">
      <dgm:prSet presAssocID="{EA9F7D00-C39E-4DCC-BA39-6396E2F4A13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E2F17C-B087-4CBA-B713-CF168AEA54D1}" type="pres">
      <dgm:prSet presAssocID="{EA9F7D00-C39E-4DCC-BA39-6396E2F4A13F}" presName="axisShape" presStyleLbl="bgShp" presStyleIdx="0" presStyleCnt="1"/>
      <dgm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</dgm:spPr>
      <dgm:t>
        <a:bodyPr/>
        <a:lstStyle/>
        <a:p>
          <a:endParaRPr lang="ru-RU"/>
        </a:p>
      </dgm:t>
    </dgm:pt>
    <dgm:pt modelId="{7AD7795D-73BF-49B0-AD2D-99B6DC0EA159}" type="pres">
      <dgm:prSet presAssocID="{EA9F7D00-C39E-4DCC-BA39-6396E2F4A13F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5EB1-8F28-4062-AD91-A47A8D5C4B91}" type="pres">
      <dgm:prSet presAssocID="{EA9F7D00-C39E-4DCC-BA39-6396E2F4A13F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24ED5-310B-4A8F-8213-B58E7C4CA395}" type="pres">
      <dgm:prSet presAssocID="{EA9F7D00-C39E-4DCC-BA39-6396E2F4A13F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F09066-E9BE-404E-B112-8FE76BB9F4CE}" type="pres">
      <dgm:prSet presAssocID="{EA9F7D00-C39E-4DCC-BA39-6396E2F4A13F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DC0D62-7A5F-47CF-A180-23269C7FA72C}" srcId="{EA9F7D00-C39E-4DCC-BA39-6396E2F4A13F}" destId="{5FC914B4-3E34-4460-8059-07B0DE012DE2}" srcOrd="3" destOrd="0" parTransId="{0392607E-F19D-4DE2-8AE4-9F8C7FED3E92}" sibTransId="{69DC23B5-FAD4-475B-B3FF-26C55D166936}"/>
    <dgm:cxn modelId="{3B8B6E83-6AFB-4D19-8A34-A7A3A31248C6}" type="presOf" srcId="{CDB81F32-CFC6-495A-800B-3E224642EED1}" destId="{7AD7795D-73BF-49B0-AD2D-99B6DC0EA159}" srcOrd="0" destOrd="0" presId="urn:microsoft.com/office/officeart/2005/8/layout/matrix2"/>
    <dgm:cxn modelId="{C3F51BCF-8E44-4DBA-8A3F-357AEEE6D741}" type="presOf" srcId="{9396E2E2-DD64-41C8-A52A-4740F10536A7}" destId="{24224ED5-310B-4A8F-8213-B58E7C4CA395}" srcOrd="0" destOrd="0" presId="urn:microsoft.com/office/officeart/2005/8/layout/matrix2"/>
    <dgm:cxn modelId="{11FA0E2B-EFB3-4D79-8D17-DCFA97D6E75F}" type="presOf" srcId="{EA9F7D00-C39E-4DCC-BA39-6396E2F4A13F}" destId="{96A15700-CA4D-464F-AB79-FC46DA70C3E5}" srcOrd="0" destOrd="0" presId="urn:microsoft.com/office/officeart/2005/8/layout/matrix2"/>
    <dgm:cxn modelId="{9B450843-E9F6-4EF7-982D-C9E04194EFB6}" type="presOf" srcId="{FE243673-3C5D-414B-89DE-94EC60364F03}" destId="{17C55EB1-8F28-4062-AD91-A47A8D5C4B91}" srcOrd="0" destOrd="0" presId="urn:microsoft.com/office/officeart/2005/8/layout/matrix2"/>
    <dgm:cxn modelId="{B33DACB0-E114-4E3B-9F1E-60994695962D}" srcId="{EA9F7D00-C39E-4DCC-BA39-6396E2F4A13F}" destId="{9396E2E2-DD64-41C8-A52A-4740F10536A7}" srcOrd="2" destOrd="0" parTransId="{7A8BE516-F139-469F-A3AA-71E1A039C640}" sibTransId="{69934EA6-9823-4735-9648-A31DC359E01C}"/>
    <dgm:cxn modelId="{8E667DB6-934A-4320-8139-2B7FBC685649}" type="presOf" srcId="{5FC914B4-3E34-4460-8059-07B0DE012DE2}" destId="{98F09066-E9BE-404E-B112-8FE76BB9F4CE}" srcOrd="0" destOrd="0" presId="urn:microsoft.com/office/officeart/2005/8/layout/matrix2"/>
    <dgm:cxn modelId="{624830B8-F493-495D-9B99-2560B04CEADF}" srcId="{EA9F7D00-C39E-4DCC-BA39-6396E2F4A13F}" destId="{FE243673-3C5D-414B-89DE-94EC60364F03}" srcOrd="1" destOrd="0" parTransId="{89EF1C1B-F31B-403A-A84C-1D1DE9EB7517}" sibTransId="{3C0549B8-62AA-49D6-8C2C-0AF2D1492946}"/>
    <dgm:cxn modelId="{7C04ED4E-2D02-4B8F-9973-C6D5686BD605}" srcId="{EA9F7D00-C39E-4DCC-BA39-6396E2F4A13F}" destId="{CDB81F32-CFC6-495A-800B-3E224642EED1}" srcOrd="0" destOrd="0" parTransId="{08738FBE-7B42-4C4B-A8EA-31EFE31B0966}" sibTransId="{2E6D33BA-81A3-469D-97E8-AF6222868718}"/>
    <dgm:cxn modelId="{66B811A4-118F-449E-AB60-241A55B78BC2}" type="presParOf" srcId="{96A15700-CA4D-464F-AB79-FC46DA70C3E5}" destId="{4AE2F17C-B087-4CBA-B713-CF168AEA54D1}" srcOrd="0" destOrd="0" presId="urn:microsoft.com/office/officeart/2005/8/layout/matrix2"/>
    <dgm:cxn modelId="{A647D0A0-CCF5-42C1-998F-055ACFB8A6FC}" type="presParOf" srcId="{96A15700-CA4D-464F-AB79-FC46DA70C3E5}" destId="{7AD7795D-73BF-49B0-AD2D-99B6DC0EA159}" srcOrd="1" destOrd="0" presId="urn:microsoft.com/office/officeart/2005/8/layout/matrix2"/>
    <dgm:cxn modelId="{534D7EFA-42FC-49EB-8752-20D81E8E4EE0}" type="presParOf" srcId="{96A15700-CA4D-464F-AB79-FC46DA70C3E5}" destId="{17C55EB1-8F28-4062-AD91-A47A8D5C4B91}" srcOrd="2" destOrd="0" presId="urn:microsoft.com/office/officeart/2005/8/layout/matrix2"/>
    <dgm:cxn modelId="{F4DFE951-3350-42C2-9796-943F0CBF13D5}" type="presParOf" srcId="{96A15700-CA4D-464F-AB79-FC46DA70C3E5}" destId="{24224ED5-310B-4A8F-8213-B58E7C4CA395}" srcOrd="3" destOrd="0" presId="urn:microsoft.com/office/officeart/2005/8/layout/matrix2"/>
    <dgm:cxn modelId="{36ED629D-7717-4059-BEA9-EE27679605F7}" type="presParOf" srcId="{96A15700-CA4D-464F-AB79-FC46DA70C3E5}" destId="{98F09066-E9BE-404E-B112-8FE76BB9F4C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06118-C5DE-4F8D-B4C3-570AEB75698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6F5FC74-5732-461A-BDBC-0978930A41F8}">
      <dgm:prSet phldrT="[Текст]" custT="1"/>
      <dgm:spPr/>
      <dgm:t>
        <a:bodyPr/>
        <a:lstStyle/>
        <a:p>
          <a:pPr algn="ctr"/>
          <a:r>
            <a:rPr lang="ru-RU" sz="3600" smtClean="0"/>
            <a:t>Волевой</a:t>
          </a:r>
          <a:endParaRPr lang="ru-RU" sz="3600" dirty="0"/>
        </a:p>
      </dgm:t>
    </dgm:pt>
    <dgm:pt modelId="{05367240-7399-4D39-AAFC-9F04DCC91AFD}" type="parTrans" cxnId="{224A1152-DE38-481E-B93B-489F32481E9F}">
      <dgm:prSet/>
      <dgm:spPr/>
      <dgm:t>
        <a:bodyPr/>
        <a:lstStyle/>
        <a:p>
          <a:endParaRPr lang="ru-RU"/>
        </a:p>
      </dgm:t>
    </dgm:pt>
    <dgm:pt modelId="{705D8C96-3B39-4F52-8674-C28D2D55384E}" type="sibTrans" cxnId="{224A1152-DE38-481E-B93B-489F32481E9F}">
      <dgm:prSet/>
      <dgm:spPr/>
      <dgm:t>
        <a:bodyPr/>
        <a:lstStyle/>
        <a:p>
          <a:endParaRPr lang="ru-RU"/>
        </a:p>
      </dgm:t>
    </dgm:pt>
    <dgm:pt modelId="{84893AB3-5374-460C-8CA0-BE5FB343EA59}">
      <dgm:prSet phldrT="[Текст]"/>
      <dgm:spPr/>
      <dgm:t>
        <a:bodyPr/>
        <a:lstStyle/>
        <a:p>
          <a:endParaRPr lang="ru-RU" dirty="0"/>
        </a:p>
      </dgm:t>
    </dgm:pt>
    <dgm:pt modelId="{2FA971B6-27FB-4396-A7BB-AC564180D5FF}" type="parTrans" cxnId="{894E9B38-7DBB-48FF-AA7D-B9BAC8DB5867}">
      <dgm:prSet/>
      <dgm:spPr/>
      <dgm:t>
        <a:bodyPr/>
        <a:lstStyle/>
        <a:p>
          <a:endParaRPr lang="ru-RU"/>
        </a:p>
      </dgm:t>
    </dgm:pt>
    <dgm:pt modelId="{DDF5CAC4-163F-46D6-879D-7EE1FC4F218E}" type="sibTrans" cxnId="{894E9B38-7DBB-48FF-AA7D-B9BAC8DB5867}">
      <dgm:prSet/>
      <dgm:spPr/>
      <dgm:t>
        <a:bodyPr/>
        <a:lstStyle/>
        <a:p>
          <a:endParaRPr lang="ru-RU"/>
        </a:p>
      </dgm:t>
    </dgm:pt>
    <dgm:pt modelId="{1BEE6018-BCD8-4E5E-B00F-455FB5FB37EE}">
      <dgm:prSet custT="1"/>
      <dgm:spPr/>
      <dgm:t>
        <a:bodyPr/>
        <a:lstStyle/>
        <a:p>
          <a:pPr algn="ctr"/>
          <a:r>
            <a:rPr lang="ru-RU" sz="3600" smtClean="0"/>
            <a:t>Эмоциональный</a:t>
          </a:r>
          <a:endParaRPr lang="ru-RU" sz="3600" dirty="0"/>
        </a:p>
      </dgm:t>
    </dgm:pt>
    <dgm:pt modelId="{1644990C-A08A-4741-AEAC-325EC3A606FF}" type="parTrans" cxnId="{D8DE7A66-3056-49E9-8124-14741FE02917}">
      <dgm:prSet/>
      <dgm:spPr/>
      <dgm:t>
        <a:bodyPr/>
        <a:lstStyle/>
        <a:p>
          <a:endParaRPr lang="ru-RU"/>
        </a:p>
      </dgm:t>
    </dgm:pt>
    <dgm:pt modelId="{3DD83CB8-4AB2-47C5-9F0C-C2994A91E979}" type="sibTrans" cxnId="{D8DE7A66-3056-49E9-8124-14741FE02917}">
      <dgm:prSet/>
      <dgm:spPr/>
      <dgm:t>
        <a:bodyPr/>
        <a:lstStyle/>
        <a:p>
          <a:endParaRPr lang="ru-RU"/>
        </a:p>
      </dgm:t>
    </dgm:pt>
    <dgm:pt modelId="{44C7E98B-AE1B-4EA6-84EE-8C10EE05C3BC}">
      <dgm:prSet/>
      <dgm:spPr/>
      <dgm:t>
        <a:bodyPr/>
        <a:lstStyle/>
        <a:p>
          <a:pPr algn="just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регулировать свое эмоциональное возбуждение в конфликтной ситуации. Он обеспечивает: толерантность, терпимость к чужому мнению, самоконтроль, умение дать объективную оценку конфликта, умение сводить к минимуму искажение восприятия</a:t>
          </a:r>
          <a:r>
            <a:rPr lang="ru-RU" smtClean="0"/>
            <a:t>. </a:t>
          </a:r>
          <a:endParaRPr lang="ru-RU" dirty="0"/>
        </a:p>
      </dgm:t>
    </dgm:pt>
    <dgm:pt modelId="{6A154775-9688-4A76-80BE-A1BAF9B0BC21}" type="sibTrans" cxnId="{25ECE747-25C0-4850-869E-07EA814829B9}">
      <dgm:prSet/>
      <dgm:spPr/>
      <dgm:t>
        <a:bodyPr/>
        <a:lstStyle/>
        <a:p>
          <a:endParaRPr lang="ru-RU"/>
        </a:p>
      </dgm:t>
    </dgm:pt>
    <dgm:pt modelId="{22D39827-C3E9-4694-AE41-33E2C1769B07}" type="parTrans" cxnId="{25ECE747-25C0-4850-869E-07EA814829B9}">
      <dgm:prSet/>
      <dgm:spPr/>
      <dgm:t>
        <a:bodyPr/>
        <a:lstStyle/>
        <a:p>
          <a:endParaRPr lang="ru-RU"/>
        </a:p>
      </dgm:t>
    </dgm:pt>
    <dgm:pt modelId="{D3BABFD5-793A-45E6-B64C-992BAE6B3661}">
      <dgm:prSet/>
      <dgm:spPr/>
      <dgm:t>
        <a:bodyPr/>
        <a:lstStyle/>
        <a:p>
          <a:r>
            <a:rPr lang="ru-RU" smtClean="0">
              <a:latin typeface="Times New Roman"/>
            </a:rPr>
            <a:t>заключается в умении управлять своим эмоциональным состоянием в предконфликтных и конфликтных ситуациях, способности открыто выражать эмоции, не переходя в депрессивные состояния при затягивании и проигрыше в конфликте.</a:t>
          </a:r>
          <a:endParaRPr lang="ru-RU" dirty="0" smtClean="0">
            <a:latin typeface="Times New Roman"/>
          </a:endParaRPr>
        </a:p>
      </dgm:t>
    </dgm:pt>
    <dgm:pt modelId="{68800ADB-EBF1-42FE-8EF9-9D30CBFA2B4F}" type="sibTrans" cxnId="{B865971F-C22E-4394-A84E-CE0C7AF1D524}">
      <dgm:prSet/>
      <dgm:spPr/>
      <dgm:t>
        <a:bodyPr/>
        <a:lstStyle/>
        <a:p>
          <a:endParaRPr lang="ru-RU"/>
        </a:p>
      </dgm:t>
    </dgm:pt>
    <dgm:pt modelId="{F7E7BDFE-9BC6-464C-8ED1-E7BD04DEE9AD}" type="parTrans" cxnId="{B865971F-C22E-4394-A84E-CE0C7AF1D524}">
      <dgm:prSet/>
      <dgm:spPr/>
      <dgm:t>
        <a:bodyPr/>
        <a:lstStyle/>
        <a:p>
          <a:endParaRPr lang="ru-RU"/>
        </a:p>
      </dgm:t>
    </dgm:pt>
    <dgm:pt modelId="{8B99D6C3-91DF-4B68-B444-2831AEBA857F}" type="pres">
      <dgm:prSet presAssocID="{A2706118-C5DE-4F8D-B4C3-570AEB756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1CD86-F78E-44F5-BC1D-99EF8B4213F0}" type="pres">
      <dgm:prSet presAssocID="{A6F5FC74-5732-461A-BDBC-0978930A41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82599-59F2-49A7-A8E2-DB4A4F945279}" type="pres">
      <dgm:prSet presAssocID="{A6F5FC74-5732-461A-BDBC-0978930A41F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991A7-C457-4D5D-A306-63F3AEFC130B}" type="pres">
      <dgm:prSet presAssocID="{D3BABFD5-793A-45E6-B64C-992BAE6B3661}" presName="parentText" presStyleLbl="node1" presStyleIdx="1" presStyleCnt="4" custLinFactY="322476" custLinFactNeighborX="92020" custLinFactNeighborY="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BE6AB-1C67-46A6-842C-E35DED277D0D}" type="pres">
      <dgm:prSet presAssocID="{68800ADB-EBF1-42FE-8EF9-9D30CBFA2B4F}" presName="spacer" presStyleCnt="0"/>
      <dgm:spPr/>
      <dgm:t>
        <a:bodyPr/>
        <a:lstStyle/>
        <a:p>
          <a:endParaRPr lang="ru-RU"/>
        </a:p>
      </dgm:t>
    </dgm:pt>
    <dgm:pt modelId="{3077DB23-CCC6-43BA-9A80-DC9C44EE8AAB}" type="pres">
      <dgm:prSet presAssocID="{44C7E98B-AE1B-4EA6-84EE-8C10EE05C3BC}" presName="parentText" presStyleLbl="node1" presStyleIdx="2" presStyleCnt="4" custLinFactY="-122369" custLinFactNeighborX="-48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95FBA-7505-449A-9401-B560F4AC3465}" type="pres">
      <dgm:prSet presAssocID="{6A154775-9688-4A76-80BE-A1BAF9B0BC21}" presName="spacer" presStyleCnt="0"/>
      <dgm:spPr/>
      <dgm:t>
        <a:bodyPr/>
        <a:lstStyle/>
        <a:p>
          <a:endParaRPr lang="ru-RU"/>
        </a:p>
      </dgm:t>
    </dgm:pt>
    <dgm:pt modelId="{89BE8614-A207-4EBD-A33D-C5B5D743641A}" type="pres">
      <dgm:prSet presAssocID="{1BEE6018-BCD8-4E5E-B00F-455FB5FB37EE}" presName="parentText" presStyleLbl="node1" presStyleIdx="3" presStyleCnt="4" custLinFactY="-95498" custLinFactNeighborX="-301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5971F-C22E-4394-A84E-CE0C7AF1D524}" srcId="{A2706118-C5DE-4F8D-B4C3-570AEB75698D}" destId="{D3BABFD5-793A-45E6-B64C-992BAE6B3661}" srcOrd="1" destOrd="0" parTransId="{F7E7BDFE-9BC6-464C-8ED1-E7BD04DEE9AD}" sibTransId="{68800ADB-EBF1-42FE-8EF9-9D30CBFA2B4F}"/>
    <dgm:cxn modelId="{FD3A569C-1FFA-4CDF-82D5-3698B0064249}" type="presOf" srcId="{D3BABFD5-793A-45E6-B64C-992BAE6B3661}" destId="{E02991A7-C457-4D5D-A306-63F3AEFC130B}" srcOrd="0" destOrd="0" presId="urn:microsoft.com/office/officeart/2005/8/layout/vList2"/>
    <dgm:cxn modelId="{224A1152-DE38-481E-B93B-489F32481E9F}" srcId="{A2706118-C5DE-4F8D-B4C3-570AEB75698D}" destId="{A6F5FC74-5732-461A-BDBC-0978930A41F8}" srcOrd="0" destOrd="0" parTransId="{05367240-7399-4D39-AAFC-9F04DCC91AFD}" sibTransId="{705D8C96-3B39-4F52-8674-C28D2D55384E}"/>
    <dgm:cxn modelId="{02A54273-33D0-4693-A691-A1E476A051EF}" type="presOf" srcId="{A6F5FC74-5732-461A-BDBC-0978930A41F8}" destId="{47B1CD86-F78E-44F5-BC1D-99EF8B4213F0}" srcOrd="0" destOrd="0" presId="urn:microsoft.com/office/officeart/2005/8/layout/vList2"/>
    <dgm:cxn modelId="{E2ED3598-F295-47F6-97A6-383B302B54AC}" type="presOf" srcId="{1BEE6018-BCD8-4E5E-B00F-455FB5FB37EE}" destId="{89BE8614-A207-4EBD-A33D-C5B5D743641A}" srcOrd="0" destOrd="0" presId="urn:microsoft.com/office/officeart/2005/8/layout/vList2"/>
    <dgm:cxn modelId="{0836D29F-EE49-457A-9338-8953EE816735}" type="presOf" srcId="{84893AB3-5374-460C-8CA0-BE5FB343EA59}" destId="{AC282599-59F2-49A7-A8E2-DB4A4F945279}" srcOrd="0" destOrd="0" presId="urn:microsoft.com/office/officeart/2005/8/layout/vList2"/>
    <dgm:cxn modelId="{FD383C58-FBAE-43EB-8988-C5CB76BCAEF4}" type="presOf" srcId="{A2706118-C5DE-4F8D-B4C3-570AEB75698D}" destId="{8B99D6C3-91DF-4B68-B444-2831AEBA857F}" srcOrd="0" destOrd="0" presId="urn:microsoft.com/office/officeart/2005/8/layout/vList2"/>
    <dgm:cxn modelId="{DA11C116-7001-4003-A3C7-D3B4F347A913}" type="presOf" srcId="{44C7E98B-AE1B-4EA6-84EE-8C10EE05C3BC}" destId="{3077DB23-CCC6-43BA-9A80-DC9C44EE8AAB}" srcOrd="0" destOrd="0" presId="urn:microsoft.com/office/officeart/2005/8/layout/vList2"/>
    <dgm:cxn modelId="{25ECE747-25C0-4850-869E-07EA814829B9}" srcId="{A2706118-C5DE-4F8D-B4C3-570AEB75698D}" destId="{44C7E98B-AE1B-4EA6-84EE-8C10EE05C3BC}" srcOrd="2" destOrd="0" parTransId="{22D39827-C3E9-4694-AE41-33E2C1769B07}" sibTransId="{6A154775-9688-4A76-80BE-A1BAF9B0BC21}"/>
    <dgm:cxn modelId="{D8DE7A66-3056-49E9-8124-14741FE02917}" srcId="{A2706118-C5DE-4F8D-B4C3-570AEB75698D}" destId="{1BEE6018-BCD8-4E5E-B00F-455FB5FB37EE}" srcOrd="3" destOrd="0" parTransId="{1644990C-A08A-4741-AEAC-325EC3A606FF}" sibTransId="{3DD83CB8-4AB2-47C5-9F0C-C2994A91E979}"/>
    <dgm:cxn modelId="{894E9B38-7DBB-48FF-AA7D-B9BAC8DB5867}" srcId="{A6F5FC74-5732-461A-BDBC-0978930A41F8}" destId="{84893AB3-5374-460C-8CA0-BE5FB343EA59}" srcOrd="0" destOrd="0" parTransId="{2FA971B6-27FB-4396-A7BB-AC564180D5FF}" sibTransId="{DDF5CAC4-163F-46D6-879D-7EE1FC4F218E}"/>
    <dgm:cxn modelId="{7F0E0009-AACB-4D42-8985-037230441A83}" type="presParOf" srcId="{8B99D6C3-91DF-4B68-B444-2831AEBA857F}" destId="{47B1CD86-F78E-44F5-BC1D-99EF8B4213F0}" srcOrd="0" destOrd="0" presId="urn:microsoft.com/office/officeart/2005/8/layout/vList2"/>
    <dgm:cxn modelId="{1D9B6306-6020-4881-B8BA-159C419A0F7A}" type="presParOf" srcId="{8B99D6C3-91DF-4B68-B444-2831AEBA857F}" destId="{AC282599-59F2-49A7-A8E2-DB4A4F945279}" srcOrd="1" destOrd="0" presId="urn:microsoft.com/office/officeart/2005/8/layout/vList2"/>
    <dgm:cxn modelId="{AFE0AA83-7F97-4CFA-98EC-84F7D0BA69D5}" type="presParOf" srcId="{8B99D6C3-91DF-4B68-B444-2831AEBA857F}" destId="{E02991A7-C457-4D5D-A306-63F3AEFC130B}" srcOrd="2" destOrd="0" presId="urn:microsoft.com/office/officeart/2005/8/layout/vList2"/>
    <dgm:cxn modelId="{60D49500-EE57-4591-93E5-D56389BFE8F3}" type="presParOf" srcId="{8B99D6C3-91DF-4B68-B444-2831AEBA857F}" destId="{BF0BE6AB-1C67-46A6-842C-E35DED277D0D}" srcOrd="3" destOrd="0" presId="urn:microsoft.com/office/officeart/2005/8/layout/vList2"/>
    <dgm:cxn modelId="{F17882A1-B5FE-4E65-9F7C-90D11DACB3BB}" type="presParOf" srcId="{8B99D6C3-91DF-4B68-B444-2831AEBA857F}" destId="{3077DB23-CCC6-43BA-9A80-DC9C44EE8AAB}" srcOrd="4" destOrd="0" presId="urn:microsoft.com/office/officeart/2005/8/layout/vList2"/>
    <dgm:cxn modelId="{2C2605F6-6A71-484C-BE5C-7968CC7D3C60}" type="presParOf" srcId="{8B99D6C3-91DF-4B68-B444-2831AEBA857F}" destId="{F7395FBA-7505-449A-9401-B560F4AC3465}" srcOrd="5" destOrd="0" presId="urn:microsoft.com/office/officeart/2005/8/layout/vList2"/>
    <dgm:cxn modelId="{93B0724D-1153-4714-86F3-0AC2CA8A85F4}" type="presParOf" srcId="{8B99D6C3-91DF-4B68-B444-2831AEBA857F}" destId="{89BE8614-A207-4EBD-A33D-C5B5D74364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706118-C5DE-4F8D-B4C3-570AEB75698D}" type="doc">
      <dgm:prSet loTypeId="urn:microsoft.com/office/officeart/2005/8/layout/vList2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A6F5FC74-5732-461A-BDBC-0978930A41F8}">
      <dgm:prSet phldrT="[Текст]" custT="1"/>
      <dgm:spPr/>
      <dgm:t>
        <a:bodyPr/>
        <a:lstStyle/>
        <a:p>
          <a:pPr algn="ctr"/>
          <a:r>
            <a:rPr lang="ru-RU" sz="3600" smtClean="0"/>
            <a:t>Мотивационный</a:t>
          </a:r>
          <a:endParaRPr lang="ru-RU" sz="3600" dirty="0"/>
        </a:p>
      </dgm:t>
    </dgm:pt>
    <dgm:pt modelId="{05367240-7399-4D39-AAFC-9F04DCC91AFD}" type="parTrans" cxnId="{224A1152-DE38-481E-B93B-489F32481E9F}">
      <dgm:prSet/>
      <dgm:spPr/>
      <dgm:t>
        <a:bodyPr/>
        <a:lstStyle/>
        <a:p>
          <a:endParaRPr lang="ru-RU"/>
        </a:p>
      </dgm:t>
    </dgm:pt>
    <dgm:pt modelId="{705D8C96-3B39-4F52-8674-C28D2D55384E}" type="sibTrans" cxnId="{224A1152-DE38-481E-B93B-489F32481E9F}">
      <dgm:prSet/>
      <dgm:spPr/>
      <dgm:t>
        <a:bodyPr/>
        <a:lstStyle/>
        <a:p>
          <a:endParaRPr lang="ru-RU"/>
        </a:p>
      </dgm:t>
    </dgm:pt>
    <dgm:pt modelId="{84893AB3-5374-460C-8CA0-BE5FB343EA59}">
      <dgm:prSet phldrT="[Текст]"/>
      <dgm:spPr/>
      <dgm:t>
        <a:bodyPr/>
        <a:lstStyle/>
        <a:p>
          <a:endParaRPr lang="ru-RU" dirty="0"/>
        </a:p>
      </dgm:t>
    </dgm:pt>
    <dgm:pt modelId="{2FA971B6-27FB-4396-A7BB-AC564180D5FF}" type="parTrans" cxnId="{894E9B38-7DBB-48FF-AA7D-B9BAC8DB5867}">
      <dgm:prSet/>
      <dgm:spPr/>
      <dgm:t>
        <a:bodyPr/>
        <a:lstStyle/>
        <a:p>
          <a:endParaRPr lang="ru-RU"/>
        </a:p>
      </dgm:t>
    </dgm:pt>
    <dgm:pt modelId="{DDF5CAC4-163F-46D6-879D-7EE1FC4F218E}" type="sibTrans" cxnId="{894E9B38-7DBB-48FF-AA7D-B9BAC8DB5867}">
      <dgm:prSet/>
      <dgm:spPr/>
      <dgm:t>
        <a:bodyPr/>
        <a:lstStyle/>
        <a:p>
          <a:endParaRPr lang="ru-RU"/>
        </a:p>
      </dgm:t>
    </dgm:pt>
    <dgm:pt modelId="{1BEE6018-BCD8-4E5E-B00F-455FB5FB37EE}">
      <dgm:prSet custT="1"/>
      <dgm:spPr/>
      <dgm:t>
        <a:bodyPr/>
        <a:lstStyle/>
        <a:p>
          <a:pPr algn="ctr"/>
          <a:r>
            <a:rPr lang="ru-RU" sz="3600" smtClean="0"/>
            <a:t>Психомотроный</a:t>
          </a:r>
          <a:endParaRPr lang="ru-RU" sz="3600" dirty="0"/>
        </a:p>
      </dgm:t>
    </dgm:pt>
    <dgm:pt modelId="{1644990C-A08A-4741-AEAC-325EC3A606FF}" type="parTrans" cxnId="{D8DE7A66-3056-49E9-8124-14741FE02917}">
      <dgm:prSet/>
      <dgm:spPr/>
      <dgm:t>
        <a:bodyPr/>
        <a:lstStyle/>
        <a:p>
          <a:endParaRPr lang="ru-RU"/>
        </a:p>
      </dgm:t>
    </dgm:pt>
    <dgm:pt modelId="{3DD83CB8-4AB2-47C5-9F0C-C2994A91E979}" type="sibTrans" cxnId="{D8DE7A66-3056-49E9-8124-14741FE02917}">
      <dgm:prSet/>
      <dgm:spPr/>
      <dgm:t>
        <a:bodyPr/>
        <a:lstStyle/>
        <a:p>
          <a:endParaRPr lang="ru-RU"/>
        </a:p>
      </dgm:t>
    </dgm:pt>
    <dgm:pt modelId="{A5C841F8-1C0B-4659-98E8-9E8B33B75180}">
      <dgm:prSet/>
      <dgm:spPr/>
      <dgm:t>
        <a:bodyPr/>
        <a:lstStyle/>
        <a:p>
          <a:r>
            <a:rPr lang="ru-RU" smtClean="0">
              <a:latin typeface="Times New Roman"/>
            </a:rPr>
            <a:t>обеспечивает адекватность побуждений в складывающейся ситуации.</a:t>
          </a:r>
          <a:endParaRPr lang="ru-RU" dirty="0"/>
        </a:p>
      </dgm:t>
    </dgm:pt>
    <dgm:pt modelId="{785993EE-7F6C-4481-8E3E-2C5D7754A20A}" type="parTrans" cxnId="{1DE8311B-ED92-42CF-B05E-84FA7C9DA12E}">
      <dgm:prSet/>
      <dgm:spPr/>
      <dgm:t>
        <a:bodyPr/>
        <a:lstStyle/>
        <a:p>
          <a:endParaRPr lang="ru-RU"/>
        </a:p>
      </dgm:t>
    </dgm:pt>
    <dgm:pt modelId="{8BC3356F-EE01-414F-BC50-8D73B397AD62}" type="sibTrans" cxnId="{1DE8311B-ED92-42CF-B05E-84FA7C9DA12E}">
      <dgm:prSet/>
      <dgm:spPr/>
      <dgm:t>
        <a:bodyPr/>
        <a:lstStyle/>
        <a:p>
          <a:endParaRPr lang="ru-RU"/>
        </a:p>
      </dgm:t>
    </dgm:pt>
    <dgm:pt modelId="{19167DD9-8FA8-464A-B111-1DDCD759A6E2}">
      <dgm:prSet/>
      <dgm:spPr/>
      <dgm:t>
        <a:bodyPr/>
        <a:lstStyle/>
        <a:p>
          <a:pPr algn="just"/>
          <a:r>
            <a:rPr lang="ru-RU" smtClean="0">
              <a:latin typeface="Times New Roman"/>
            </a:rPr>
            <a:t>обеспечивает правильность поведения и действий, их четкость и соответствие ситуации. Заключается в умении владеть своим телом, управлять жестикуляцией и мимикой, контролировать свои позы, не допускать тремора рук, дрожания голоса. </a:t>
          </a:r>
          <a:endParaRPr lang="ru-RU" dirty="0"/>
        </a:p>
      </dgm:t>
    </dgm:pt>
    <dgm:pt modelId="{F9292825-4773-4E3C-BB86-8BCF4D0C185A}" type="parTrans" cxnId="{798BB79C-89EC-42D7-8FC5-E44CD3D3D1CA}">
      <dgm:prSet/>
      <dgm:spPr/>
      <dgm:t>
        <a:bodyPr/>
        <a:lstStyle/>
        <a:p>
          <a:endParaRPr lang="ru-RU"/>
        </a:p>
      </dgm:t>
    </dgm:pt>
    <dgm:pt modelId="{3F4F4536-9D4D-4F47-9281-8B828B9E87F7}" type="sibTrans" cxnId="{798BB79C-89EC-42D7-8FC5-E44CD3D3D1CA}">
      <dgm:prSet/>
      <dgm:spPr/>
      <dgm:t>
        <a:bodyPr/>
        <a:lstStyle/>
        <a:p>
          <a:endParaRPr lang="ru-RU"/>
        </a:p>
      </dgm:t>
    </dgm:pt>
    <dgm:pt modelId="{8B99D6C3-91DF-4B68-B444-2831AEBA857F}" type="pres">
      <dgm:prSet presAssocID="{A2706118-C5DE-4F8D-B4C3-570AEB7569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B1CD86-F78E-44F5-BC1D-99EF8B4213F0}" type="pres">
      <dgm:prSet presAssocID="{A6F5FC74-5732-461A-BDBC-0978930A41F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82599-59F2-49A7-A8E2-DB4A4F945279}" type="pres">
      <dgm:prSet presAssocID="{A6F5FC74-5732-461A-BDBC-0978930A41F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4866E-369F-44A6-B3DB-BB5A1D849228}" type="pres">
      <dgm:prSet presAssocID="{19167DD9-8FA8-464A-B111-1DDCD759A6E2}" presName="parentText" presStyleLbl="node1" presStyleIdx="1" presStyleCnt="4" custLinFactY="216865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F366B-2E2F-4DEE-A51C-C9B7961BB94D}" type="pres">
      <dgm:prSet presAssocID="{3F4F4536-9D4D-4F47-9281-8B828B9E87F7}" presName="spacer" presStyleCnt="0"/>
      <dgm:spPr/>
      <dgm:t>
        <a:bodyPr/>
        <a:lstStyle/>
        <a:p>
          <a:endParaRPr lang="ru-RU"/>
        </a:p>
      </dgm:t>
    </dgm:pt>
    <dgm:pt modelId="{6B61AF6F-0CC6-4249-86FB-D0B098F2AE60}" type="pres">
      <dgm:prSet presAssocID="{A5C841F8-1C0B-4659-98E8-9E8B33B75180}" presName="parentText" presStyleLbl="node1" presStyleIdx="2" presStyleCnt="4" custLinFactY="-11679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49170D-7F6C-43E8-9D55-CB466BFE6444}" type="pres">
      <dgm:prSet presAssocID="{8BC3356F-EE01-414F-BC50-8D73B397AD62}" presName="spacer" presStyleCnt="0"/>
      <dgm:spPr/>
      <dgm:t>
        <a:bodyPr/>
        <a:lstStyle/>
        <a:p>
          <a:endParaRPr lang="ru-RU"/>
        </a:p>
      </dgm:t>
    </dgm:pt>
    <dgm:pt modelId="{89BE8614-A207-4EBD-A33D-C5B5D743641A}" type="pres">
      <dgm:prSet presAssocID="{1BEE6018-BCD8-4E5E-B00F-455FB5FB37EE}" presName="parentText" presStyleLbl="node1" presStyleIdx="3" presStyleCnt="4" custLinFactY="-100000" custLinFactNeighborX="-242" custLinFactNeighborY="-1142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ED3598-F295-47F6-97A6-383B302B54AC}" type="presOf" srcId="{1BEE6018-BCD8-4E5E-B00F-455FB5FB37EE}" destId="{89BE8614-A207-4EBD-A33D-C5B5D743641A}" srcOrd="0" destOrd="0" presId="urn:microsoft.com/office/officeart/2005/8/layout/vList2"/>
    <dgm:cxn modelId="{D8DE7A66-3056-49E9-8124-14741FE02917}" srcId="{A2706118-C5DE-4F8D-B4C3-570AEB75698D}" destId="{1BEE6018-BCD8-4E5E-B00F-455FB5FB37EE}" srcOrd="3" destOrd="0" parTransId="{1644990C-A08A-4741-AEAC-325EC3A606FF}" sibTransId="{3DD83CB8-4AB2-47C5-9F0C-C2994A91E979}"/>
    <dgm:cxn modelId="{FD383C58-FBAE-43EB-8988-C5CB76BCAEF4}" type="presOf" srcId="{A2706118-C5DE-4F8D-B4C3-570AEB75698D}" destId="{8B99D6C3-91DF-4B68-B444-2831AEBA857F}" srcOrd="0" destOrd="0" presId="urn:microsoft.com/office/officeart/2005/8/layout/vList2"/>
    <dgm:cxn modelId="{F950D68B-934E-4280-BE97-94A2613BD74B}" type="presOf" srcId="{19167DD9-8FA8-464A-B111-1DDCD759A6E2}" destId="{8B84866E-369F-44A6-B3DB-BB5A1D849228}" srcOrd="0" destOrd="0" presId="urn:microsoft.com/office/officeart/2005/8/layout/vList2"/>
    <dgm:cxn modelId="{D991FCAE-7660-4597-B078-1382B38C569F}" type="presOf" srcId="{A5C841F8-1C0B-4659-98E8-9E8B33B75180}" destId="{6B61AF6F-0CC6-4249-86FB-D0B098F2AE60}" srcOrd="0" destOrd="0" presId="urn:microsoft.com/office/officeart/2005/8/layout/vList2"/>
    <dgm:cxn modelId="{0836D29F-EE49-457A-9338-8953EE816735}" type="presOf" srcId="{84893AB3-5374-460C-8CA0-BE5FB343EA59}" destId="{AC282599-59F2-49A7-A8E2-DB4A4F945279}" srcOrd="0" destOrd="0" presId="urn:microsoft.com/office/officeart/2005/8/layout/vList2"/>
    <dgm:cxn modelId="{798BB79C-89EC-42D7-8FC5-E44CD3D3D1CA}" srcId="{A2706118-C5DE-4F8D-B4C3-570AEB75698D}" destId="{19167DD9-8FA8-464A-B111-1DDCD759A6E2}" srcOrd="1" destOrd="0" parTransId="{F9292825-4773-4E3C-BB86-8BCF4D0C185A}" sibTransId="{3F4F4536-9D4D-4F47-9281-8B828B9E87F7}"/>
    <dgm:cxn modelId="{1DE8311B-ED92-42CF-B05E-84FA7C9DA12E}" srcId="{A2706118-C5DE-4F8D-B4C3-570AEB75698D}" destId="{A5C841F8-1C0B-4659-98E8-9E8B33B75180}" srcOrd="2" destOrd="0" parTransId="{785993EE-7F6C-4481-8E3E-2C5D7754A20A}" sibTransId="{8BC3356F-EE01-414F-BC50-8D73B397AD62}"/>
    <dgm:cxn modelId="{02A54273-33D0-4693-A691-A1E476A051EF}" type="presOf" srcId="{A6F5FC74-5732-461A-BDBC-0978930A41F8}" destId="{47B1CD86-F78E-44F5-BC1D-99EF8B4213F0}" srcOrd="0" destOrd="0" presId="urn:microsoft.com/office/officeart/2005/8/layout/vList2"/>
    <dgm:cxn modelId="{224A1152-DE38-481E-B93B-489F32481E9F}" srcId="{A2706118-C5DE-4F8D-B4C3-570AEB75698D}" destId="{A6F5FC74-5732-461A-BDBC-0978930A41F8}" srcOrd="0" destOrd="0" parTransId="{05367240-7399-4D39-AAFC-9F04DCC91AFD}" sibTransId="{705D8C96-3B39-4F52-8674-C28D2D55384E}"/>
    <dgm:cxn modelId="{894E9B38-7DBB-48FF-AA7D-B9BAC8DB5867}" srcId="{A6F5FC74-5732-461A-BDBC-0978930A41F8}" destId="{84893AB3-5374-460C-8CA0-BE5FB343EA59}" srcOrd="0" destOrd="0" parTransId="{2FA971B6-27FB-4396-A7BB-AC564180D5FF}" sibTransId="{DDF5CAC4-163F-46D6-879D-7EE1FC4F218E}"/>
    <dgm:cxn modelId="{7F0E0009-AACB-4D42-8985-037230441A83}" type="presParOf" srcId="{8B99D6C3-91DF-4B68-B444-2831AEBA857F}" destId="{47B1CD86-F78E-44F5-BC1D-99EF8B4213F0}" srcOrd="0" destOrd="0" presId="urn:microsoft.com/office/officeart/2005/8/layout/vList2"/>
    <dgm:cxn modelId="{1D9B6306-6020-4881-B8BA-159C419A0F7A}" type="presParOf" srcId="{8B99D6C3-91DF-4B68-B444-2831AEBA857F}" destId="{AC282599-59F2-49A7-A8E2-DB4A4F945279}" srcOrd="1" destOrd="0" presId="urn:microsoft.com/office/officeart/2005/8/layout/vList2"/>
    <dgm:cxn modelId="{072BB5D4-D3C9-430C-B306-BAD476C01384}" type="presParOf" srcId="{8B99D6C3-91DF-4B68-B444-2831AEBA857F}" destId="{8B84866E-369F-44A6-B3DB-BB5A1D849228}" srcOrd="2" destOrd="0" presId="urn:microsoft.com/office/officeart/2005/8/layout/vList2"/>
    <dgm:cxn modelId="{9E6920CA-B09D-4EAC-BE67-D3C99B9492AF}" type="presParOf" srcId="{8B99D6C3-91DF-4B68-B444-2831AEBA857F}" destId="{1BAF366B-2E2F-4DEE-A51C-C9B7961BB94D}" srcOrd="3" destOrd="0" presId="urn:microsoft.com/office/officeart/2005/8/layout/vList2"/>
    <dgm:cxn modelId="{E3523DDB-BB66-41A0-9A0A-22A3BB4A8CC6}" type="presParOf" srcId="{8B99D6C3-91DF-4B68-B444-2831AEBA857F}" destId="{6B61AF6F-0CC6-4249-86FB-D0B098F2AE60}" srcOrd="4" destOrd="0" presId="urn:microsoft.com/office/officeart/2005/8/layout/vList2"/>
    <dgm:cxn modelId="{34F46818-66A0-4D1A-A404-425F8E9605FA}" type="presParOf" srcId="{8B99D6C3-91DF-4B68-B444-2831AEBA857F}" destId="{0249170D-7F6C-43E8-9D55-CB466BFE6444}" srcOrd="5" destOrd="0" presId="urn:microsoft.com/office/officeart/2005/8/layout/vList2"/>
    <dgm:cxn modelId="{93B0724D-1153-4714-86F3-0AC2CA8A85F4}" type="presParOf" srcId="{8B99D6C3-91DF-4B68-B444-2831AEBA857F}" destId="{89BE8614-A207-4EBD-A33D-C5B5D74364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2F17C-B087-4CBA-B713-CF168AEA54D1}">
      <dsp:nvSpPr>
        <dsp:cNvPr id="0" name=""/>
        <dsp:cNvSpPr/>
      </dsp:nvSpPr>
      <dsp:spPr>
        <a:xfrm>
          <a:off x="3082131" y="0"/>
          <a:ext cx="4351338" cy="435133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7795D-73BF-49B0-AD2D-99B6DC0EA159}">
      <dsp:nvSpPr>
        <dsp:cNvPr id="0" name=""/>
        <dsp:cNvSpPr/>
      </dsp:nvSpPr>
      <dsp:spPr>
        <a:xfrm>
          <a:off x="3364967" y="282836"/>
          <a:ext cx="1740535" cy="174053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эмоциональный</a:t>
          </a:r>
          <a:endParaRPr lang="ru-RU" sz="15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449933" y="367802"/>
        <a:ext cx="1570603" cy="1570603"/>
      </dsp:txXfrm>
    </dsp:sp>
    <dsp:sp modelId="{17C55EB1-8F28-4062-AD91-A47A8D5C4B91}">
      <dsp:nvSpPr>
        <dsp:cNvPr id="0" name=""/>
        <dsp:cNvSpPr/>
      </dsp:nvSpPr>
      <dsp:spPr>
        <a:xfrm>
          <a:off x="5410096" y="282836"/>
          <a:ext cx="1740535" cy="1740535"/>
        </a:xfrm>
        <a:prstGeom prst="roundRect">
          <a:avLst/>
        </a:prstGeom>
        <a:solidFill>
          <a:schemeClr val="accent1">
            <a:shade val="80000"/>
            <a:hueOff val="-150060"/>
            <a:satOff val="6697"/>
            <a:lumOff val="8497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волевой</a:t>
          </a:r>
          <a:endParaRPr lang="ru-RU" sz="15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495062" y="367802"/>
        <a:ext cx="1570603" cy="1570603"/>
      </dsp:txXfrm>
    </dsp:sp>
    <dsp:sp modelId="{24224ED5-310B-4A8F-8213-B58E7C4CA395}">
      <dsp:nvSpPr>
        <dsp:cNvPr id="0" name=""/>
        <dsp:cNvSpPr/>
      </dsp:nvSpPr>
      <dsp:spPr>
        <a:xfrm>
          <a:off x="3364967" y="2327965"/>
          <a:ext cx="1740535" cy="1740535"/>
        </a:xfrm>
        <a:prstGeom prst="roundRect">
          <a:avLst/>
        </a:prstGeom>
        <a:solidFill>
          <a:schemeClr val="accent1">
            <a:shade val="80000"/>
            <a:hueOff val="-300119"/>
            <a:satOff val="13393"/>
            <a:lumOff val="16994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мотивационный</a:t>
          </a:r>
          <a:endParaRPr lang="ru-RU" sz="15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3449933" y="2412931"/>
        <a:ext cx="1570603" cy="1570603"/>
      </dsp:txXfrm>
    </dsp:sp>
    <dsp:sp modelId="{98F09066-E9BE-404E-B112-8FE76BB9F4CE}">
      <dsp:nvSpPr>
        <dsp:cNvPr id="0" name=""/>
        <dsp:cNvSpPr/>
      </dsp:nvSpPr>
      <dsp:spPr>
        <a:xfrm>
          <a:off x="5410096" y="2327965"/>
          <a:ext cx="1740535" cy="1740535"/>
        </a:xfrm>
        <a:prstGeom prst="roundRect">
          <a:avLst/>
        </a:prstGeom>
        <a:solidFill>
          <a:schemeClr val="accent1">
            <a:shade val="80000"/>
            <a:hueOff val="-450179"/>
            <a:satOff val="20090"/>
            <a:lumOff val="2549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chemeClr val="tx1"/>
              </a:solidFill>
              <a:latin typeface="Calibri"/>
              <a:ea typeface="+mn-ea"/>
              <a:cs typeface="+mn-cs"/>
            </a:rPr>
            <a:t>психомотроный</a:t>
          </a:r>
          <a:endParaRPr lang="ru-RU" sz="1500" b="1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>
        <a:off x="5495062" y="2412931"/>
        <a:ext cx="1570603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1CD86-F78E-44F5-BC1D-99EF8B4213F0}">
      <dsp:nvSpPr>
        <dsp:cNvPr id="0" name=""/>
        <dsp:cNvSpPr/>
      </dsp:nvSpPr>
      <dsp:spPr>
        <a:xfrm>
          <a:off x="0" y="89940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Волевой</a:t>
          </a:r>
          <a:endParaRPr lang="ru-RU" sz="3600" kern="1200" dirty="0"/>
        </a:p>
      </dsp:txBody>
      <dsp:txXfrm>
        <a:off x="59274" y="149214"/>
        <a:ext cx="8023381" cy="1095692"/>
      </dsp:txXfrm>
    </dsp:sp>
    <dsp:sp modelId="{AC282599-59F2-49A7-A8E2-DB4A4F945279}">
      <dsp:nvSpPr>
        <dsp:cNvPr id="0" name=""/>
        <dsp:cNvSpPr/>
      </dsp:nvSpPr>
      <dsp:spPr>
        <a:xfrm>
          <a:off x="0" y="1304180"/>
          <a:ext cx="8141929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1304180"/>
        <a:ext cx="8141929" cy="298080"/>
      </dsp:txXfrm>
    </dsp:sp>
    <dsp:sp modelId="{E02991A7-C457-4D5D-A306-63F3AEFC130B}">
      <dsp:nvSpPr>
        <dsp:cNvPr id="0" name=""/>
        <dsp:cNvSpPr/>
      </dsp:nvSpPr>
      <dsp:spPr>
        <a:xfrm>
          <a:off x="0" y="4224362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13333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13333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/>
            </a:rPr>
            <a:t>заключается в умении управлять своим эмоциональным состоянием в предконфликтных и конфликтных ситуациях, способности открыто выражать эмоции, не переходя в депрессивные состояния при затягивании и проигрыше в конфликте.</a:t>
          </a:r>
          <a:endParaRPr lang="ru-RU" sz="1800" kern="1200" dirty="0" smtClean="0">
            <a:latin typeface="Times New Roman"/>
          </a:endParaRPr>
        </a:p>
      </dsp:txBody>
      <dsp:txXfrm>
        <a:off x="59274" y="4283636"/>
        <a:ext cx="8023381" cy="1095692"/>
      </dsp:txXfrm>
    </dsp:sp>
    <dsp:sp modelId="{3077DB23-CCC6-43BA-9A80-DC9C44EE8AAB}">
      <dsp:nvSpPr>
        <dsp:cNvPr id="0" name=""/>
        <dsp:cNvSpPr/>
      </dsp:nvSpPr>
      <dsp:spPr>
        <a:xfrm>
          <a:off x="0" y="1278807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26667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26667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позволяет регулировать свое эмоциональное возбуждение в конфликтной ситуации. Он обеспечивает: толерантность, терпимость к чужому мнению, самоконтроль, умение дать объективную оценку конфликта, умение сводить к минимуму искажение восприятия</a:t>
          </a:r>
          <a:r>
            <a:rPr lang="ru-RU" sz="1800" kern="1200" smtClean="0"/>
            <a:t>. </a:t>
          </a:r>
          <a:endParaRPr lang="ru-RU" sz="1800" kern="1200" dirty="0"/>
        </a:p>
      </dsp:txBody>
      <dsp:txXfrm>
        <a:off x="59274" y="1338081"/>
        <a:ext cx="8023381" cy="1095692"/>
      </dsp:txXfrm>
    </dsp:sp>
    <dsp:sp modelId="{89BE8614-A207-4EBD-A33D-C5B5D743641A}">
      <dsp:nvSpPr>
        <dsp:cNvPr id="0" name=""/>
        <dsp:cNvSpPr/>
      </dsp:nvSpPr>
      <dsp:spPr>
        <a:xfrm>
          <a:off x="0" y="2923006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4000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4000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Эмоциональный</a:t>
          </a:r>
          <a:endParaRPr lang="ru-RU" sz="3600" kern="1200" dirty="0"/>
        </a:p>
      </dsp:txBody>
      <dsp:txXfrm>
        <a:off x="59274" y="2982280"/>
        <a:ext cx="8023381" cy="10956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1CD86-F78E-44F5-BC1D-99EF8B4213F0}">
      <dsp:nvSpPr>
        <dsp:cNvPr id="0" name=""/>
        <dsp:cNvSpPr/>
      </dsp:nvSpPr>
      <dsp:spPr>
        <a:xfrm>
          <a:off x="0" y="89940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Мотивационный</a:t>
          </a:r>
          <a:endParaRPr lang="ru-RU" sz="3600" kern="1200" dirty="0"/>
        </a:p>
      </dsp:txBody>
      <dsp:txXfrm>
        <a:off x="59274" y="149214"/>
        <a:ext cx="8023381" cy="1095692"/>
      </dsp:txXfrm>
    </dsp:sp>
    <dsp:sp modelId="{AC282599-59F2-49A7-A8E2-DB4A4F945279}">
      <dsp:nvSpPr>
        <dsp:cNvPr id="0" name=""/>
        <dsp:cNvSpPr/>
      </dsp:nvSpPr>
      <dsp:spPr>
        <a:xfrm>
          <a:off x="0" y="1304180"/>
          <a:ext cx="8141929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06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400" kern="1200" dirty="0"/>
        </a:p>
      </dsp:txBody>
      <dsp:txXfrm>
        <a:off x="0" y="1304180"/>
        <a:ext cx="8141929" cy="298080"/>
      </dsp:txXfrm>
    </dsp:sp>
    <dsp:sp modelId="{8B84866E-369F-44A6-B3DB-BB5A1D849228}">
      <dsp:nvSpPr>
        <dsp:cNvPr id="0" name=""/>
        <dsp:cNvSpPr/>
      </dsp:nvSpPr>
      <dsp:spPr>
        <a:xfrm>
          <a:off x="0" y="4224362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13333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13333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/>
            </a:rPr>
            <a:t>обеспечивает правильность поведения и действий, их четкость и соответствие ситуации. Заключается в умении владеть своим телом, управлять жестикуляцией и мимикой, контролировать свои позы, не допускать тремора рук, дрожания голоса. </a:t>
          </a:r>
          <a:endParaRPr lang="ru-RU" sz="1800" kern="1200" dirty="0"/>
        </a:p>
      </dsp:txBody>
      <dsp:txXfrm>
        <a:off x="59274" y="4283636"/>
        <a:ext cx="8023381" cy="1095692"/>
      </dsp:txXfrm>
    </dsp:sp>
    <dsp:sp modelId="{6B61AF6F-0CC6-4249-86FB-D0B098F2AE60}">
      <dsp:nvSpPr>
        <dsp:cNvPr id="0" name=""/>
        <dsp:cNvSpPr/>
      </dsp:nvSpPr>
      <dsp:spPr>
        <a:xfrm>
          <a:off x="0" y="1346549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26667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26667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/>
            </a:rPr>
            <a:t>обеспечивает адекватность побуждений в складывающейся ситуации.</a:t>
          </a:r>
          <a:endParaRPr lang="ru-RU" sz="1800" kern="1200" dirty="0"/>
        </a:p>
      </dsp:txBody>
      <dsp:txXfrm>
        <a:off x="59274" y="1405823"/>
        <a:ext cx="8023381" cy="1095692"/>
      </dsp:txXfrm>
    </dsp:sp>
    <dsp:sp modelId="{89BE8614-A207-4EBD-A33D-C5B5D743641A}">
      <dsp:nvSpPr>
        <dsp:cNvPr id="0" name=""/>
        <dsp:cNvSpPr/>
      </dsp:nvSpPr>
      <dsp:spPr>
        <a:xfrm>
          <a:off x="0" y="2860956"/>
          <a:ext cx="8141929" cy="12142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35000"/>
                <a:satMod val="260000"/>
              </a:schemeClr>
            </a:gs>
            <a:gs pos="30000">
              <a:schemeClr val="accent3">
                <a:alpha val="90000"/>
                <a:hueOff val="0"/>
                <a:satOff val="0"/>
                <a:lumOff val="0"/>
                <a:alphaOff val="-40000"/>
                <a:tint val="38000"/>
                <a:satMod val="260000"/>
              </a:schemeClr>
            </a:gs>
            <a:gs pos="75000">
              <a:schemeClr val="accent3">
                <a:alpha val="90000"/>
                <a:hueOff val="0"/>
                <a:satOff val="0"/>
                <a:lumOff val="0"/>
                <a:alphaOff val="-40000"/>
                <a:tint val="55000"/>
                <a:satMod val="255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Психомотроный</a:t>
          </a:r>
          <a:endParaRPr lang="ru-RU" sz="3600" kern="1200" dirty="0"/>
        </a:p>
      </dsp:txBody>
      <dsp:txXfrm>
        <a:off x="59274" y="2920230"/>
        <a:ext cx="8023381" cy="1095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0" tIns="45915" rIns="91830" bIns="45915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0" tIns="45915" rIns="91830" bIns="459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0" tIns="45915" rIns="91830" bIns="45915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30" tIns="45915" rIns="91830" bIns="459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F54AABD-B33A-45E4-A231-6BC021A700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698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830" tIns="45915" rIns="91830" bIns="45915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830" tIns="45915" rIns="91830" bIns="45915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617CD6D3-2E2D-4CC9-A8BC-AD9C85622A1A}" type="datetimeFigureOut">
              <a:rPr lang="ru-RU"/>
              <a:pPr>
                <a:defRPr/>
              </a:pPr>
              <a:t>20.02.2023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746125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0" tIns="45915" rIns="91830" bIns="45915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8338" y="4714875"/>
            <a:ext cx="5332412" cy="4467225"/>
          </a:xfrm>
          <a:prstGeom prst="rect">
            <a:avLst/>
          </a:prstGeom>
        </p:spPr>
        <p:txBody>
          <a:bodyPr vert="horz" lIns="91830" tIns="45915" rIns="91830" bIns="459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89250" cy="495300"/>
          </a:xfrm>
          <a:prstGeom prst="rect">
            <a:avLst/>
          </a:prstGeom>
        </p:spPr>
        <p:txBody>
          <a:bodyPr vert="horz" lIns="91830" tIns="45915" rIns="91830" bIns="45915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lIns="91830" tIns="45915" rIns="91830" bIns="45915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FFC9C4AA-D20F-4022-8EFC-F4F99DE8C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843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9C4AA-D20F-4022-8EFC-F4F99DE8C85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5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C9C4AA-D20F-4022-8EFC-F4F99DE8C85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0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9959" y="2936272"/>
            <a:ext cx="7171712" cy="1371600"/>
          </a:xfrm>
        </p:spPr>
        <p:txBody>
          <a:bodyPr/>
          <a:lstStyle>
            <a:lvl1pPr algn="ctr">
              <a:defRPr sz="44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9959" y="5328755"/>
            <a:ext cx="7162800" cy="609600"/>
          </a:xfrm>
        </p:spPr>
        <p:txBody>
          <a:bodyPr anchor="ctr"/>
          <a:lstStyle>
            <a:lvl1pPr marL="0" indent="0" algn="r">
              <a:spcBef>
                <a:spcPct val="85000"/>
              </a:spcBef>
              <a:spcAft>
                <a:spcPct val="85000"/>
              </a:spcAft>
              <a:buNone/>
              <a:defRPr sz="2400">
                <a:solidFill>
                  <a:srgbClr val="7C3520"/>
                </a:solidFill>
                <a:latin typeface="+mj-lt"/>
              </a:defRPr>
            </a:lvl1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6" name="Picture 2" descr="new_logo узко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65" y="0"/>
            <a:ext cx="2794376" cy="33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81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53" y="102016"/>
            <a:ext cx="7834313" cy="9715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9653" y="1502336"/>
            <a:ext cx="3840163" cy="48110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216" y="1502335"/>
            <a:ext cx="3841750" cy="24962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216" y="3815324"/>
            <a:ext cx="3841750" cy="24980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99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46206" y="106867"/>
            <a:ext cx="7834313" cy="9715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9994" y="1475441"/>
            <a:ext cx="3840163" cy="2482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2557" y="1475441"/>
            <a:ext cx="3841750" cy="24827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9994" y="3788430"/>
            <a:ext cx="3840163" cy="24846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2557" y="3788430"/>
            <a:ext cx="3841750" cy="24846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71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950" y="3053953"/>
            <a:ext cx="8420100" cy="750094"/>
          </a:xfrm>
        </p:spPr>
        <p:txBody>
          <a:bodyPr anchor="b"/>
          <a:lstStyle>
            <a:lvl1pPr marL="0" indent="0" algn="ctr">
              <a:buNone/>
              <a:defRPr sz="4400" b="1">
                <a:solidFill>
                  <a:srgbClr val="6CB33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1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714195" y="3105708"/>
            <a:ext cx="6477611" cy="971550"/>
          </a:xfrm>
        </p:spPr>
        <p:txBody>
          <a:bodyPr/>
          <a:lstStyle>
            <a:lvl1pPr algn="ctr"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Будем рады сотрудничеству!</a:t>
            </a:r>
          </a:p>
        </p:txBody>
      </p:sp>
      <p:pic>
        <p:nvPicPr>
          <p:cNvPr id="6" name="Picture 2" descr="new_logo узкое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801" y="12159"/>
            <a:ext cx="2794376" cy="33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334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9959" y="2936272"/>
            <a:ext cx="7171712" cy="1371600"/>
          </a:xfrm>
        </p:spPr>
        <p:txBody>
          <a:bodyPr/>
          <a:lstStyle>
            <a:lvl1pPr algn="ctr">
              <a:defRPr sz="44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9959" y="5328755"/>
            <a:ext cx="7162800" cy="609600"/>
          </a:xfrm>
        </p:spPr>
        <p:txBody>
          <a:bodyPr anchor="ctr"/>
          <a:lstStyle>
            <a:lvl1pPr marL="0" indent="0" algn="r">
              <a:spcBef>
                <a:spcPct val="85000"/>
              </a:spcBef>
              <a:spcAft>
                <a:spcPct val="85000"/>
              </a:spcAft>
              <a:buNone/>
              <a:defRPr sz="2400">
                <a:solidFill>
                  <a:srgbClr val="7C3520"/>
                </a:solidFill>
                <a:latin typeface="+mj-lt"/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4DC68-6D20-284F-AFAC-748881619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64607" y="23147"/>
            <a:ext cx="2605464" cy="25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12349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0057C0-98CA-B24A-B048-C107CDADB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776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6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1255"/>
            <a:ext cx="2300352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12350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E91339-34C8-FC45-AAC2-A47644C0B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9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6252"/>
            <a:ext cx="2300352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12349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B1EE5F-D0A3-E946-9640-81FFB80069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4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16" y="5785640"/>
            <a:ext cx="2156851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12349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DD778-83F2-B545-880D-BC2B896757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72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14" y="5778916"/>
            <a:ext cx="2156851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00774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C91A1B-8B43-384C-8348-2EF494AADA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1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4" y="1441824"/>
            <a:ext cx="8712200" cy="4952252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98225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98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84" y="6044419"/>
            <a:ext cx="1499616" cy="780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89201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3D2E7-0477-114B-AC6B-BF66458F6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8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4" y="94051"/>
            <a:ext cx="7773182" cy="97155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316" y="1448547"/>
            <a:ext cx="4268786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501" y="1448547"/>
            <a:ext cx="4291013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320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479175"/>
            <a:ext cx="5943600" cy="3248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541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653" y="90439"/>
            <a:ext cx="7834313" cy="97155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9653" y="1502336"/>
            <a:ext cx="3840163" cy="48110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2216" y="1502335"/>
            <a:ext cx="3841750" cy="24962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2216" y="3815324"/>
            <a:ext cx="3841750" cy="24980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528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46206" y="95290"/>
            <a:ext cx="7834313" cy="9715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9994" y="1475441"/>
            <a:ext cx="3840163" cy="2482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2557" y="1475441"/>
            <a:ext cx="3841750" cy="2482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99994" y="3788430"/>
            <a:ext cx="3840163" cy="24846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2557" y="3788430"/>
            <a:ext cx="3841750" cy="24846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0222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42950" y="3053953"/>
            <a:ext cx="8420100" cy="750094"/>
          </a:xfrm>
        </p:spPr>
        <p:txBody>
          <a:bodyPr anchor="b"/>
          <a:lstStyle>
            <a:lvl1pPr marL="0" indent="0" algn="ctr">
              <a:buNone/>
              <a:defRPr sz="4400" b="1">
                <a:solidFill>
                  <a:srgbClr val="6CB33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5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714195" y="3105708"/>
            <a:ext cx="6477611" cy="971550"/>
          </a:xfrm>
        </p:spPr>
        <p:txBody>
          <a:bodyPr/>
          <a:lstStyle>
            <a:lvl1pPr algn="ctr"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Будем рады сотрудничеству!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C3B2F-3059-2746-B3FC-D43F60A1F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2060" y="39646"/>
            <a:ext cx="288248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07E61-D2F8-452B-B53A-91FE1E439E24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5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107E61-D2F8-452B-B53A-91FE1E439E24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1255"/>
            <a:ext cx="2300352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3" y="1482166"/>
            <a:ext cx="8712200" cy="4817782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3" y="117200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9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2/20/2023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2/20/2023</a:t>
            </a:fld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2/20/2023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112349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0057C0-98CA-B24A-B048-C107CDADBD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776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8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6252"/>
            <a:ext cx="2300352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13" y="1426268"/>
            <a:ext cx="8712200" cy="4886419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379" y="105626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21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84" y="6044419"/>
            <a:ext cx="1499616" cy="780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4" y="89201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33D2E7-0477-114B-AC6B-BF66458F6A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484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>
          <a:xfrm>
            <a:off x="1714195" y="3105708"/>
            <a:ext cx="6477611" cy="971550"/>
          </a:xfrm>
        </p:spPr>
        <p:txBody>
          <a:bodyPr/>
          <a:lstStyle>
            <a:lvl1pPr algn="ctr"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 dirty="0"/>
              <a:t>Будем рады сотрудничеству!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CC3B2F-3059-2746-B3FC-D43F60A1F4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82060" y="39646"/>
            <a:ext cx="2882482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1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16" y="5785640"/>
            <a:ext cx="2156851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3" y="105627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14" y="5778916"/>
            <a:ext cx="2156851" cy="1080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5313" y="105625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84" y="6044419"/>
            <a:ext cx="1499616" cy="780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+mj-lt"/>
                <a:cs typeface="Arial" panose="020B0604020202020204" pitchFamily="34" charset="0"/>
              </a:defRPr>
            </a:lvl2pPr>
            <a:lvl3pPr>
              <a:defRPr>
                <a:latin typeface="+mj-lt"/>
                <a:cs typeface="Arial" panose="020B0604020202020204" pitchFamily="34" charset="0"/>
              </a:defRPr>
            </a:lvl3pPr>
            <a:lvl4pPr>
              <a:defRPr>
                <a:latin typeface="+mj-lt"/>
                <a:cs typeface="Arial" panose="020B0604020202020204" pitchFamily="34" charset="0"/>
              </a:defRPr>
            </a:lvl4pPr>
            <a:lvl5pPr>
              <a:defRPr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801" y="94053"/>
            <a:ext cx="7834583" cy="971550"/>
          </a:xfrm>
        </p:spPr>
        <p:txBody>
          <a:bodyPr/>
          <a:lstStyle>
            <a:lvl1pPr>
              <a:defRPr sz="3200">
                <a:solidFill>
                  <a:srgbClr val="6CB33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8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94051"/>
            <a:ext cx="7784758" cy="9715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313" y="1461994"/>
            <a:ext cx="4268786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6498" y="1461994"/>
            <a:ext cx="4291013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33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1479175"/>
            <a:ext cx="5943600" cy="32483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570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5313" y="198225"/>
            <a:ext cx="8712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313" y="1461994"/>
            <a:ext cx="8712200" cy="48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3363" y="6348413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C3FFD37-7717-48BA-BE1D-747842D62FFA}" type="slidenum">
              <a:rPr lang="ru-RU" altLang="ru-RU" sz="1400">
                <a:solidFill>
                  <a:schemeClr val="bg1"/>
                </a:solidFill>
                <a:latin typeface="Franklin Gothic Medium" pitchFamily="34" charset="0"/>
              </a:rPr>
              <a:pPr eaLnBrk="1" hangingPunct="1">
                <a:defRPr/>
              </a:pPr>
              <a:t>‹#›</a:t>
            </a:fld>
            <a:endParaRPr lang="ru-RU" altLang="ru-RU" sz="140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00" y="0"/>
            <a:ext cx="1368000" cy="13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76" r:id="rId2"/>
    <p:sldLayoutId id="2147484797" r:id="rId3"/>
    <p:sldLayoutId id="2147484792" r:id="rId4"/>
    <p:sldLayoutId id="2147484793" r:id="rId5"/>
    <p:sldLayoutId id="2147484795" r:id="rId6"/>
    <p:sldLayoutId id="2147484796" r:id="rId7"/>
    <p:sldLayoutId id="2147484778" r:id="rId8"/>
    <p:sldLayoutId id="2147484813" r:id="rId9"/>
    <p:sldLayoutId id="2147484814" r:id="rId10"/>
    <p:sldLayoutId id="2147484815" r:id="rId11"/>
    <p:sldLayoutId id="2147484777" r:id="rId12"/>
    <p:sldLayoutId id="2147484791" r:id="rId13"/>
  </p:sldLayoutIdLst>
  <p:hf hdr="0" ftr="0" dt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 baseline="0">
          <a:solidFill>
            <a:srgbClr val="6CB33F"/>
          </a:solidFill>
          <a:effectLst/>
          <a:latin typeface="+mj-lt"/>
          <a:ea typeface="ＭＳ Ｐゴシック" pitchFamily="-112" charset="-128"/>
          <a:cs typeface="Arial" panose="020B0604020202020204" pitchFamily="34" charset="0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9pPr>
    </p:titleStyle>
    <p:bodyStyle>
      <a:lvl1pPr marL="6350" indent="-635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•"/>
        <a:defRPr sz="28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1pPr>
      <a:lvl2pPr marL="742950" indent="-28575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•"/>
        <a:defRPr sz="20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24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16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5314" y="198225"/>
            <a:ext cx="8712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314" y="1511053"/>
            <a:ext cx="8712200" cy="474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3363" y="6348413"/>
            <a:ext cx="361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C3FFD37-7717-48BA-BE1D-747842D62FFA}" type="slidenum">
              <a:rPr lang="ru-RU" altLang="ru-RU" sz="1400">
                <a:solidFill>
                  <a:schemeClr val="bg1"/>
                </a:solidFill>
                <a:latin typeface="Franklin Gothic Medium" pitchFamily="34" charset="0"/>
              </a:rPr>
              <a:pPr eaLnBrk="1" hangingPunct="1">
                <a:defRPr/>
              </a:pPr>
              <a:t>‹#›</a:t>
            </a:fld>
            <a:endParaRPr lang="ru-RU" altLang="ru-RU" sz="140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E5AE9E-7C4C-D94D-BBFA-797A917F261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2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2" r:id="rId1"/>
    <p:sldLayoutId id="2147484800" r:id="rId2"/>
    <p:sldLayoutId id="2147484801" r:id="rId3"/>
    <p:sldLayoutId id="2147484802" r:id="rId4"/>
    <p:sldLayoutId id="2147484803" r:id="rId5"/>
    <p:sldLayoutId id="2147484804" r:id="rId6"/>
    <p:sldLayoutId id="2147484805" r:id="rId7"/>
    <p:sldLayoutId id="2147484806" r:id="rId8"/>
    <p:sldLayoutId id="2147484809" r:id="rId9"/>
    <p:sldLayoutId id="2147484810" r:id="rId10"/>
    <p:sldLayoutId id="2147484811" r:id="rId11"/>
    <p:sldLayoutId id="2147484807" r:id="rId12"/>
    <p:sldLayoutId id="2147484808" r:id="rId13"/>
    <p:sldLayoutId id="2147484816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baseline="0">
          <a:solidFill>
            <a:srgbClr val="6CB33F"/>
          </a:solidFill>
          <a:effectLst/>
          <a:latin typeface="+mj-lt"/>
          <a:ea typeface="ＭＳ Ｐゴシック" pitchFamily="-112" charset="-128"/>
          <a:cs typeface="Arial" panose="020B0604020202020204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000">
          <a:solidFill>
            <a:srgbClr val="8BBC00"/>
          </a:solidFill>
          <a:latin typeface="Franklin Gothic Medium" pitchFamily="34" charset="0"/>
        </a:defRPr>
      </a:lvl9pPr>
    </p:titleStyle>
    <p:bodyStyle>
      <a:lvl1pPr marL="6350" indent="-63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defRPr sz="28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•"/>
        <a:defRPr sz="20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–"/>
        <a:defRPr sz="24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–"/>
        <a:defRPr sz="16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rgbClr val="7A4C37"/>
          </a:solidFill>
          <a:latin typeface="+mj-lt"/>
          <a:ea typeface="ＭＳ Ｐゴシック" pitchFamily="-112" charset="-128"/>
          <a:cs typeface="Arial" panose="020B0604020202020204" pitchFamily="34" charset="0"/>
        </a:defRPr>
      </a:lvl5pPr>
      <a:lvl6pPr marL="25146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5000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2/20/2023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BE5AE9E-7C4C-D94D-BBFA-797A917F261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482614" y="4924"/>
            <a:ext cx="1426267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  <p:sldLayoutId id="2147484864" r:id="rId2"/>
    <p:sldLayoutId id="2147484865" r:id="rId3"/>
    <p:sldLayoutId id="2147484866" r:id="rId4"/>
    <p:sldLayoutId id="2147484867" r:id="rId5"/>
    <p:sldLayoutId id="2147484868" r:id="rId6"/>
    <p:sldLayoutId id="2147484869" r:id="rId7"/>
    <p:sldLayoutId id="2147484870" r:id="rId8"/>
    <p:sldLayoutId id="2147484871" r:id="rId9"/>
    <p:sldLayoutId id="2147484872" r:id="rId10"/>
    <p:sldLayoutId id="2147484873" r:id="rId11"/>
    <p:sldLayoutId id="2147484874" r:id="rId12"/>
    <p:sldLayoutId id="2147484875" r:id="rId13"/>
    <p:sldLayoutId id="2147484876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800" b="1" i="1" dirty="0" smtClean="0">
                <a:solidFill>
                  <a:schemeClr val="tx1"/>
                </a:solidFill>
              </a:rPr>
              <a:t>«Эффективные способы разрешения и предотвращения конфликтов с участием воспитанников»</a:t>
            </a:r>
          </a:p>
        </p:txBody>
      </p:sp>
    </p:spTree>
    <p:extLst>
      <p:ext uri="{BB962C8B-B14F-4D97-AF65-F5344CB8AC3E}">
        <p14:creationId xmlns:p14="http://schemas.microsoft.com/office/powerpoint/2010/main" val="35130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777611" y="376023"/>
            <a:ext cx="7834583" cy="9715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Эффективная коммуникация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23003" y="1347573"/>
            <a:ext cx="4953000" cy="44073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Контакт </a:t>
            </a:r>
          </a:p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Безопасная среда</a:t>
            </a:r>
          </a:p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Потребности </a:t>
            </a:r>
          </a:p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Индивидуальный подход</a:t>
            </a:r>
          </a:p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Возможность высказаться</a:t>
            </a:r>
          </a:p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Возможность быть услышанным</a:t>
            </a:r>
          </a:p>
          <a:p>
            <a:pPr marL="342900" lvl="0" indent="-342900" defTabSz="685800" fontAlgn="auto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4B6D2"/>
              </a:buClr>
              <a:buSzPct val="100000"/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  <a:latin typeface="Century Gothic" panose="020B0502020202020204"/>
                <a:ea typeface="+mn-ea"/>
              </a:rPr>
              <a:t>Взаимодействие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137099" y="5624052"/>
            <a:ext cx="7859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Для достижения эффективной коммуникации необходимо развивать компоненты </a:t>
            </a:r>
            <a:r>
              <a:rPr lang="ru-RU" sz="2000" b="1" dirty="0" err="1" smtClean="0"/>
              <a:t>конфликтологической</a:t>
            </a:r>
            <a:r>
              <a:rPr lang="ru-RU" sz="2000" b="1" dirty="0" smtClean="0"/>
              <a:t> устойчивости личности педагога </a:t>
            </a:r>
            <a:endParaRPr lang="ru-RU" sz="2000" b="1" dirty="0"/>
          </a:p>
        </p:txBody>
      </p:sp>
      <p:pic>
        <p:nvPicPr>
          <p:cNvPr id="5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1752600" cy="15746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69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Компоненты </a:t>
            </a:r>
            <a:r>
              <a:rPr lang="ru-RU" sz="3200" b="1" dirty="0" err="1" smtClean="0"/>
              <a:t>конфликтологической</a:t>
            </a:r>
            <a:r>
              <a:rPr lang="ru-RU" sz="3200" b="1" dirty="0" smtClean="0"/>
              <a:t> устойчивости педагога</a:t>
            </a:r>
            <a:endParaRPr lang="ru-RU" sz="3200" b="1" dirty="0"/>
          </a:p>
        </p:txBody>
      </p:sp>
      <p:pic>
        <p:nvPicPr>
          <p:cNvPr id="9218" name="Picture 2" descr="http://nikitine.ru/images/zastol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972" y="3488787"/>
            <a:ext cx="4362028" cy="2926081"/>
          </a:xfrm>
          <a:prstGeom prst="rect">
            <a:avLst/>
          </a:prstGeom>
          <a:noFill/>
        </p:spPr>
      </p:pic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-1787012" y="186495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IMG_093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09560" y="0"/>
            <a:ext cx="1996440" cy="17937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03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245806" y="627900"/>
          <a:ext cx="8141929" cy="543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G_09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1538" y="1"/>
            <a:ext cx="1594461" cy="143255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77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245806" y="795048"/>
          <a:ext cx="8141929" cy="543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MG_09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13312" y="0"/>
            <a:ext cx="1492687" cy="13411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120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Упражнение «Паспорт проблемы»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"/>
          </p:nvPr>
        </p:nvSpPr>
        <p:spPr>
          <a:xfrm>
            <a:off x="595315" y="1448547"/>
            <a:ext cx="7713797" cy="4851400"/>
          </a:xfrm>
        </p:spPr>
        <p:txBody>
          <a:bodyPr/>
          <a:lstStyle/>
          <a:p>
            <a:r>
              <a:rPr lang="ru-RU" dirty="0"/>
              <a:t>Данное задание - индивидуальное, а не групповое Каждому необходимо сосредоточиться на предложенной  конфликтной ситуации, требующей решения. Чтобы разобраться в межличностном конфликте (именно этот тип конфликта будет материалом для работы) необходимо четко представить себе, с чем мы имеем дело. Составив паспорт проблемы, мы сможем разработать пути ее решения.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560" y="0"/>
            <a:ext cx="1996440" cy="17937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61195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5313" y="759069"/>
            <a:ext cx="8978054" cy="4851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1600" dirty="0" err="1" smtClean="0"/>
              <a:t>Б</a:t>
            </a:r>
            <a:r>
              <a:rPr lang="en-US" altLang="ru-RU" sz="2400" dirty="0" err="1" smtClean="0"/>
              <a:t>ланк</a:t>
            </a:r>
            <a:r>
              <a:rPr lang="en-US" altLang="ru-RU" sz="2400" dirty="0" smtClean="0"/>
              <a:t> </a:t>
            </a:r>
            <a:r>
              <a:rPr lang="en-US" altLang="ru-RU" sz="2400" dirty="0" err="1" smtClean="0"/>
              <a:t>упражнения</a:t>
            </a:r>
            <a:r>
              <a:rPr lang="en-US" altLang="ru-RU" sz="2400" dirty="0" smtClean="0"/>
              <a:t> "</a:t>
            </a:r>
            <a:r>
              <a:rPr lang="en-US" altLang="ru-RU" sz="2400" dirty="0" err="1" smtClean="0"/>
              <a:t>Паспорт</a:t>
            </a:r>
            <a:r>
              <a:rPr lang="en-US" altLang="ru-RU" sz="2400" dirty="0" smtClean="0"/>
              <a:t> </a:t>
            </a:r>
            <a:r>
              <a:rPr lang="en-US" altLang="ru-RU" sz="2400" dirty="0" err="1" smtClean="0"/>
              <a:t>проблемы</a:t>
            </a:r>
            <a:r>
              <a:rPr lang="en-US" altLang="ru-RU" sz="2400" dirty="0" smtClean="0"/>
              <a:t>"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Сформулируйте и запишите, в чем, на ваш взгляд, состоит суть конфликта.________________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dirty="0" err="1" smtClean="0"/>
              <a:t>Разложите</a:t>
            </a:r>
            <a:r>
              <a:rPr lang="en-US" altLang="ru-RU" sz="2400" dirty="0" smtClean="0"/>
              <a:t> </a:t>
            </a:r>
            <a:r>
              <a:rPr lang="en-US" altLang="ru-RU" sz="2400" dirty="0" err="1" smtClean="0"/>
              <a:t>конфликт</a:t>
            </a:r>
            <a:r>
              <a:rPr lang="en-US" altLang="ru-RU" sz="2400" dirty="0" smtClean="0"/>
              <a:t> на </a:t>
            </a:r>
            <a:r>
              <a:rPr lang="en-US" altLang="ru-RU" sz="2400" dirty="0" err="1" smtClean="0"/>
              <a:t>составляющие</a:t>
            </a:r>
            <a:r>
              <a:rPr lang="en-US" altLang="ru-RU" sz="2400" dirty="0" smtClean="0"/>
              <a:t>: </a:t>
            </a:r>
            <a:endParaRPr lang="ru-RU" altLang="ru-RU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- что происходит (процесс, действие, поведение сторон) _______________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- к чему это приводит (чьи и какие потребности нарушены)______________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- чувства по этому поводу (ваша эмоциональная реакция на угрозу потребностям и на развитие конфликта)_________________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Определите, что для вас более важно: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а) защита собственных потребностей, принципов, ощущение личного комфорта или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б) сохранение хороших отношений со второй стороной.</a:t>
            </a:r>
          </a:p>
        </p:txBody>
      </p:sp>
      <p:pic>
        <p:nvPicPr>
          <p:cNvPr id="4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560" y="0"/>
            <a:ext cx="1996440" cy="17937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46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90546" y="699715"/>
            <a:ext cx="8150087" cy="551723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/>
              <a:t>Какой стиль поведения в конфликтной ситуации вы предпочитаете?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sz="2400" dirty="0" smtClean="0"/>
              <a:t>- </a:t>
            </a:r>
            <a:r>
              <a:rPr lang="en-US" altLang="ru-RU" sz="2400" dirty="0" err="1" smtClean="0"/>
              <a:t>уход</a:t>
            </a:r>
            <a:endParaRPr lang="en-US" altLang="ru-RU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sz="2400" dirty="0" smtClean="0"/>
              <a:t>- </a:t>
            </a:r>
            <a:r>
              <a:rPr lang="ru-RU" altLang="ru-RU" sz="2400" dirty="0" smtClean="0"/>
              <a:t>избегание</a:t>
            </a:r>
            <a:endParaRPr lang="en-US" altLang="ru-RU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sz="2400" dirty="0" smtClean="0"/>
              <a:t>- </a:t>
            </a:r>
            <a:r>
              <a:rPr lang="ru-RU" altLang="ru-RU" sz="2400" dirty="0" smtClean="0"/>
              <a:t>соперничество</a:t>
            </a:r>
            <a:endParaRPr lang="ru-RU" altLang="ru-RU" sz="24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sz="2400" dirty="0" smtClean="0"/>
              <a:t>- </a:t>
            </a:r>
            <a:r>
              <a:rPr lang="en-US" altLang="ru-RU" sz="2400" dirty="0" err="1" smtClean="0"/>
              <a:t>компромисс</a:t>
            </a:r>
            <a:endParaRPr lang="en-US" altLang="ru-RU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ru-RU" sz="2400" dirty="0" smtClean="0"/>
              <a:t>- </a:t>
            </a:r>
            <a:r>
              <a:rPr lang="en-US" altLang="ru-RU" sz="2400" dirty="0" err="1" smtClean="0"/>
              <a:t>сотрудничество</a:t>
            </a:r>
            <a:endParaRPr lang="ru-RU" altLang="ru-RU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/>
              <a:t>Если, используя выбранный мною стиль поведения, проблема будет разрешена, конфликт снят, то: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/>
              <a:t>Я ______________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/>
              <a:t>Другая сторона ____________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/>
              <a:t>(Сформулируйте, какие конкретные результаты ожидаются, какова будет эмоциональная доминанта в ощущениях обеих сторон по завершению конфликта, как прогнозируются отношения между сторонами.)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ru-RU" altLang="ru-RU" sz="2400" dirty="0" smtClean="0"/>
              <a:t>Я смогу сказать, что проблема, конфликт разрешены, когда (если)_________________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ru-RU" altLang="ru-RU" sz="2400" dirty="0" smtClean="0">
              <a:solidFill>
                <a:schemeClr val="bg2"/>
              </a:solidFill>
            </a:endParaRPr>
          </a:p>
        </p:txBody>
      </p:sp>
      <p:pic>
        <p:nvPicPr>
          <p:cNvPr id="3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1537" y="0"/>
            <a:ext cx="1594463" cy="143256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778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83" y="2038042"/>
            <a:ext cx="3424135" cy="342413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418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Установка контакта, как способ выстраивания бесконфликтного взаимодействия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7C352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6490" y="1325563"/>
            <a:ext cx="5363033" cy="4780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Дружелюбный настрой, желание  взаимодействия с ребенком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Знание предоставляемого материала ( контроль сценария и ситуации)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Владение речевой культурой при общении с детьми в процессе игры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Самоконтроль эмоций, вербальной и невербальной экспрессии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Быстрота реакции в случае возникновения спорной ситуации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Выявление потребностей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ребенка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на данный момент времени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Адекватность ожиданий и собственной самооценки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C35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Развернутая и объективная обратная связь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7C35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C35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 descr="IMG_09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8876" y="1"/>
            <a:ext cx="1747123" cy="156972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17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7442" y="2477781"/>
            <a:ext cx="7834583" cy="9715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Медиация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9560" y="0"/>
            <a:ext cx="1996440" cy="17937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669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800" b="1" i="1" dirty="0" smtClean="0">
                <a:solidFill>
                  <a:schemeClr val="tx1"/>
                </a:solidFill>
              </a:rPr>
              <a:t>Спасибо за внимание и активное участие!</a:t>
            </a:r>
          </a:p>
        </p:txBody>
      </p:sp>
      <p:pic>
        <p:nvPicPr>
          <p:cNvPr id="3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850" y="0"/>
            <a:ext cx="3087150" cy="2773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11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819" y="824237"/>
            <a:ext cx="2349910" cy="4784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090" y="5903893"/>
            <a:ext cx="738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Фурманова Юлия Сергеевна. Медиатор,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конфликтолог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t>Тел. 89080367186</a:t>
            </a:r>
          </a:p>
        </p:txBody>
      </p:sp>
      <p:pic>
        <p:nvPicPr>
          <p:cNvPr id="1026" name="Picture 2" descr="IMG_0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113" y="0"/>
            <a:ext cx="2782887" cy="2500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4441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r" eaLnBrk="1" hangingPunct="1"/>
            <a:r>
              <a:rPr lang="ru-RU" altLang="ru-RU" sz="4000" i="1" dirty="0" smtClean="0"/>
              <a:t>«Если у Вас нет конфликтов, проверьте есть ли у Вас пульс.»</a:t>
            </a:r>
            <a:br>
              <a:rPr lang="ru-RU" altLang="ru-RU" sz="4000" i="1" dirty="0" smtClean="0"/>
            </a:br>
            <a:r>
              <a:rPr lang="ru-RU" altLang="ru-RU" sz="4000" i="1" dirty="0" smtClean="0"/>
              <a:t> Чарльз Диксон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779824" y="4403786"/>
            <a:ext cx="5472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Бояться конфликтов не нужно, когда люди говорят у нас нет конфликтов, они просто замалчивают. Упражнение рисунок конфликта (индивидуально)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alt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Упражнение строим модель конфликта (в группе)</a:t>
            </a:r>
          </a:p>
        </p:txBody>
      </p:sp>
      <p:pic>
        <p:nvPicPr>
          <p:cNvPr id="3074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0040" y="0"/>
            <a:ext cx="1965960" cy="176633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32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73793" y="1526956"/>
            <a:ext cx="8712200" cy="4748553"/>
          </a:xfrm>
        </p:spPr>
        <p:txBody>
          <a:bodyPr/>
          <a:lstStyle/>
          <a:p>
            <a:r>
              <a:rPr lang="ru-RU" dirty="0" smtClean="0"/>
              <a:t>Конфликтные стороны</a:t>
            </a:r>
          </a:p>
          <a:p>
            <a:r>
              <a:rPr lang="ru-RU" dirty="0" smtClean="0"/>
              <a:t>Зона разногласий</a:t>
            </a:r>
          </a:p>
          <a:p>
            <a:r>
              <a:rPr lang="ru-RU" dirty="0" smtClean="0"/>
              <a:t>Представление сторон о ситуации</a:t>
            </a:r>
          </a:p>
          <a:p>
            <a:r>
              <a:rPr lang="ru-RU" dirty="0" smtClean="0"/>
              <a:t>Мотивы конфликтующих сторон</a:t>
            </a:r>
          </a:p>
          <a:p>
            <a:r>
              <a:rPr lang="ru-RU" dirty="0" smtClean="0"/>
              <a:t>Конфликтные действия</a:t>
            </a:r>
          </a:p>
          <a:p>
            <a:pPr marL="0" indent="0">
              <a:buNone/>
            </a:pPr>
            <a:r>
              <a:rPr lang="ru-RU" dirty="0" smtClean="0"/>
              <a:t>Упражнение разберем конфликт по видео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8681" y="-37235"/>
            <a:ext cx="7834583" cy="971550"/>
          </a:xfrm>
        </p:spPr>
        <p:txBody>
          <a:bodyPr/>
          <a:lstStyle/>
          <a:p>
            <a:r>
              <a:rPr lang="ru-RU" dirty="0" smtClean="0"/>
              <a:t>Составляющая конфликта </a:t>
            </a:r>
            <a:endParaRPr lang="ru-RU" dirty="0"/>
          </a:p>
        </p:txBody>
      </p:sp>
      <p:pic>
        <p:nvPicPr>
          <p:cNvPr id="4098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4280" y="0"/>
            <a:ext cx="2331720" cy="20949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2399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Предконфликтная</a:t>
            </a:r>
            <a:r>
              <a:rPr lang="ru-RU" dirty="0" smtClean="0"/>
              <a:t> (латентная стадия)</a:t>
            </a:r>
          </a:p>
          <a:p>
            <a:r>
              <a:rPr lang="ru-RU" dirty="0" smtClean="0"/>
              <a:t>Инцидент</a:t>
            </a:r>
          </a:p>
          <a:p>
            <a:r>
              <a:rPr lang="ru-RU" dirty="0" smtClean="0"/>
              <a:t>Эскалация </a:t>
            </a:r>
          </a:p>
          <a:p>
            <a:r>
              <a:rPr lang="ru-RU" dirty="0" smtClean="0"/>
              <a:t>Завершение ( цена конфликта) пример конфликта из фильма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конфликта</a:t>
            </a:r>
            <a:endParaRPr lang="ru-RU" dirty="0"/>
          </a:p>
        </p:txBody>
      </p:sp>
      <p:pic>
        <p:nvPicPr>
          <p:cNvPr id="5122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1920" y="0"/>
            <a:ext cx="2164080" cy="194433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0543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cf.ppt-online.org/files/slide/p/Po42HmlSr1puKhnTGf9stOzaFB8VxUZje7y3IE/slide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8280" y="1076884"/>
            <a:ext cx="5192584" cy="3889367"/>
          </a:xfrm>
          <a:noFill/>
        </p:spPr>
      </p:pic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dirty="0" smtClean="0"/>
              <a:t>Классификация конфликта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29370" y="537368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С какими конфликтами Вы сталкиваетесь </a:t>
            </a: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</a:rPr>
              <a:t>чаще  всего в рамках работы, </a:t>
            </a:r>
            <a:r>
              <a:rPr lang="ru-RU" altLang="ru-RU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 своей личной жизни. 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IMG_0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560" y="0"/>
            <a:ext cx="1996440" cy="179372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167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81940" y="259398"/>
            <a:ext cx="80899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FF0066"/>
                </a:solidFill>
              </a:rPr>
              <a:t>Стратегии поведения в конфликте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771A2-B4CF-4BF2-A189-402B389DAF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Избегание</a:t>
            </a:r>
          </a:p>
          <a:p>
            <a:r>
              <a:rPr lang="ru-RU" dirty="0" smtClean="0"/>
              <a:t>Сотрудничество</a:t>
            </a:r>
          </a:p>
          <a:p>
            <a:r>
              <a:rPr lang="ru-RU" dirty="0" smtClean="0"/>
              <a:t>Соперничество</a:t>
            </a:r>
          </a:p>
          <a:p>
            <a:r>
              <a:rPr lang="ru-RU" dirty="0" smtClean="0"/>
              <a:t>Уступка (Уход)</a:t>
            </a:r>
          </a:p>
          <a:p>
            <a:r>
              <a:rPr lang="ru-RU" dirty="0" smtClean="0"/>
              <a:t>Компромисс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решить конфликт с помощью одной из стратегий. Делимся на 4 группы.</a:t>
            </a:r>
            <a:endParaRPr lang="ru-RU" dirty="0"/>
          </a:p>
        </p:txBody>
      </p:sp>
      <p:pic>
        <p:nvPicPr>
          <p:cNvPr id="6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1752600" cy="15746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801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Мотивы конфликтного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Власть</a:t>
            </a:r>
          </a:p>
          <a:p>
            <a:r>
              <a:rPr lang="ru-RU" dirty="0" smtClean="0"/>
              <a:t>Злость</a:t>
            </a:r>
          </a:p>
          <a:p>
            <a:r>
              <a:rPr lang="ru-RU" dirty="0" smtClean="0"/>
              <a:t>Страх</a:t>
            </a:r>
          </a:p>
          <a:p>
            <a:r>
              <a:rPr lang="ru-RU" dirty="0" smtClean="0"/>
              <a:t>Сила </a:t>
            </a:r>
          </a:p>
          <a:p>
            <a:r>
              <a:rPr lang="ru-RU" dirty="0" smtClean="0"/>
              <a:t>Месть</a:t>
            </a:r>
          </a:p>
          <a:p>
            <a:r>
              <a:rPr lang="ru-RU" dirty="0" smtClean="0"/>
              <a:t>Стереотипы</a:t>
            </a:r>
            <a:endParaRPr lang="ru-RU" dirty="0"/>
          </a:p>
        </p:txBody>
      </p:sp>
      <p:pic>
        <p:nvPicPr>
          <p:cNvPr id="6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1752600" cy="15746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8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Стереотипы</a:t>
            </a:r>
            <a:endParaRPr lang="ru-RU" dirty="0"/>
          </a:p>
        </p:txBody>
      </p:sp>
      <p:sp>
        <p:nvSpPr>
          <p:cNvPr id="5" name="Объект 3"/>
          <p:cNvSpPr>
            <a:spLocks noGrp="1"/>
          </p:cNvSpPr>
          <p:nvPr>
            <p:ph sz="quarter" idx="1"/>
          </p:nvPr>
        </p:nvSpPr>
        <p:spPr>
          <a:xfrm>
            <a:off x="595313" y="1447800"/>
            <a:ext cx="7772400" cy="232987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1.  Готовность людей (детей, воспитателей) к характеристике различных групп упрощенными, резкими оценочными суждениями;</a:t>
            </a:r>
          </a:p>
          <a:p>
            <a:pPr marL="0" indent="0">
              <a:buNone/>
            </a:pPr>
            <a:r>
              <a:rPr lang="ru-RU" sz="1800" dirty="0" smtClean="0"/>
              <a:t>2. </a:t>
            </a:r>
            <a:r>
              <a:rPr lang="ru-RU" sz="1800" dirty="0"/>
              <a:t>Т</a:t>
            </a:r>
            <a:r>
              <a:rPr lang="ru-RU" sz="1800" dirty="0" smtClean="0"/>
              <a:t>рудная изменяемость сформировавшихся стереотипов;</a:t>
            </a:r>
          </a:p>
          <a:p>
            <a:pPr marL="0" indent="0">
              <a:buNone/>
            </a:pPr>
            <a:r>
              <a:rPr lang="ru-RU" sz="1800" dirty="0" smtClean="0"/>
              <a:t>3. Зависимость изменения стереотипов от глубоких социальных, политических и экономических изменений; </a:t>
            </a:r>
          </a:p>
          <a:p>
            <a:pPr marL="0" indent="0">
              <a:buNone/>
            </a:pPr>
            <a:r>
              <a:rPr lang="ru-RU" sz="1800" dirty="0" smtClean="0"/>
              <a:t>4. Укоренение стереотипов в раннем детском возрасте;</a:t>
            </a:r>
          </a:p>
        </p:txBody>
      </p:sp>
      <p:pic>
        <p:nvPicPr>
          <p:cNvPr id="4" name="Picture 2" descr="IMG_09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1752600" cy="15746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007390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1_Presentation Template White">
  <a:themeElements>
    <a:clrScheme name="Дети наши">
      <a:dk1>
        <a:srgbClr val="FFFFFF"/>
      </a:dk1>
      <a:lt1>
        <a:srgbClr val="FFFFFF"/>
      </a:lt1>
      <a:dk2>
        <a:srgbClr val="7C3520"/>
      </a:dk2>
      <a:lt2>
        <a:srgbClr val="7C3520"/>
      </a:lt2>
      <a:accent1>
        <a:srgbClr val="7C3520"/>
      </a:accent1>
      <a:accent2>
        <a:srgbClr val="F3901D"/>
      </a:accent2>
      <a:accent3>
        <a:srgbClr val="6CB33F"/>
      </a:accent3>
      <a:accent4>
        <a:srgbClr val="B88B73"/>
      </a:accent4>
      <a:accent5>
        <a:srgbClr val="FBB161"/>
      </a:accent5>
      <a:accent6>
        <a:srgbClr val="A0CF67"/>
      </a:accent6>
      <a:hlink>
        <a:srgbClr val="6CB33F"/>
      </a:hlink>
      <a:folHlink>
        <a:srgbClr val="A0CF67"/>
      </a:folHlink>
    </a:clrScheme>
    <a:fontScheme name="Другая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 Template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2017.pptx" id="{FC701304-860D-456A-959E-1C66BA628DA9}" vid="{9931BB99-57E5-4507-90E7-F0016BABF5C9}"/>
    </a:ext>
  </a:extLst>
</a:theme>
</file>

<file path=ppt/theme/theme2.xml><?xml version="1.0" encoding="utf-8"?>
<a:theme xmlns:a="http://schemas.openxmlformats.org/drawingml/2006/main" name="2_Presentation Template White">
  <a:themeElements>
    <a:clrScheme name="Дети наши">
      <a:dk1>
        <a:srgbClr val="FFFFFF"/>
      </a:dk1>
      <a:lt1>
        <a:srgbClr val="FFFFFF"/>
      </a:lt1>
      <a:dk2>
        <a:srgbClr val="7C3520"/>
      </a:dk2>
      <a:lt2>
        <a:srgbClr val="7C3520"/>
      </a:lt2>
      <a:accent1>
        <a:srgbClr val="7C3520"/>
      </a:accent1>
      <a:accent2>
        <a:srgbClr val="F3901D"/>
      </a:accent2>
      <a:accent3>
        <a:srgbClr val="6CB33F"/>
      </a:accent3>
      <a:accent4>
        <a:srgbClr val="B88B73"/>
      </a:accent4>
      <a:accent5>
        <a:srgbClr val="FBB161"/>
      </a:accent5>
      <a:accent6>
        <a:srgbClr val="A0CF67"/>
      </a:accent6>
      <a:hlink>
        <a:srgbClr val="6CB33F"/>
      </a:hlink>
      <a:folHlink>
        <a:srgbClr val="A0CF67"/>
      </a:folHlink>
    </a:clrScheme>
    <a:fontScheme name="Другая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on Template 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tion Template 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tion Template 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ШАБЛОН_2017.pptx" id="{FC701304-860D-456A-959E-1C66BA628DA9}" vid="{1BDBF29A-1936-4552-86CB-8DE294CDFB2B}"/>
    </a:ext>
  </a:extLst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ШАБЛОН_2017</Template>
  <TotalTime>566</TotalTime>
  <Words>684</Words>
  <Application>Microsoft Office PowerPoint</Application>
  <PresentationFormat>Лист A4 (210x297 мм)</PresentationFormat>
  <Paragraphs>96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Century Gothic</vt:lpstr>
      <vt:lpstr>Century Schoolbook</vt:lpstr>
      <vt:lpstr>Franklin Gothic Medium</vt:lpstr>
      <vt:lpstr>Times New Roman</vt:lpstr>
      <vt:lpstr>Wingdings</vt:lpstr>
      <vt:lpstr>Wingdings 2</vt:lpstr>
      <vt:lpstr>Wingdings 3</vt:lpstr>
      <vt:lpstr>1_Presentation Template White</vt:lpstr>
      <vt:lpstr>2_Presentation Template White</vt:lpstr>
      <vt:lpstr>Эркер</vt:lpstr>
      <vt:lpstr>«Эффективные способы разрешения и предотвращения конфликтов с участием воспитанников»</vt:lpstr>
      <vt:lpstr>Презентация PowerPoint</vt:lpstr>
      <vt:lpstr>Презентация PowerPoint</vt:lpstr>
      <vt:lpstr>Составляющая конфликта </vt:lpstr>
      <vt:lpstr>Динамика конфликта</vt:lpstr>
      <vt:lpstr>Классификация конфликта</vt:lpstr>
      <vt:lpstr>Стратегии поведения в конфликте </vt:lpstr>
      <vt:lpstr>Мотивы конфликтного поведения</vt:lpstr>
      <vt:lpstr>Стереотипы</vt:lpstr>
      <vt:lpstr>Эффективная коммуникация</vt:lpstr>
      <vt:lpstr>Компоненты конфликтологической устойчивости педагога</vt:lpstr>
      <vt:lpstr>Презентация PowerPoint</vt:lpstr>
      <vt:lpstr>Презентация PowerPoint</vt:lpstr>
      <vt:lpstr>Упражнение «Паспорт проблемы»</vt:lpstr>
      <vt:lpstr>Презентация PowerPoint</vt:lpstr>
      <vt:lpstr>Презентация PowerPoint</vt:lpstr>
      <vt:lpstr>Презентация PowerPoint</vt:lpstr>
      <vt:lpstr>Медиация</vt:lpstr>
      <vt:lpstr>Спасибо за внимание и активное участие!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Penzova, Varvara</dc:creator>
  <cp:lastModifiedBy>Елена Станиславовна Боярова</cp:lastModifiedBy>
  <cp:revision>33</cp:revision>
  <dcterms:created xsi:type="dcterms:W3CDTF">2019-01-18T08:13:41Z</dcterms:created>
  <dcterms:modified xsi:type="dcterms:W3CDTF">2023-02-20T11:33:57Z</dcterms:modified>
</cp:coreProperties>
</file>