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4725" r:id="rId2"/>
  </p:sldMasterIdLst>
  <p:notesMasterIdLst>
    <p:notesMasterId r:id="rId14"/>
  </p:notesMasterIdLst>
  <p:handoutMasterIdLst>
    <p:handoutMasterId r:id="rId15"/>
  </p:handoutMasterIdLst>
  <p:sldIdLst>
    <p:sldId id="507" r:id="rId3"/>
    <p:sldId id="631" r:id="rId4"/>
    <p:sldId id="626" r:id="rId5"/>
    <p:sldId id="638" r:id="rId6"/>
    <p:sldId id="639" r:id="rId7"/>
    <p:sldId id="642" r:id="rId8"/>
    <p:sldId id="643" r:id="rId9"/>
    <p:sldId id="644" r:id="rId10"/>
    <p:sldId id="640" r:id="rId11"/>
    <p:sldId id="641" r:id="rId12"/>
    <p:sldId id="621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6"/>
    <a:srgbClr val="003399"/>
    <a:srgbClr val="FBE4D9"/>
    <a:srgbClr val="00DAD5"/>
    <a:srgbClr val="069E9E"/>
    <a:srgbClr val="006666"/>
    <a:srgbClr val="C05350"/>
    <a:srgbClr val="FA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>
        <p:scale>
          <a:sx n="89" d="100"/>
          <a:sy n="89" d="100"/>
        </p:scale>
        <p:origin x="-2274" y="-522"/>
      </p:cViewPr>
      <p:guideLst>
        <p:guide orient="horz" pos="2115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55;&#1088;&#1077;&#1079;&#1077;&#1085;&#1090;&#1072;&#1094;&#1080;&#1080;\2019\&#1056;&#1072;&#1073;_&#1084;&#1072;&#1090;\&#1050;&#1085;&#1080;&#1075;&#1072;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55;&#1088;&#1077;&#1079;&#1077;&#1085;&#1090;&#1072;&#1094;&#1080;&#1080;\2020\&#1088;&#1072;&#1073;_&#1084;&#1072;&#1090;\&#1050;&#1085;&#1080;&#1075;&#1072;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2578765222431"/>
          <c:y val="2.8252405949256341E-2"/>
          <c:w val="0.85270547079571102"/>
          <c:h val="0.61541365680886406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Лист5!$A$8</c:f>
              <c:strCache>
                <c:ptCount val="1"/>
                <c:pt idx="0">
                  <c:v>2019 год</c:v>
                </c:pt>
              </c:strCache>
            </c:strRef>
          </c:tx>
          <c:spPr>
            <a:ln w="44450"/>
          </c:spPr>
          <c:marker>
            <c:symbol val="diamond"/>
            <c:size val="14"/>
          </c:marker>
          <c:dLbls>
            <c:txPr>
              <a:bodyPr/>
              <a:lstStyle/>
              <a:p>
                <a:pPr>
                  <a:defRPr sz="13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Лист5!$B$7:$I$7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 </c:v>
                </c:pt>
                <c:pt idx="7">
                  <c:v>август</c:v>
                </c:pt>
              </c:strCache>
            </c:strRef>
          </c:cat>
          <c:val>
            <c:numRef>
              <c:f>Лист5!$B$8:$I$8</c:f>
              <c:numCache>
                <c:formatCode>General</c:formatCode>
                <c:ptCount val="8"/>
                <c:pt idx="0">
                  <c:v>7.9</c:v>
                </c:pt>
                <c:pt idx="1">
                  <c:v>8.8000000000000007</c:v>
                </c:pt>
                <c:pt idx="2">
                  <c:v>9.1</c:v>
                </c:pt>
                <c:pt idx="3">
                  <c:v>8.9</c:v>
                </c:pt>
                <c:pt idx="4">
                  <c:v>8.4</c:v>
                </c:pt>
                <c:pt idx="5">
                  <c:v>8.1999999999999993</c:v>
                </c:pt>
                <c:pt idx="6">
                  <c:v>8.1</c:v>
                </c:pt>
                <c:pt idx="7">
                  <c:v>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Лист5!$A$9</c:f>
              <c:strCache>
                <c:ptCount val="1"/>
                <c:pt idx="0">
                  <c:v>2020 год</c:v>
                </c:pt>
              </c:strCache>
            </c:strRef>
          </c:tx>
          <c:spPr>
            <a:ln w="44450"/>
          </c:spPr>
          <c:dLbls>
            <c:txPr>
              <a:bodyPr/>
              <a:lstStyle/>
              <a:p>
                <a:pPr>
                  <a:defRPr sz="13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Лист5!$B$7:$I$7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 </c:v>
                </c:pt>
                <c:pt idx="7">
                  <c:v>август</c:v>
                </c:pt>
              </c:strCache>
            </c:strRef>
          </c:cat>
          <c:val>
            <c:numRef>
              <c:f>Лист5!$B$9:$I$9</c:f>
              <c:numCache>
                <c:formatCode>General</c:formatCode>
                <c:ptCount val="8"/>
                <c:pt idx="0">
                  <c:v>7.5</c:v>
                </c:pt>
                <c:pt idx="1">
                  <c:v>7.7</c:v>
                </c:pt>
                <c:pt idx="2">
                  <c:v>7.7</c:v>
                </c:pt>
                <c:pt idx="3">
                  <c:v>16.600000000000001</c:v>
                </c:pt>
                <c:pt idx="4">
                  <c:v>23.5</c:v>
                </c:pt>
                <c:pt idx="5">
                  <c:v>28.5</c:v>
                </c:pt>
                <c:pt idx="6">
                  <c:v>29.7</c:v>
                </c:pt>
                <c:pt idx="7">
                  <c:v>30.7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37312"/>
        <c:axId val="88345984"/>
      </c:lineChart>
      <c:catAx>
        <c:axId val="114637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8345984"/>
        <c:crosses val="autoZero"/>
        <c:auto val="1"/>
        <c:lblAlgn val="ctr"/>
        <c:lblOffset val="100"/>
        <c:noMultiLvlLbl val="0"/>
      </c:catAx>
      <c:valAx>
        <c:axId val="8834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637312"/>
        <c:crosses val="autoZero"/>
        <c:crossBetween val="between"/>
      </c:valAx>
      <c:spPr>
        <a:solidFill>
          <a:schemeClr val="bg1">
            <a:alpha val="51000"/>
          </a:schemeClr>
        </a:solidFill>
      </c:spPr>
    </c:plotArea>
    <c:legend>
      <c:legendPos val="b"/>
      <c:layout>
        <c:manualLayout>
          <c:xMode val="edge"/>
          <c:yMode val="edge"/>
          <c:x val="0.25524552461274602"/>
          <c:y val="0.87332089911228683"/>
          <c:w val="0.58487594049553182"/>
          <c:h val="9.202029528494779E-2"/>
        </c:manualLayout>
      </c:layout>
      <c:overlay val="0"/>
      <c:txPr>
        <a:bodyPr/>
        <a:lstStyle/>
        <a:p>
          <a:pPr>
            <a:defRPr sz="13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0092592592592591E-2"/>
          <c:w val="0.5541230026663978"/>
          <c:h val="0.83796296296296291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45,</a:t>
                    </a:r>
                    <a:r>
                      <a:rPr lang="ru-RU" dirty="0" smtClean="0"/>
                      <a:t>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44,9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Лист5!$A$17:$A$19</c:f>
              <c:strCache>
                <c:ptCount val="3"/>
                <c:pt idx="0">
                  <c:v>В минимальном размере</c:v>
                </c:pt>
                <c:pt idx="1">
                  <c:v>В максимальном размере </c:v>
                </c:pt>
                <c:pt idx="2">
                  <c:v>В процентном отношении к заработной плате</c:v>
                </c:pt>
              </c:strCache>
            </c:strRef>
          </c:cat>
          <c:val>
            <c:numRef>
              <c:f>Лист5!$B$17:$B$19</c:f>
              <c:numCache>
                <c:formatCode>0.00%</c:formatCode>
                <c:ptCount val="3"/>
                <c:pt idx="0">
                  <c:v>0.45200000000000001</c:v>
                </c:pt>
                <c:pt idx="1">
                  <c:v>0.44900000000000001</c:v>
                </c:pt>
                <c:pt idx="2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61378201265935"/>
          <c:y val="8.9159375911344416E-2"/>
          <c:w val="0.40738626421697294"/>
          <c:h val="0.71519976669582974"/>
        </c:manualLayout>
      </c:layout>
      <c:overlay val="0"/>
      <c:txPr>
        <a:bodyPr/>
        <a:lstStyle/>
        <a:p>
          <a:pPr>
            <a:defRPr sz="13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D288EB4-7351-4B98-A18F-054D583B018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CD826F1-A1C8-48EF-88B9-CBCC3B7360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3929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46" tIns="45475" rIns="90946" bIns="454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0946" tIns="45475" rIns="90946" bIns="454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FC89E7-67D7-4BE2-879E-A82C4C9FFFB7}" type="datetimeFigureOut">
              <a:rPr lang="ru-RU" altLang="ru-RU"/>
              <a:pPr>
                <a:defRPr/>
              </a:pPr>
              <a:t>20.10.2020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5" rIns="90946" bIns="454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0946" tIns="45475" rIns="90946" bIns="45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0946" tIns="45475" rIns="90946" bIns="454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0946" tIns="45475" rIns="90946" bIns="454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charset="0"/>
              </a:defRPr>
            </a:lvl1pPr>
          </a:lstStyle>
          <a:p>
            <a:pPr>
              <a:defRPr/>
            </a:pPr>
            <a:fld id="{B63E63B1-8083-4ECD-9AEA-4D841A0E6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9787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1363" indent="-28416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1413" indent="-22701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8613" indent="-22701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5813" indent="-22701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30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02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74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46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2C1E5-16DF-4818-BD98-070AE0BF9FD9}" type="slidenum">
              <a:rPr kumimoji="0"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kumimoji="0" lang="ru-RU" altLang="ru-RU" smtClean="0"/>
          </a:p>
        </p:txBody>
      </p:sp>
      <p:sp>
        <p:nvSpPr>
          <p:cNvPr id="18437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8188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66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22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628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F4BC7-76B8-47AB-A150-6292FB2602D9}" type="datetime1">
              <a:rPr kumimoji="0" lang="ru-RU" altLang="ru-RU" smtClean="0"/>
              <a:pPr eaLnBrk="1" hangingPunct="1">
                <a:spcBef>
                  <a:spcPct val="0"/>
                </a:spcBef>
              </a:pPr>
              <a:t>20.10.2020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3F1AAA-3B66-4656-9672-6CF75A581B02}" type="slidenum">
              <a:rPr kumimoji="0"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  <p:sp>
        <p:nvSpPr>
          <p:cNvPr id="19461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0C68FA-E63B-4CB0-82BB-BB485D604E3B}" type="datetime1">
              <a:rPr kumimoji="0"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20.10.2020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5C46F5-EB6B-4685-B6C3-040DCA2A1103}" type="slidenum">
              <a:rPr kumimoji="0"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kumimoji="0" lang="ru-RU" altLang="ru-RU" smtClean="0"/>
          </a:p>
        </p:txBody>
      </p:sp>
      <p:sp>
        <p:nvSpPr>
          <p:cNvPr id="20485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E7796-3415-424F-B0DD-E54CEAECED56}" type="datetime1">
              <a:rPr kumimoji="0" lang="ru-RU" altLang="ru-RU" smtClean="0"/>
              <a:pPr eaLnBrk="1" hangingPunct="1">
                <a:spcBef>
                  <a:spcPct val="0"/>
                </a:spcBef>
              </a:pPr>
              <a:t>20.10.2020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56487-5047-4910-95D5-57436C0EED7C}" type="slidenum">
              <a:rPr kumimoji="0"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kumimoji="0" lang="ru-RU" altLang="ru-RU" smtClean="0"/>
          </a:p>
        </p:txBody>
      </p:sp>
      <p:sp>
        <p:nvSpPr>
          <p:cNvPr id="21509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13F735-74AA-46F6-B402-EAEF7EC84A67}" type="datetime1">
              <a:rPr kumimoji="0" lang="ru-RU" altLang="ru-RU" smtClean="0"/>
              <a:pPr eaLnBrk="1" hangingPunct="1">
                <a:spcBef>
                  <a:spcPct val="0"/>
                </a:spcBef>
              </a:pPr>
              <a:t>20.10.2020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2ABF299-7128-4AB1-BF6F-A35C330D78D5}" type="slidenum">
              <a:rPr kumimoji="0" lang="ru-RU" altLang="ru-RU" smtClean="0"/>
              <a:pPr eaLnBrk="1" hangingPunct="1"/>
              <a:t>9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CF92C40-8A5E-4D47-9F8B-71C08217756A}" type="slidenum">
              <a:rPr kumimoji="0" lang="ru-RU" altLang="ru-RU" smtClean="0"/>
              <a:pPr eaLnBrk="1" hangingPunct="1"/>
              <a:t>10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4B5C3-D3DF-4466-9DBC-90475C3C79A4}" type="slidenum">
              <a:rPr kumimoji="0"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1" name="Дата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5063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0675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4700" indent="-2254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019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591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163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73500" indent="-225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2B4667-40FF-4BB4-A8C3-CC98AF5BD74C}" type="datetime1">
              <a:rPr kumimoji="0"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20.10.2020</a:t>
            </a:fld>
            <a:endParaRPr kumimoji="0"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CBD0-5033-4ED8-9626-B6CD3ECE8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214375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6F90-6774-40A8-9519-ED385FA562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531719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3D34-EB7C-45DD-B101-08873C760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196955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763" y="0"/>
          <a:ext cx="14922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0"/>
                        <a:ext cx="14922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099322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5" y="1125538"/>
            <a:ext cx="8858250" cy="537527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2500313" y="0"/>
            <a:ext cx="6500812" cy="1001713"/>
          </a:xfrm>
          <a:prstGeom prst="roundRect">
            <a:avLst>
              <a:gd name="adj" fmla="val 104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www.gerb.info/images/yar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71438"/>
            <a:ext cx="508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54063" y="404813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800">
                <a:solidFill>
                  <a:srgbClr val="000000"/>
                </a:solidFill>
              </a:rPr>
              <a:t>Департамент </a:t>
            </a:r>
          </a:p>
          <a:p>
            <a:pPr algn="r" eaLnBrk="1" hangingPunct="1"/>
            <a:r>
              <a:rPr lang="ru-RU" altLang="ru-RU" sz="800">
                <a:solidFill>
                  <a:srgbClr val="000000"/>
                </a:solidFill>
              </a:rPr>
              <a:t>государственной службы </a:t>
            </a:r>
          </a:p>
          <a:p>
            <a:pPr algn="r" eaLnBrk="1" hangingPunct="1"/>
            <a:r>
              <a:rPr lang="ru-RU" altLang="ru-RU" sz="800">
                <a:solidFill>
                  <a:srgbClr val="000000"/>
                </a:solidFill>
              </a:rPr>
              <a:t>занятости населения </a:t>
            </a:r>
          </a:p>
          <a:p>
            <a:pPr algn="r" eaLnBrk="1" hangingPunct="1"/>
            <a:r>
              <a:rPr lang="ru-RU" altLang="ru-RU" sz="800">
                <a:solidFill>
                  <a:srgbClr val="000000"/>
                </a:solidFill>
              </a:rPr>
              <a:t>Ярославской области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88350" y="6494463"/>
            <a:ext cx="457200" cy="3635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E64188CF-E6E2-44F6-9ECB-5DF77BFA5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11863" y="6494463"/>
            <a:ext cx="2286000" cy="36353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02836"/>
      </p:ext>
    </p:extLst>
  </p:cSld>
  <p:clrMapOvr>
    <a:masterClrMapping/>
  </p:clrMapOvr>
  <p:transition spd="slow" advTm="3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8D9-B46D-4A55-8E7C-257DBA47B3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055421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EDF2-7821-408B-8681-FAD662A0A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330519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9B47-942B-416F-B91D-703634BFD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818747"/>
      </p:ext>
    </p:extLst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2025-51BC-4455-A139-3D127599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766812"/>
      </p:ext>
    </p:extLst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C9FB-CC3C-4585-B30F-0C6CF3543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205914"/>
      </p:ext>
    </p:extLst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25BA-6D5A-46BF-ADE7-87346DC81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083156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AC78-3BCB-41AE-A866-55FA78116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139124"/>
      </p:ext>
    </p:extLst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F10B-A60D-43B1-99F0-91DF193A3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8890"/>
      </p:ext>
    </p:extLst>
  </p:cSld>
  <p:clrMapOvr>
    <a:masterClrMapping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115F-B982-4757-A390-CFC31DF2B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470725"/>
      </p:ext>
    </p:extLst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E78E-8740-4114-BF08-03B1C5617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291133"/>
      </p:ext>
    </p:extLst>
  </p:cSld>
  <p:clrMapOvr>
    <a:masterClrMapping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FB19-7675-41AB-A7BB-A384FE063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963552"/>
      </p:ext>
    </p:extLst>
  </p:cSld>
  <p:clrMapOvr>
    <a:masterClrMapping/>
  </p:clrMapOvr>
  <p:transition spd="slow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80EE-E3B9-4B43-B2CE-ABAD6ABF36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532800"/>
      </p:ext>
    </p:extLst>
  </p:cSld>
  <p:clrMapOvr>
    <a:masterClrMapping/>
  </p:clrMapOvr>
  <p:transition spd="slow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44944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3EAC-CF7D-4554-978F-8A2D567F9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12695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AD5E-374B-46BC-B92B-25C5C668A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23220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8E87-FB4C-4DA8-8A60-5657CD7A3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310999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D6F9-DD35-49E3-A064-4FB76403E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79428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8AA9-F7A2-4285-8046-46E4F49D1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457825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DCBD-3AAC-464A-BF3D-C385E5929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98089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BA98-28AB-476D-A7CA-DB5FD89992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444213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CB374AE-4C75-4609-9169-EC114B0316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  <p:sldLayoutId id="2147485518" r:id="rId12"/>
    <p:sldLayoutId id="2147485519" r:id="rId13"/>
  </p:sldLayoutIdLst>
  <p:transition spd="slow">
    <p:strips dir="l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6C38A45-40B5-4662-9A2C-B36A39B1F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  <p:sldLayoutId id="2147485515" r:id="rId9"/>
    <p:sldLayoutId id="2147485516" r:id="rId10"/>
    <p:sldLayoutId id="2147485517" r:id="rId11"/>
    <p:sldLayoutId id="2147485520" r:id="rId12"/>
  </p:sldLayoutIdLst>
  <p:transition spd="slow">
    <p:strips dir="l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460375" y="1276350"/>
            <a:ext cx="86836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53" tIns="52577" rIns="105153" bIns="525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0" lang="ru-RU" altLang="ru-RU" sz="4600" b="1" dirty="0" smtClean="0">
                <a:solidFill>
                  <a:srgbClr val="006666"/>
                </a:solidFill>
                <a:latin typeface="Arial" charset="0"/>
                <a:cs typeface="+mn-cs"/>
              </a:rPr>
              <a:t> </a:t>
            </a:r>
            <a:r>
              <a:rPr lang="ru-RU" sz="4800" b="1" dirty="0">
                <a:solidFill>
                  <a:srgbClr val="008986"/>
                </a:solidFill>
              </a:rPr>
              <a:t>О состоянии трудоустройства выпускников  профессиональных образовательных организаций Ярославской области </a:t>
            </a:r>
            <a:endParaRPr lang="ru-RU" sz="4800" dirty="0">
              <a:solidFill>
                <a:srgbClr val="008986"/>
              </a:solidFill>
            </a:endParaRPr>
          </a:p>
          <a:p>
            <a:pPr algn="ctr" eaLnBrk="0" hangingPunct="0"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kumimoji="0" lang="ru-RU" altLang="ru-RU" sz="4600" b="1" dirty="0" smtClean="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08625" y="4910138"/>
            <a:ext cx="33845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53" tIns="52577" rIns="105153" bIns="52577"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Федорова Ирина Леонидовна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заместитель начальника отдела содействия трудоустройству, надзора и контроля ДГСЗН Ярославской области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640138" y="6237288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Ярославль,</a:t>
            </a:r>
            <a:r>
              <a:rPr lang="en-US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октябрь </a:t>
            </a:r>
            <a:r>
              <a:rPr lang="en-US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2020</a:t>
            </a:r>
            <a:endParaRPr lang="ru-RU" altLang="ru-RU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98438" y="1052513"/>
            <a:ext cx="8809037" cy="36512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476375" y="260350"/>
            <a:ext cx="27352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53" tIns="52577" rIns="105153" bIns="5257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Департамент государственной службы занятости населения Ярославской области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98438" y="6129338"/>
            <a:ext cx="8809037" cy="36512"/>
          </a:xfrm>
          <a:prstGeom prst="line">
            <a:avLst/>
          </a:prstGeom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71463"/>
            <a:ext cx="11398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39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116013" y="360363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00"/>
                </a:solidFill>
                <a:latin typeface="Arial" charset="0"/>
              </a:rPr>
              <a:t>Вакансии в актуальном состоянии можно самостоятельно посмотреть на информационном портале «Работа в России»</a:t>
            </a:r>
            <a:endParaRPr lang="ru-RU" altLang="ru-RU" sz="1500" b="1" i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1052513"/>
            <a:ext cx="8569325" cy="532923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60450"/>
            <a:ext cx="835342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1025525" y="1700213"/>
            <a:ext cx="68961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006666"/>
                </a:solidFill>
                <a:latin typeface="Arial" charset="0"/>
              </a:rPr>
              <a:t>Спасибо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006666"/>
                </a:solidFill>
                <a:latin typeface="Arial" charset="0"/>
              </a:rPr>
              <a:t>за внимание!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 bwMode="auto">
          <a:xfrm>
            <a:off x="0" y="1028700"/>
            <a:ext cx="6858000" cy="4763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2"/>
          <p:cNvSpPr/>
          <p:nvPr/>
        </p:nvSpPr>
        <p:spPr>
          <a:xfrm>
            <a:off x="2132013" y="-7938"/>
            <a:ext cx="7011987" cy="10366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solidFill>
                <a:prstClr val="white"/>
              </a:solidFill>
            </a:endParaRPr>
          </a:p>
        </p:txBody>
      </p:sp>
      <p:sp>
        <p:nvSpPr>
          <p:cNvPr id="68" name="Прямоугольник 2"/>
          <p:cNvSpPr/>
          <p:nvPr/>
        </p:nvSpPr>
        <p:spPr>
          <a:xfrm>
            <a:off x="2149475" y="31750"/>
            <a:ext cx="6994525" cy="1039813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solidFill>
                <a:prstClr val="white"/>
              </a:solidFill>
            </a:endParaRPr>
          </a:p>
        </p:txBody>
      </p:sp>
      <p:sp>
        <p:nvSpPr>
          <p:cNvPr id="7173" name="TextBox 34"/>
          <p:cNvSpPr txBox="1">
            <a:spLocks noChangeArrowheads="1"/>
          </p:cNvSpPr>
          <p:nvPr/>
        </p:nvSpPr>
        <p:spPr bwMode="auto">
          <a:xfrm>
            <a:off x="827088" y="276225"/>
            <a:ext cx="1304925" cy="909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Департамент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государственной службы занятости населения Ярославской области </a:t>
            </a:r>
          </a:p>
        </p:txBody>
      </p:sp>
      <p:sp>
        <p:nvSpPr>
          <p:cNvPr id="70" name="Прямоугольник 2"/>
          <p:cNvSpPr/>
          <p:nvPr/>
        </p:nvSpPr>
        <p:spPr>
          <a:xfrm>
            <a:off x="2674938" y="92075"/>
            <a:ext cx="6469062" cy="9604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  <a:gd name="connsiteX0" fmla="*/ 666106 w 6298383"/>
              <a:gd name="connsiteY0" fmla="*/ 0 h 778324"/>
              <a:gd name="connsiteX1" fmla="*/ 6298383 w 6298383"/>
              <a:gd name="connsiteY1" fmla="*/ 6774 h 778324"/>
              <a:gd name="connsiteX2" fmla="*/ 6298383 w 6298383"/>
              <a:gd name="connsiteY2" fmla="*/ 778324 h 778324"/>
              <a:gd name="connsiteX3" fmla="*/ 0 w 6298383"/>
              <a:gd name="connsiteY3" fmla="*/ 778324 h 778324"/>
              <a:gd name="connsiteX4" fmla="*/ 666106 w 6298383"/>
              <a:gd name="connsiteY4" fmla="*/ 0 h 778324"/>
              <a:gd name="connsiteX0" fmla="*/ 643114 w 6275391"/>
              <a:gd name="connsiteY0" fmla="*/ 0 h 778324"/>
              <a:gd name="connsiteX1" fmla="*/ 6275391 w 6275391"/>
              <a:gd name="connsiteY1" fmla="*/ 6774 h 778324"/>
              <a:gd name="connsiteX2" fmla="*/ 6275391 w 6275391"/>
              <a:gd name="connsiteY2" fmla="*/ 778324 h 778324"/>
              <a:gd name="connsiteX3" fmla="*/ 0 w 6275391"/>
              <a:gd name="connsiteY3" fmla="*/ 774206 h 778324"/>
              <a:gd name="connsiteX4" fmla="*/ 643114 w 6275391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391" h="778324">
                <a:moveTo>
                  <a:pt x="643114" y="0"/>
                </a:moveTo>
                <a:lnTo>
                  <a:pt x="6275391" y="6774"/>
                </a:lnTo>
                <a:lnTo>
                  <a:pt x="6275391" y="778324"/>
                </a:lnTo>
                <a:lnTo>
                  <a:pt x="0" y="774206"/>
                </a:lnTo>
                <a:lnTo>
                  <a:pt x="643114" y="0"/>
                </a:lnTo>
                <a:close/>
              </a:path>
            </a:pathLst>
          </a:custGeom>
          <a:gradFill flip="none" rotWithShape="1">
            <a:gsLst>
              <a:gs pos="28000">
                <a:srgbClr val="006666"/>
              </a:gs>
              <a:gs pos="81000">
                <a:srgbClr val="00999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>
              <a:solidFill>
                <a:prstClr val="white"/>
              </a:solidFill>
            </a:endParaRPr>
          </a:p>
        </p:txBody>
      </p:sp>
      <p:sp>
        <p:nvSpPr>
          <p:cNvPr id="7175" name="Прямоугольник 101"/>
          <p:cNvSpPr>
            <a:spLocks noChangeArrowheads="1"/>
          </p:cNvSpPr>
          <p:nvPr/>
        </p:nvSpPr>
        <p:spPr bwMode="auto">
          <a:xfrm>
            <a:off x="2674938" y="246063"/>
            <a:ext cx="643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FFFFFF"/>
                </a:solidFill>
                <a:latin typeface="Arial" charset="0"/>
              </a:rPr>
              <a:t>Ситуация на рынке труда области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8513763" y="6524625"/>
            <a:ext cx="630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60363" y="1557338"/>
          <a:ext cx="8323262" cy="719138"/>
        </p:xfrm>
        <a:graphic>
          <a:graphicData uri="http://schemas.openxmlformats.org/drawingml/2006/table">
            <a:tbl>
              <a:tblPr/>
              <a:tblGrid>
                <a:gridCol w="3078162"/>
                <a:gridCol w="919163"/>
                <a:gridCol w="128587"/>
                <a:gridCol w="3205163"/>
                <a:gridCol w="992187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8838" algn="l"/>
                        </a:tabLst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 регистрируемой безработицы</a:t>
                      </a:r>
                    </a:p>
                  </a:txBody>
                  <a:tcPr marL="51448" marR="5144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88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4,7 %</a:t>
                      </a:r>
                    </a:p>
                  </a:txBody>
                  <a:tcPr marL="51448" marR="5144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88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marL="51448" marR="5144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8838" algn="l"/>
                        </a:tabLst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Коэффициент напряженности на рынке труда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48" marR="5144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5938838" algn="l"/>
                        </a:tabLs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38838" algn="l"/>
                        </a:tabLst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</a:p>
                  </a:txBody>
                  <a:tcPr marL="51448" marR="5144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387350" y="1125538"/>
            <a:ext cx="16208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0000"/>
                </a:solidFill>
                <a:latin typeface="Arial" charset="0"/>
              </a:rPr>
              <a:t>На 01.10.2020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7350" y="2571750"/>
            <a:ext cx="3752850" cy="7842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</a:rPr>
              <a:t>В органах службы занятости населения зарегистрировано </a:t>
            </a:r>
          </a:p>
          <a:p>
            <a:pPr algn="ctr" eaLnBrk="0" hangingPunct="0">
              <a:spcAft>
                <a:spcPts val="50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</a:rPr>
              <a:t>более 30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</a:rPr>
              <a:t>тыс. безработных граждан</a:t>
            </a:r>
          </a:p>
        </p:txBody>
      </p:sp>
      <p:pic>
        <p:nvPicPr>
          <p:cNvPr id="7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2738"/>
            <a:ext cx="3667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Диаграмма 32"/>
          <p:cNvGraphicFramePr>
            <a:graphicFrameLocks/>
          </p:cNvGraphicFramePr>
          <p:nvPr/>
        </p:nvGraphicFramePr>
        <p:xfrm>
          <a:off x="4184454" y="3485169"/>
          <a:ext cx="4644626" cy="301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89" name="Прямоугольник 1"/>
          <p:cNvSpPr>
            <a:spLocks noChangeArrowheads="1"/>
          </p:cNvSpPr>
          <p:nvPr/>
        </p:nvSpPr>
        <p:spPr bwMode="auto">
          <a:xfrm>
            <a:off x="4572000" y="2700338"/>
            <a:ext cx="3992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" charset="0"/>
              </a:rPr>
              <a:t>Динамика численности </a:t>
            </a:r>
            <a:endParaRPr lang="en-US" altLang="ru-RU" sz="1500" b="1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" charset="0"/>
              </a:rPr>
              <a:t>безработных граждан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Arial" charset="0"/>
              </a:rPr>
              <a:t>(на конец отчетного периода)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6100" y="2636838"/>
            <a:ext cx="4427538" cy="388778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392451" y="4329459"/>
          <a:ext cx="3651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92" name="TextBox 3"/>
          <p:cNvSpPr txBox="1">
            <a:spLocks noChangeArrowheads="1"/>
          </p:cNvSpPr>
          <p:nvPr/>
        </p:nvSpPr>
        <p:spPr bwMode="auto">
          <a:xfrm>
            <a:off x="4564063" y="3575050"/>
            <a:ext cx="1289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300">
                <a:latin typeface="Arial" charset="0"/>
              </a:rPr>
              <a:t>(тыс. человек)</a:t>
            </a:r>
          </a:p>
        </p:txBody>
      </p:sp>
      <p:sp>
        <p:nvSpPr>
          <p:cNvPr id="7193" name="Прямоугольник 4"/>
          <p:cNvSpPr>
            <a:spLocks noChangeArrowheads="1"/>
          </p:cNvSpPr>
          <p:nvPr/>
        </p:nvSpPr>
        <p:spPr bwMode="auto">
          <a:xfrm>
            <a:off x="427038" y="3579813"/>
            <a:ext cx="37131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charset="0"/>
              </a:rPr>
              <a:t>Количество получателей пособия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charset="0"/>
              </a:rPr>
              <a:t> по безработице </a:t>
            </a:r>
            <a:r>
              <a:rPr lang="ru-RU" altLang="ru-RU" sz="1500" b="1">
                <a:latin typeface="Arial" charset="0"/>
              </a:rPr>
              <a:t>– около  29 тыс. человек</a:t>
            </a:r>
            <a:r>
              <a:rPr lang="ru-RU" altLang="ru-RU" sz="1500">
                <a:latin typeface="Arial" charset="0"/>
              </a:rPr>
              <a:t>, из них:</a:t>
            </a:r>
            <a:r>
              <a:rPr lang="ru-RU" altLang="ru-RU" sz="1500"/>
              <a:t> </a:t>
            </a:r>
          </a:p>
        </p:txBody>
      </p:sp>
      <p:pic>
        <p:nvPicPr>
          <p:cNvPr id="7194" name="Рисунок 6" descr="gerb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88913"/>
            <a:ext cx="376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 bwMode="auto">
          <a:xfrm>
            <a:off x="0" y="1028700"/>
            <a:ext cx="6858000" cy="4763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2"/>
          <p:cNvSpPr/>
          <p:nvPr/>
        </p:nvSpPr>
        <p:spPr>
          <a:xfrm>
            <a:off x="2132013" y="-7938"/>
            <a:ext cx="7011987" cy="10366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68" name="Прямоугольник 2"/>
          <p:cNvSpPr/>
          <p:nvPr/>
        </p:nvSpPr>
        <p:spPr>
          <a:xfrm>
            <a:off x="2149475" y="31750"/>
            <a:ext cx="6994525" cy="1039813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8197" name="TextBox 34"/>
          <p:cNvSpPr txBox="1">
            <a:spLocks noChangeArrowheads="1"/>
          </p:cNvSpPr>
          <p:nvPr/>
        </p:nvSpPr>
        <p:spPr bwMode="auto">
          <a:xfrm>
            <a:off x="630238" y="214313"/>
            <a:ext cx="1587500" cy="633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Департамент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государственной службы занятости населения Ярославской области </a:t>
            </a:r>
          </a:p>
        </p:txBody>
      </p:sp>
      <p:sp>
        <p:nvSpPr>
          <p:cNvPr id="70" name="Прямоугольник 2"/>
          <p:cNvSpPr/>
          <p:nvPr/>
        </p:nvSpPr>
        <p:spPr>
          <a:xfrm>
            <a:off x="2251075" y="92075"/>
            <a:ext cx="6892925" cy="9604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  <a:gd name="connsiteX0" fmla="*/ 666106 w 6298383"/>
              <a:gd name="connsiteY0" fmla="*/ 0 h 778324"/>
              <a:gd name="connsiteX1" fmla="*/ 6298383 w 6298383"/>
              <a:gd name="connsiteY1" fmla="*/ 6774 h 778324"/>
              <a:gd name="connsiteX2" fmla="*/ 6298383 w 6298383"/>
              <a:gd name="connsiteY2" fmla="*/ 778324 h 778324"/>
              <a:gd name="connsiteX3" fmla="*/ 0 w 6298383"/>
              <a:gd name="connsiteY3" fmla="*/ 778324 h 778324"/>
              <a:gd name="connsiteX4" fmla="*/ 666106 w 6298383"/>
              <a:gd name="connsiteY4" fmla="*/ 0 h 778324"/>
              <a:gd name="connsiteX0" fmla="*/ 643114 w 6275391"/>
              <a:gd name="connsiteY0" fmla="*/ 0 h 778324"/>
              <a:gd name="connsiteX1" fmla="*/ 6275391 w 6275391"/>
              <a:gd name="connsiteY1" fmla="*/ 6774 h 778324"/>
              <a:gd name="connsiteX2" fmla="*/ 6275391 w 6275391"/>
              <a:gd name="connsiteY2" fmla="*/ 778324 h 778324"/>
              <a:gd name="connsiteX3" fmla="*/ 0 w 6275391"/>
              <a:gd name="connsiteY3" fmla="*/ 774206 h 778324"/>
              <a:gd name="connsiteX4" fmla="*/ 643114 w 6275391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391" h="778324">
                <a:moveTo>
                  <a:pt x="643114" y="0"/>
                </a:moveTo>
                <a:lnTo>
                  <a:pt x="6275391" y="6774"/>
                </a:lnTo>
                <a:lnTo>
                  <a:pt x="6275391" y="778324"/>
                </a:lnTo>
                <a:lnTo>
                  <a:pt x="0" y="774206"/>
                </a:lnTo>
                <a:lnTo>
                  <a:pt x="643114" y="0"/>
                </a:lnTo>
                <a:close/>
              </a:path>
            </a:pathLst>
          </a:custGeom>
          <a:gradFill flip="none" rotWithShape="1">
            <a:gsLst>
              <a:gs pos="28000">
                <a:srgbClr val="006666"/>
              </a:gs>
              <a:gs pos="81000">
                <a:srgbClr val="00999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8199" name="Прямоугольник 101"/>
          <p:cNvSpPr>
            <a:spLocks noChangeArrowheads="1"/>
          </p:cNvSpPr>
          <p:nvPr/>
        </p:nvSpPr>
        <p:spPr bwMode="auto">
          <a:xfrm>
            <a:off x="2681288" y="188913"/>
            <a:ext cx="6373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chemeClr val="bg1"/>
                </a:solidFill>
                <a:latin typeface="Arial" charset="0"/>
              </a:rPr>
              <a:t>Востребованные вакансии</a:t>
            </a:r>
          </a:p>
        </p:txBody>
      </p:sp>
      <p:pic>
        <p:nvPicPr>
          <p:cNvPr id="8200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15888"/>
            <a:ext cx="3762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8372475" y="6524625"/>
            <a:ext cx="630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2</a:t>
            </a: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327025" y="1425575"/>
            <a:ext cx="2732088" cy="738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1600" b="1" dirty="0" smtClean="0"/>
              <a:t>По </a:t>
            </a:r>
            <a:r>
              <a:rPr lang="ru-RU" sz="1600" b="1" dirty="0"/>
              <a:t>состоянию на 01.10.2020 </a:t>
            </a:r>
            <a:endParaRPr lang="ru-RU" sz="1600" b="1" dirty="0" smtClean="0"/>
          </a:p>
          <a:p>
            <a:pPr algn="ctr" eaLnBrk="0" hangingPunc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1600" b="1" dirty="0" smtClean="0"/>
              <a:t>12  тысяч вакансий</a:t>
            </a:r>
            <a:endParaRPr lang="ru-RU" altLang="ru-RU" sz="1600" b="1" dirty="0" smtClean="0"/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198438" y="2214563"/>
            <a:ext cx="3005137" cy="4249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600" dirty="0"/>
              <a:t>Наибольшую потребность в рабочей силе испытывают организации, относящиеся к отрасли «Здравоохранение</a:t>
            </a:r>
            <a:r>
              <a:rPr lang="ru-RU" sz="1600" dirty="0" smtClean="0"/>
              <a:t>».</a:t>
            </a:r>
          </a:p>
          <a:p>
            <a:pPr algn="ctr" eaLnBrk="0" hangingPunc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600" b="1" dirty="0"/>
          </a:p>
          <a:p>
            <a:pPr>
              <a:buFont typeface="Arial" pitchFamily="34" charset="0"/>
              <a:buNone/>
              <a:defRPr/>
            </a:pPr>
            <a:r>
              <a:rPr lang="ru-RU" sz="1300" i="1" dirty="0"/>
              <a:t>Предложение рабочей силы превышает спрос в следующих отраслях:</a:t>
            </a:r>
          </a:p>
          <a:p>
            <a:pPr>
              <a:defRPr/>
            </a:pPr>
            <a:r>
              <a:rPr lang="ru-RU" sz="1300" dirty="0"/>
              <a:t>- торговля (в 6,5 раза);</a:t>
            </a:r>
          </a:p>
          <a:p>
            <a:pPr>
              <a:defRPr/>
            </a:pPr>
            <a:r>
              <a:rPr lang="ru-RU" sz="1300" dirty="0"/>
              <a:t>- предоставление услуг населению (в 4,8 раз)</a:t>
            </a:r>
          </a:p>
          <a:p>
            <a:pPr>
              <a:defRPr/>
            </a:pPr>
            <a:r>
              <a:rPr lang="ru-RU" sz="1300" dirty="0"/>
              <a:t>- финансовая деятельность (в 4,3раза);</a:t>
            </a:r>
          </a:p>
          <a:p>
            <a:pPr>
              <a:defRPr/>
            </a:pPr>
            <a:r>
              <a:rPr lang="ru-RU" sz="1300" dirty="0"/>
              <a:t>- строительство (в 3,8 раз);</a:t>
            </a:r>
          </a:p>
          <a:p>
            <a:pPr>
              <a:defRPr/>
            </a:pPr>
            <a:r>
              <a:rPr lang="ru-RU" sz="1300" dirty="0"/>
              <a:t>- гостиницы и общественное питание  (в 3,8 раз);</a:t>
            </a:r>
          </a:p>
          <a:p>
            <a:pPr>
              <a:defRPr/>
            </a:pPr>
            <a:r>
              <a:rPr lang="ru-RU" sz="1300" dirty="0"/>
              <a:t>- операции с недвижимостью (в 3,3 раз).</a:t>
            </a:r>
          </a:p>
          <a:p>
            <a:pPr algn="ctr" eaLnBrk="0" hangingPunc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600" b="1" dirty="0" smtClean="0"/>
          </a:p>
        </p:txBody>
      </p:sp>
      <p:sp>
        <p:nvSpPr>
          <p:cNvPr id="27" name="Прямоугольник 27"/>
          <p:cNvSpPr>
            <a:spLocks noChangeArrowheads="1"/>
          </p:cNvSpPr>
          <p:nvPr/>
        </p:nvSpPr>
        <p:spPr bwMode="auto">
          <a:xfrm>
            <a:off x="3995738" y="1476375"/>
            <a:ext cx="4691062" cy="738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1600" b="1" dirty="0" smtClean="0"/>
              <a:t>Наибольшим </a:t>
            </a:r>
            <a:r>
              <a:rPr lang="ru-RU" sz="1600" b="1" dirty="0"/>
              <a:t>спросом работодателей </a:t>
            </a:r>
            <a:endParaRPr lang="ru-RU" sz="1600" b="1" dirty="0" smtClean="0"/>
          </a:p>
          <a:p>
            <a:pPr algn="ctr" eaLnBrk="0" hangingPunc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1600" b="1" dirty="0" smtClean="0"/>
              <a:t>пользуются </a:t>
            </a:r>
            <a:r>
              <a:rPr lang="ru-RU" sz="1600" b="1" dirty="0"/>
              <a:t>следующие </a:t>
            </a:r>
            <a:r>
              <a:rPr lang="ru-RU" sz="1600" b="1" dirty="0" smtClean="0"/>
              <a:t>профессии</a:t>
            </a:r>
            <a:endParaRPr lang="ru-RU" altLang="ru-RU" sz="1600" b="1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4675" y="1811338"/>
            <a:ext cx="1909763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6100" y="1844675"/>
            <a:ext cx="4016375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375" y="2936875"/>
            <a:ext cx="2233613" cy="3241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1600" dirty="0"/>
              <a:t> </a:t>
            </a:r>
            <a:r>
              <a:rPr lang="ru-RU" sz="1600" b="1" dirty="0"/>
              <a:t>для рабочих:</a:t>
            </a:r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подсобный </a:t>
            </a:r>
            <a:r>
              <a:rPr lang="ru-RU" sz="1400" dirty="0"/>
              <a:t>рабочий</a:t>
            </a:r>
            <a:r>
              <a:rPr lang="ru-RU" sz="1400" dirty="0"/>
              <a:t>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уборщик производственных </a:t>
            </a:r>
            <a:r>
              <a:rPr lang="ru-RU" sz="1400" dirty="0"/>
              <a:t>и служебных помещений,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швея</a:t>
            </a:r>
            <a:r>
              <a:rPr lang="ru-RU" sz="1400" dirty="0"/>
              <a:t>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водитель </a:t>
            </a:r>
            <a:r>
              <a:rPr lang="ru-RU" sz="1400" dirty="0"/>
              <a:t>автомобиля,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повар</a:t>
            </a:r>
            <a:r>
              <a:rPr lang="ru-RU" sz="1400" dirty="0"/>
              <a:t>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токарь</a:t>
            </a:r>
            <a:r>
              <a:rPr lang="ru-RU" sz="1400" dirty="0"/>
              <a:t>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каменщик</a:t>
            </a:r>
            <a:r>
              <a:rPr lang="ru-RU" sz="1400" dirty="0"/>
              <a:t>, </a:t>
            </a:r>
            <a:endParaRPr lang="ru-RU" sz="1400" dirty="0"/>
          </a:p>
          <a:p>
            <a:pPr marL="285750" indent="-285750" eaLnBrk="0" hangingPunct="0">
              <a:spcAft>
                <a:spcPts val="100"/>
              </a:spcAft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400" dirty="0"/>
              <a:t>слесарь </a:t>
            </a:r>
            <a:r>
              <a:rPr lang="ru-RU" sz="1400" dirty="0"/>
              <a:t>механосборочных </a:t>
            </a:r>
            <a:r>
              <a:rPr lang="ru-RU" sz="1400" dirty="0"/>
              <a:t>работ</a:t>
            </a:r>
            <a:r>
              <a:rPr lang="ru-RU" sz="1400" b="1" dirty="0"/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27763" y="2936875"/>
            <a:ext cx="2447925" cy="1814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buClr>
                <a:schemeClr val="accent2">
                  <a:lumMod val="75000"/>
                </a:schemeClr>
              </a:buClr>
              <a:defRPr/>
            </a:pPr>
            <a:r>
              <a:rPr lang="ru-RU" sz="1600" b="1" dirty="0"/>
              <a:t>для </a:t>
            </a:r>
            <a:r>
              <a:rPr lang="ru-RU" sz="1600" b="1" dirty="0"/>
              <a:t>специалистов:</a:t>
            </a:r>
          </a:p>
          <a:p>
            <a:pPr marL="285750" indent="-285750" eaLnBrk="0" hangingPunct="0"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600" dirty="0"/>
              <a:t>инженер по различным видам деятельности</a:t>
            </a:r>
            <a:r>
              <a:rPr lang="ru-RU" sz="1600" dirty="0"/>
              <a:t>,</a:t>
            </a:r>
          </a:p>
          <a:p>
            <a:pPr marL="285750" indent="-285750" eaLnBrk="0" hangingPunct="0"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"/>
              <a:defRPr/>
            </a:pPr>
            <a:r>
              <a:rPr lang="ru-RU" sz="1600" dirty="0"/>
              <a:t> </a:t>
            </a:r>
            <a:r>
              <a:rPr lang="ru-RU" sz="1600" dirty="0"/>
              <a:t>медицинская </a:t>
            </a:r>
            <a:r>
              <a:rPr lang="ru-RU" sz="1600" dirty="0"/>
              <a:t>сестра</a:t>
            </a:r>
            <a:r>
              <a:rPr lang="ru-RU" sz="1600" b="1" dirty="0"/>
              <a:t> </a:t>
            </a:r>
            <a:endParaRPr lang="ru-RU" sz="1600" dirty="0"/>
          </a:p>
          <a:p>
            <a:pPr eaLnBrk="0" hangingPunct="0">
              <a:buClr>
                <a:schemeClr val="accent2">
                  <a:lumMod val="75000"/>
                </a:schemeClr>
              </a:buClr>
              <a:defRPr/>
            </a:pPr>
            <a:r>
              <a:rPr lang="ru-RU" sz="1600" b="1" dirty="0"/>
              <a:t> </a:t>
            </a:r>
            <a:endParaRPr lang="ru-RU" sz="1600" b="1" dirty="0"/>
          </a:p>
          <a:p>
            <a:pPr eaLnBrk="0" hangingPunct="0">
              <a:buClr>
                <a:schemeClr val="accent2">
                  <a:lumMod val="75000"/>
                </a:schemeClr>
              </a:buClr>
              <a:defRPr/>
            </a:pP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 rot="1695672">
            <a:off x="5373688" y="2370138"/>
            <a:ext cx="423862" cy="477837"/>
          </a:xfrm>
          <a:prstGeom prst="downArrow">
            <a:avLst/>
          </a:prstGeom>
          <a:solidFill>
            <a:srgbClr val="C05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9933171">
            <a:off x="6872288" y="2390775"/>
            <a:ext cx="363537" cy="488950"/>
          </a:xfrm>
          <a:prstGeom prst="downArrow">
            <a:avLst/>
          </a:prstGeom>
          <a:solidFill>
            <a:srgbClr val="C05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3888" y="3284538"/>
            <a:ext cx="213995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491038"/>
            <a:ext cx="2636837" cy="16875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9"/>
          <p:cNvSpPr>
            <a:spLocks noChangeArrowheads="1"/>
          </p:cNvSpPr>
          <p:nvPr/>
        </p:nvSpPr>
        <p:spPr bwMode="auto">
          <a:xfrm>
            <a:off x="2346325" y="176213"/>
            <a:ext cx="6480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accent2"/>
                </a:solidFill>
              </a:rPr>
              <a:t>По данным ежегодного </a:t>
            </a:r>
            <a:r>
              <a:rPr lang="ru-RU" altLang="ru-RU" sz="1600" b="1">
                <a:solidFill>
                  <a:schemeClr val="accent2"/>
                </a:solidFill>
              </a:rPr>
              <a:t>мониторинга  состава выпускников образовательных организаций, обращающихся в органы службы занятости </a:t>
            </a:r>
            <a:r>
              <a:rPr lang="ru-RU" altLang="ru-RU" sz="1700" b="1">
                <a:solidFill>
                  <a:schemeClr val="accent2"/>
                </a:solidFill>
              </a:rPr>
              <a:t>стратегии работы: </a:t>
            </a:r>
          </a:p>
        </p:txBody>
      </p:sp>
      <p:sp>
        <p:nvSpPr>
          <p:cNvPr id="9219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594475"/>
            <a:ext cx="4572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smtClean="0">
                <a:solidFill>
                  <a:srgbClr val="990000"/>
                </a:solidFill>
                <a:latin typeface="Arial" charset="0"/>
              </a:rPr>
              <a:t>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ru-RU" altLang="ru-RU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9220" name="TextBox 14"/>
          <p:cNvSpPr txBox="1">
            <a:spLocks noChangeArrowheads="1"/>
          </p:cNvSpPr>
          <p:nvPr/>
        </p:nvSpPr>
        <p:spPr bwMode="auto">
          <a:xfrm>
            <a:off x="7210425" y="3940175"/>
            <a:ext cx="1439863" cy="646113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обучение велось на бюджетной основе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196975"/>
          <a:ext cx="8431212" cy="4670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7796"/>
                <a:gridCol w="1493252"/>
                <a:gridCol w="1465585"/>
                <a:gridCol w="1297841"/>
                <a:gridCol w="2256738"/>
              </a:tblGrid>
              <a:tr h="5838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Образовательные учреждения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выпускников, обратившихся в службу занятости в целях поиска подходящей </a:t>
                      </a:r>
                      <a:r>
                        <a:rPr lang="ru-RU" sz="1200" dirty="0" smtClean="0">
                          <a:effectLst/>
                        </a:rPr>
                        <a:t>работы, человек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Изменение кол-ва выпускников в 2019 г. по сравнению с </a:t>
                      </a:r>
                      <a:r>
                        <a:rPr lang="ru-RU" sz="1200" dirty="0" smtClean="0">
                          <a:effectLst/>
                        </a:rPr>
                        <a:t>2017 </a:t>
                      </a:r>
                      <a:r>
                        <a:rPr lang="ru-RU" sz="1200" dirty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</a:tr>
              <a:tr h="38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</a:rPr>
                        <a:t>2017 г.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</a:rPr>
                        <a:t>2018 г.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</a:rPr>
                        <a:t>2019 г.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78 (17,8%)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60 (13,4%)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 количества выпускников на 39,4  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</a:tr>
              <a:tr h="97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 (программы подготовки специалистов среднего звена)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299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221 (50,</a:t>
                      </a:r>
                      <a:r>
                        <a:rPr lang="en-US" sz="1400" b="1" dirty="0" smtClean="0">
                          <a:effectLst/>
                        </a:rPr>
                        <a:t>3%)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239 (53,7%)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количества выпускников на  20,1%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</a:tr>
              <a:tr h="116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 (программы подготовки квалифицированных рабочих, служащих)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281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140</a:t>
                      </a:r>
                      <a:r>
                        <a:rPr lang="en-US" sz="1400" b="1" dirty="0" smtClean="0">
                          <a:effectLst/>
                        </a:rPr>
                        <a:t> (31</a:t>
                      </a:r>
                      <a:r>
                        <a:rPr lang="ru-RU" sz="1400" b="1" dirty="0" smtClean="0">
                          <a:effectLst/>
                        </a:rPr>
                        <a:t>,</a:t>
                      </a:r>
                      <a:r>
                        <a:rPr lang="en-US" sz="1400" b="1" dirty="0" smtClean="0">
                          <a:effectLst/>
                        </a:rPr>
                        <a:t>9%)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146 (32,8%)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снижение количества выпускников на  64,6%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</a:tr>
              <a:tr h="778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679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количества выпускников на  34,5%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613" marR="60613" marT="0" marB="0" anchor="ctr"/>
                </a:tc>
              </a:tr>
            </a:tbl>
          </a:graphicData>
        </a:graphic>
      </p:graphicFrame>
      <p:sp>
        <p:nvSpPr>
          <p:cNvPr id="9267" name="Rectangle 1"/>
          <p:cNvSpPr>
            <a:spLocks noChangeArrowheads="1"/>
          </p:cNvSpPr>
          <p:nvPr/>
        </p:nvSpPr>
        <p:spPr bwMode="auto">
          <a:xfrm>
            <a:off x="18351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9"/>
          <p:cNvSpPr>
            <a:spLocks noChangeArrowheads="1"/>
          </p:cNvSpPr>
          <p:nvPr/>
        </p:nvSpPr>
        <p:spPr bwMode="auto">
          <a:xfrm>
            <a:off x="2346325" y="176213"/>
            <a:ext cx="6480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accent2"/>
                </a:solidFill>
              </a:rPr>
              <a:t>По данным ежегодного </a:t>
            </a:r>
            <a:r>
              <a:rPr lang="ru-RU" altLang="ru-RU" sz="1600" b="1">
                <a:solidFill>
                  <a:schemeClr val="accent2"/>
                </a:solidFill>
              </a:rPr>
              <a:t>мониторинга  состава выпускников образовательных организаций, обращающихся в органы службы занятости </a:t>
            </a:r>
            <a:r>
              <a:rPr lang="ru-RU" altLang="ru-RU" sz="1700" b="1">
                <a:solidFill>
                  <a:schemeClr val="accent2"/>
                </a:solidFill>
              </a:rPr>
              <a:t>стратегии работы: </a:t>
            </a:r>
          </a:p>
        </p:txBody>
      </p:sp>
      <p:sp>
        <p:nvSpPr>
          <p:cNvPr id="10243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594475"/>
            <a:ext cx="4572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smtClean="0">
                <a:solidFill>
                  <a:srgbClr val="990000"/>
                </a:solidFill>
              </a:rPr>
              <a:t>4</a:t>
            </a:r>
            <a:endParaRPr kumimoji="0" lang="ru-RU" altLang="ru-RU" sz="1000" smtClean="0">
              <a:solidFill>
                <a:srgbClr val="99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ru-RU" altLang="ru-RU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8351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27088" y="1422400"/>
            <a:ext cx="7921625" cy="4338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	Среди выпускников традиционно преобладают молодые специалисты </a:t>
            </a:r>
            <a:r>
              <a:rPr lang="ru-RU" altLang="ru-RU" sz="1600">
                <a:latin typeface="Times New Roman" pitchFamily="18" charset="0"/>
              </a:rPr>
              <a:t>с </a:t>
            </a:r>
            <a:r>
              <a:rPr lang="ru-RU" altLang="ru-RU" sz="1600" b="1">
                <a:latin typeface="Times New Roman" pitchFamily="18" charset="0"/>
              </a:rPr>
              <a:t>образованием в области наук об обществе.</a:t>
            </a:r>
            <a:r>
              <a:rPr lang="ru-RU" altLang="ru-RU" sz="16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2019 году их доля среди всех выпускников ПОО, обучавшихся по программам специалистов среднего звена, обратившихся в ОСЗН за содействием в поиске подходящей работы, составила </a:t>
            </a:r>
            <a:r>
              <a:rPr lang="ru-RU" altLang="ru-RU" sz="1600" b="1">
                <a:latin typeface="Times New Roman" pitchFamily="18" charset="0"/>
              </a:rPr>
              <a:t>42,7%</a:t>
            </a:r>
            <a:r>
              <a:rPr lang="ru-RU" altLang="ru-RU" sz="1600">
                <a:latin typeface="Times New Roman" pitchFamily="18" charset="0"/>
              </a:rPr>
              <a:t>.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экономика и управление 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50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40 чел.),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сервис и туризм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18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19 чел.),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социология и юриспруденция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18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15 чел.), 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средства массовой информации и библиотечное дело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10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10 чел.). </a:t>
            </a:r>
            <a:endParaRPr lang="ru-RU" altLang="ru-RU" sz="9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altLang="ru-RU" sz="9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На втором месте молодые </a:t>
            </a:r>
            <a:r>
              <a:rPr lang="ru-RU" altLang="ru-RU" sz="1600">
                <a:latin typeface="Times New Roman" pitchFamily="18" charset="0"/>
              </a:rPr>
              <a:t>специалисты </a:t>
            </a:r>
            <a:r>
              <a:rPr lang="ru-RU" altLang="ru-RU" sz="1600" b="1">
                <a:latin typeface="Times New Roman" pitchFamily="18" charset="0"/>
              </a:rPr>
              <a:t>с техническими специальностями и специальностями в области инженерного дела и технологий  </a:t>
            </a:r>
            <a:r>
              <a:rPr lang="ru-RU" altLang="ru-RU" sz="1600" b="1"/>
              <a:t>–</a:t>
            </a:r>
            <a:r>
              <a:rPr lang="ru-RU" altLang="ru-RU" sz="1600" b="1">
                <a:latin typeface="Times New Roman" pitchFamily="18" charset="0"/>
              </a:rPr>
              <a:t> 34,3%.</a:t>
            </a:r>
            <a:endParaRPr lang="ru-RU" altLang="ru-RU" sz="1600" b="1"/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информатика и вычислительная техника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22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25 чел.),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техника и технология наземного транспорта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16 чел. (в 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2 чел.),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архитектура и технологии строительства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8 чел. (в 2018 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9 чел.),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прикладная геология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7 чел. (2018 году </a:t>
            </a:r>
            <a:r>
              <a:rPr lang="ru-RU" altLang="ru-RU" sz="1400" i="1">
                <a:solidFill>
                  <a:schemeClr val="tx2"/>
                </a:solidFill>
              </a:rPr>
              <a:t>–</a:t>
            </a:r>
            <a:r>
              <a:rPr lang="ru-RU" altLang="ru-RU" sz="1400" i="1">
                <a:solidFill>
                  <a:schemeClr val="tx2"/>
                </a:solidFill>
                <a:latin typeface="Times New Roman" pitchFamily="18" charset="0"/>
              </a:rPr>
              <a:t> 5 чел.).</a:t>
            </a:r>
            <a:endParaRPr lang="ru-RU" altLang="ru-RU" sz="900">
              <a:solidFill>
                <a:schemeClr val="tx2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В первую тройку также вошли молодые  специалисты с образованием </a:t>
            </a:r>
            <a:r>
              <a:rPr lang="ru-RU" altLang="ru-RU" sz="1600">
                <a:latin typeface="Times New Roman" pitchFamily="18" charset="0"/>
              </a:rPr>
              <a:t>в </a:t>
            </a:r>
            <a:r>
              <a:rPr lang="ru-RU" altLang="ru-RU" sz="1600" b="1">
                <a:latin typeface="Times New Roman" pitchFamily="18" charset="0"/>
              </a:rPr>
              <a:t>области образования и педагогических наук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/>
              <a:t>–</a:t>
            </a:r>
            <a:r>
              <a:rPr lang="ru-RU" altLang="ru-RU" sz="1400">
                <a:latin typeface="Times New Roman" pitchFamily="18" charset="0"/>
              </a:rPr>
              <a:t> 25 чел. (в 2018 году </a:t>
            </a:r>
            <a:r>
              <a:rPr lang="ru-RU" altLang="ru-RU" sz="1400"/>
              <a:t>–</a:t>
            </a:r>
            <a:r>
              <a:rPr lang="ru-RU" altLang="ru-RU" sz="1400">
                <a:latin typeface="Times New Roman" pitchFamily="18" charset="0"/>
              </a:rPr>
              <a:t> 28 чел.). </a:t>
            </a:r>
            <a:endParaRPr lang="ru-RU" altLang="ru-RU" sz="900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3975" y="1241425"/>
            <a:ext cx="171450" cy="180975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9"/>
          <p:cNvSpPr>
            <a:spLocks noChangeArrowheads="1"/>
          </p:cNvSpPr>
          <p:nvPr/>
        </p:nvSpPr>
        <p:spPr bwMode="auto">
          <a:xfrm>
            <a:off x="2346325" y="176213"/>
            <a:ext cx="6480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chemeClr val="accent2"/>
                </a:solidFill>
              </a:rPr>
              <a:t>По данным ежегодного </a:t>
            </a:r>
            <a:r>
              <a:rPr lang="ru-RU" altLang="ru-RU" sz="1600" b="1">
                <a:solidFill>
                  <a:schemeClr val="accent2"/>
                </a:solidFill>
              </a:rPr>
              <a:t>мониторинга  состава выпускников образовательных организаций, обращающихся в органы службы занятости </a:t>
            </a:r>
            <a:r>
              <a:rPr lang="ru-RU" altLang="ru-RU" sz="1700" b="1">
                <a:solidFill>
                  <a:schemeClr val="accent2"/>
                </a:solidFill>
              </a:rPr>
              <a:t>стратегии работы: </a:t>
            </a:r>
          </a:p>
        </p:txBody>
      </p:sp>
      <p:sp>
        <p:nvSpPr>
          <p:cNvPr id="11267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594475"/>
            <a:ext cx="4572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smtClean="0">
                <a:solidFill>
                  <a:srgbClr val="990000"/>
                </a:solidFill>
                <a:latin typeface="Arial" charset="0"/>
              </a:rPr>
              <a:t>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ru-RU" altLang="ru-RU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8351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1412875"/>
          <a:ext cx="7920038" cy="2817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576"/>
                <a:gridCol w="1629631"/>
                <a:gridCol w="1645255"/>
                <a:gridCol w="2322576"/>
              </a:tblGrid>
              <a:tr h="550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образования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выпускников, обратившихся в 2019 г. в целях поиска подходящей работы (чел.)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выпускников, состоящих на учете в качестве безработных на 01.01.2020 (чел.)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Трудоустроено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647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(чел.)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5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(16,7%)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 (55%)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85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 (специалисты среднего звена)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 (21,8%)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117(49%)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  <a:tr h="513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 (квалифицированные рабочие, служащие)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 (39%)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 (26,7%)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650" y="4365625"/>
            <a:ext cx="7920038" cy="1662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/>
              <a:t>В 2019 году </a:t>
            </a:r>
            <a:r>
              <a:rPr lang="ru-RU" sz="1400" b="1" dirty="0"/>
              <a:t>доля трудоустроенных</a:t>
            </a:r>
            <a:r>
              <a:rPr lang="ru-RU" sz="1400" dirty="0"/>
              <a:t> выпускников всех уровней образования  составила </a:t>
            </a:r>
            <a:r>
              <a:rPr lang="ru-RU" sz="1400" b="1" dirty="0"/>
              <a:t>42,5%  </a:t>
            </a:r>
            <a:r>
              <a:rPr lang="ru-RU" sz="1400" dirty="0"/>
              <a:t>от общего количества  выпускников, обратившихся за содействием в поиске подходящей работы (в 2018 году – 35,8%).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/>
              <a:t>Доля выпускников, трудоустроенных  </a:t>
            </a:r>
            <a:r>
              <a:rPr lang="ru-RU" sz="1400" b="1" dirty="0"/>
              <a:t>по специальности, составила 44%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dirty="0"/>
              <a:t>В </a:t>
            </a:r>
            <a:r>
              <a:rPr lang="ru-RU" sz="1400" b="1" dirty="0"/>
              <a:t>наиболее короткий срок</a:t>
            </a:r>
            <a:r>
              <a:rPr lang="ru-RU" sz="1400" dirty="0"/>
              <a:t> в 2019 году трудоустраивались выпускники со средним профессиональным </a:t>
            </a:r>
            <a:r>
              <a:rPr lang="ru-RU" sz="1400" b="1" dirty="0"/>
              <a:t>образованием в области экономики и управления, общественных наук.</a:t>
            </a:r>
            <a:endParaRPr lang="ru-RU" sz="1400" dirty="0"/>
          </a:p>
          <a:p>
            <a:pPr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 bwMode="auto">
          <a:xfrm>
            <a:off x="0" y="1028700"/>
            <a:ext cx="6858000" cy="4763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2"/>
          <p:cNvSpPr/>
          <p:nvPr/>
        </p:nvSpPr>
        <p:spPr>
          <a:xfrm>
            <a:off x="2132013" y="-7938"/>
            <a:ext cx="7011987" cy="10366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68" name="Прямоугольник 2"/>
          <p:cNvSpPr/>
          <p:nvPr/>
        </p:nvSpPr>
        <p:spPr>
          <a:xfrm>
            <a:off x="2149475" y="31750"/>
            <a:ext cx="6994525" cy="1039813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778324">
                <a:moveTo>
                  <a:pt x="704427" y="0"/>
                </a:moveTo>
                <a:lnTo>
                  <a:pt x="6336704" y="6774"/>
                </a:lnTo>
                <a:lnTo>
                  <a:pt x="6336704" y="778324"/>
                </a:lnTo>
                <a:lnTo>
                  <a:pt x="0" y="778324"/>
                </a:lnTo>
                <a:lnTo>
                  <a:pt x="7044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12293" name="TextBox 34"/>
          <p:cNvSpPr txBox="1">
            <a:spLocks noChangeArrowheads="1"/>
          </p:cNvSpPr>
          <p:nvPr/>
        </p:nvSpPr>
        <p:spPr bwMode="auto">
          <a:xfrm>
            <a:off x="630238" y="276225"/>
            <a:ext cx="1587500" cy="63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3" tIns="38962" rIns="77923" bIns="3896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Департамент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900">
                <a:solidFill>
                  <a:srgbClr val="333333"/>
                </a:solidFill>
                <a:latin typeface="Arial" charset="0"/>
              </a:rPr>
              <a:t>государственной службы занятости населения Ярославской области </a:t>
            </a:r>
          </a:p>
        </p:txBody>
      </p:sp>
      <p:sp>
        <p:nvSpPr>
          <p:cNvPr id="70" name="Прямоугольник 2"/>
          <p:cNvSpPr/>
          <p:nvPr/>
        </p:nvSpPr>
        <p:spPr>
          <a:xfrm>
            <a:off x="2251075" y="92075"/>
            <a:ext cx="6892925" cy="960438"/>
          </a:xfrm>
          <a:custGeom>
            <a:avLst/>
            <a:gdLst>
              <a:gd name="connsiteX0" fmla="*/ 0 w 6336704"/>
              <a:gd name="connsiteY0" fmla="*/ 0 h 771550"/>
              <a:gd name="connsiteX1" fmla="*/ 6336704 w 6336704"/>
              <a:gd name="connsiteY1" fmla="*/ 0 h 771550"/>
              <a:gd name="connsiteX2" fmla="*/ 6336704 w 6336704"/>
              <a:gd name="connsiteY2" fmla="*/ 771550 h 771550"/>
              <a:gd name="connsiteX3" fmla="*/ 0 w 6336704"/>
              <a:gd name="connsiteY3" fmla="*/ 771550 h 771550"/>
              <a:gd name="connsiteX4" fmla="*/ 0 w 6336704"/>
              <a:gd name="connsiteY4" fmla="*/ 0 h 771550"/>
              <a:gd name="connsiteX0" fmla="*/ 704427 w 6336704"/>
              <a:gd name="connsiteY0" fmla="*/ 0 h 778324"/>
              <a:gd name="connsiteX1" fmla="*/ 6336704 w 6336704"/>
              <a:gd name="connsiteY1" fmla="*/ 6774 h 778324"/>
              <a:gd name="connsiteX2" fmla="*/ 6336704 w 6336704"/>
              <a:gd name="connsiteY2" fmla="*/ 778324 h 778324"/>
              <a:gd name="connsiteX3" fmla="*/ 0 w 6336704"/>
              <a:gd name="connsiteY3" fmla="*/ 778324 h 778324"/>
              <a:gd name="connsiteX4" fmla="*/ 704427 w 6336704"/>
              <a:gd name="connsiteY4" fmla="*/ 0 h 778324"/>
              <a:gd name="connsiteX0" fmla="*/ 666106 w 6298383"/>
              <a:gd name="connsiteY0" fmla="*/ 0 h 778324"/>
              <a:gd name="connsiteX1" fmla="*/ 6298383 w 6298383"/>
              <a:gd name="connsiteY1" fmla="*/ 6774 h 778324"/>
              <a:gd name="connsiteX2" fmla="*/ 6298383 w 6298383"/>
              <a:gd name="connsiteY2" fmla="*/ 778324 h 778324"/>
              <a:gd name="connsiteX3" fmla="*/ 0 w 6298383"/>
              <a:gd name="connsiteY3" fmla="*/ 778324 h 778324"/>
              <a:gd name="connsiteX4" fmla="*/ 666106 w 6298383"/>
              <a:gd name="connsiteY4" fmla="*/ 0 h 778324"/>
              <a:gd name="connsiteX0" fmla="*/ 643114 w 6275391"/>
              <a:gd name="connsiteY0" fmla="*/ 0 h 778324"/>
              <a:gd name="connsiteX1" fmla="*/ 6275391 w 6275391"/>
              <a:gd name="connsiteY1" fmla="*/ 6774 h 778324"/>
              <a:gd name="connsiteX2" fmla="*/ 6275391 w 6275391"/>
              <a:gd name="connsiteY2" fmla="*/ 778324 h 778324"/>
              <a:gd name="connsiteX3" fmla="*/ 0 w 6275391"/>
              <a:gd name="connsiteY3" fmla="*/ 774206 h 778324"/>
              <a:gd name="connsiteX4" fmla="*/ 643114 w 6275391"/>
              <a:gd name="connsiteY4" fmla="*/ 0 h 7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391" h="778324">
                <a:moveTo>
                  <a:pt x="643114" y="0"/>
                </a:moveTo>
                <a:lnTo>
                  <a:pt x="6275391" y="6774"/>
                </a:lnTo>
                <a:lnTo>
                  <a:pt x="6275391" y="778324"/>
                </a:lnTo>
                <a:lnTo>
                  <a:pt x="0" y="774206"/>
                </a:lnTo>
                <a:lnTo>
                  <a:pt x="643114" y="0"/>
                </a:lnTo>
                <a:close/>
              </a:path>
            </a:pathLst>
          </a:custGeom>
          <a:gradFill flip="none" rotWithShape="1">
            <a:gsLst>
              <a:gs pos="28000">
                <a:srgbClr val="006666"/>
              </a:gs>
              <a:gs pos="81000">
                <a:srgbClr val="00999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12295" name="Прямоугольник 101"/>
          <p:cNvSpPr>
            <a:spLocks noChangeArrowheads="1"/>
          </p:cNvSpPr>
          <p:nvPr/>
        </p:nvSpPr>
        <p:spPr bwMode="auto">
          <a:xfrm>
            <a:off x="2681288" y="188913"/>
            <a:ext cx="63738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300" b="1">
                <a:solidFill>
                  <a:schemeClr val="bg1"/>
                </a:solidFill>
                <a:latin typeface="Arial" charset="0"/>
              </a:rPr>
              <a:t>За 9 месяцев 2020 года: </a:t>
            </a:r>
          </a:p>
        </p:txBody>
      </p:sp>
      <p:pic>
        <p:nvPicPr>
          <p:cNvPr id="12296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4450"/>
            <a:ext cx="3762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8586788" y="6423025"/>
            <a:ext cx="6302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" charset="0"/>
              </a:rPr>
              <a:t>6</a:t>
            </a:r>
          </a:p>
        </p:txBody>
      </p:sp>
      <p:sp>
        <p:nvSpPr>
          <p:cNvPr id="12298" name="Прямоугольник 2"/>
          <p:cNvSpPr>
            <a:spLocks noChangeArrowheads="1"/>
          </p:cNvSpPr>
          <p:nvPr/>
        </p:nvSpPr>
        <p:spPr bwMode="auto">
          <a:xfrm>
            <a:off x="1219200" y="1341438"/>
            <a:ext cx="74564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700" b="1">
                <a:latin typeface="Arial" charset="0"/>
              </a:rPr>
              <a:t>За содействием в поиске работы обратились 344 выпускника ПОО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700" b="1">
                <a:latin typeface="Arial" charset="0"/>
              </a:rPr>
              <a:t>Зарегистрированы в качестве безработных 202 выпускника ПОО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700" b="1">
                <a:latin typeface="Arial" charset="0"/>
              </a:rPr>
              <a:t>Трудоустроен 81 человек (уровень трудоустройства около 24%)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700" b="1">
                <a:latin typeface="Arial" charset="0"/>
              </a:rPr>
              <a:t>На 01.10.2020 состоял на учете 221 выпускник ПОО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00113" y="1268413"/>
            <a:ext cx="0" cy="22415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27075" y="1268413"/>
            <a:ext cx="360363" cy="3603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6913" y="1952625"/>
            <a:ext cx="360362" cy="360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0725" y="2625725"/>
            <a:ext cx="360363" cy="361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6913" y="3328988"/>
            <a:ext cx="360362" cy="361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4675" y="4076700"/>
            <a:ext cx="7813675" cy="184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A50021"/>
              </a:buCl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Выпускникам ПОО оказаны государственные услуги в сфере занятости населения:</a:t>
            </a:r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Профессиональная ориентация – 173 человека</a:t>
            </a:r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solidFill>
                  <a:srgbClr val="002060"/>
                </a:solidFill>
              </a:rPr>
              <a:t>Психологическая поддержка безработных граждан – 14 человек</a:t>
            </a:r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solidFill>
                  <a:srgbClr val="002060"/>
                </a:solidFill>
              </a:rPr>
              <a:t>Социальная  адаптации безработных граждан – 21 человек</a:t>
            </a:r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Приступили к профессиональному обучению, получению дополнительного профессионального образования – 40 человек.</a:t>
            </a:r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9"/>
          <p:cNvSpPr>
            <a:spLocks noChangeArrowheads="1"/>
          </p:cNvSpPr>
          <p:nvPr/>
        </p:nvSpPr>
        <p:spPr bwMode="auto">
          <a:xfrm>
            <a:off x="2916238" y="115888"/>
            <a:ext cx="5543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A50021"/>
                </a:solidFill>
              </a:rPr>
              <a:t>Меры, принимаемые в целях трудоустройства выпускников  профессиональных образовательных организаций</a:t>
            </a:r>
          </a:p>
        </p:txBody>
      </p:sp>
      <p:sp>
        <p:nvSpPr>
          <p:cNvPr id="13315" name="Номер слайда 9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594475"/>
            <a:ext cx="4572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000" smtClean="0">
                <a:solidFill>
                  <a:srgbClr val="990000"/>
                </a:solidFill>
                <a:latin typeface="Arial" charset="0"/>
              </a:rPr>
              <a:t>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ru-RU" altLang="ru-RU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341438"/>
            <a:ext cx="5903913" cy="1014412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chemeClr val="tx2"/>
                </a:solidFill>
              </a:rPr>
              <a:t>Взаимодействие  с работодателями области с целью наполнения банка вакантных рабочих мест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588" y="1196975"/>
            <a:ext cx="2087562" cy="18303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350" dirty="0"/>
              <a:t>1,9 тыс. рабочих мест для трудоустройства без  требования к опыту работы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350" dirty="0"/>
              <a:t>Около 100 вакансий для организации стажировки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endParaRPr lang="ru-RU" sz="13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288" y="2584450"/>
            <a:ext cx="5832475" cy="58420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A50021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</a:rPr>
              <a:t>Ярмарки вакансий для рабочих мест для выпускников образовательных организаций всех уровней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408738" y="1438275"/>
            <a:ext cx="179387" cy="288925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3500438"/>
            <a:ext cx="5759450" cy="831850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A50021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</a:rPr>
              <a:t>Встречи с выпускниками и будущими выпускниками колледжей, техникумов с целью информирования о ситуации на рынке труда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52963"/>
            <a:ext cx="1993900" cy="18176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3" y="4832350"/>
            <a:ext cx="1846262" cy="14589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Picture 8" descr="врем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3" y="4503738"/>
            <a:ext cx="2376487" cy="17446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t="-2" b="3821"/>
          <a:stretch>
            <a:fillRect/>
          </a:stretch>
        </p:blipFill>
        <p:spPr bwMode="auto">
          <a:xfrm>
            <a:off x="6318250" y="3059113"/>
            <a:ext cx="2527300" cy="14747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39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116013" y="482600"/>
            <a:ext cx="7848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990000"/>
                </a:solidFill>
                <a:latin typeface="Arial" charset="0"/>
              </a:rPr>
              <a:t>Портал «Работа в России» - </a:t>
            </a:r>
            <a:r>
              <a:rPr lang="ru-RU" altLang="ru-RU" sz="1400" b="1">
                <a:solidFill>
                  <a:srgbClr val="990000"/>
                </a:solidFill>
                <a:latin typeface="Arial" charset="0"/>
              </a:rPr>
              <a:t>современный инструмент для поиска работы</a:t>
            </a:r>
            <a:endParaRPr lang="ru-RU" altLang="ru-RU" sz="1400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1052513"/>
            <a:ext cx="8569325" cy="532923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93062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28856</TotalTime>
  <Words>750</Words>
  <Application>Microsoft Office PowerPoint</Application>
  <PresentationFormat>Экран (4:3)</PresentationFormat>
  <Paragraphs>162</Paragraphs>
  <Slides>11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Arial</vt:lpstr>
      <vt:lpstr>Wingdings 3</vt:lpstr>
      <vt:lpstr>Times New Roman</vt:lpstr>
      <vt:lpstr>Wingdings</vt:lpstr>
      <vt:lpstr>3_Тема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Плескевич Сергей Александрович</dc:creator>
  <cp:lastModifiedBy>Наталья Вячеславовна Кузнецова</cp:lastModifiedBy>
  <cp:revision>1859</cp:revision>
  <cp:lastPrinted>2019-09-05T15:28:47Z</cp:lastPrinted>
  <dcterms:created xsi:type="dcterms:W3CDTF">2017-01-20T08:02:32Z</dcterms:created>
  <dcterms:modified xsi:type="dcterms:W3CDTF">2020-10-20T06:23:17Z</dcterms:modified>
</cp:coreProperties>
</file>