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4" r:id="rId3"/>
    <p:sldId id="324" r:id="rId4"/>
    <p:sldId id="296" r:id="rId5"/>
    <p:sldId id="325" r:id="rId6"/>
    <p:sldId id="297" r:id="rId7"/>
    <p:sldId id="326" r:id="rId8"/>
    <p:sldId id="327" r:id="rId9"/>
    <p:sldId id="328" r:id="rId10"/>
    <p:sldId id="329" r:id="rId11"/>
    <p:sldId id="294" r:id="rId12"/>
    <p:sldId id="330" r:id="rId13"/>
    <p:sldId id="332" r:id="rId14"/>
    <p:sldId id="333" r:id="rId15"/>
    <p:sldId id="300" r:id="rId16"/>
    <p:sldId id="301" r:id="rId17"/>
    <p:sldId id="334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вьялова" initials="И.В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73D"/>
    <a:srgbClr val="7020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8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A2B1-A63A-4CC6-8BE2-D79E03EBC817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D2BC1-FD02-44D0-859D-B67CABC3A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77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5765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0632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750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225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2584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047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3347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183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0501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0227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647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0594-C552-4374-AD83-923BA7AF334B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4AAB-610B-4725-BC96-783D417AD4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942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77793" y="6370835"/>
            <a:ext cx="860119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solidFill>
                  <a:srgbClr val="FFC000"/>
                </a:solidFill>
              </a:rPr>
              <a:t>ГПОУ ЯО </a:t>
            </a:r>
            <a:r>
              <a:rPr lang="ru-RU" sz="1200" b="1" dirty="0" err="1" smtClean="0">
                <a:solidFill>
                  <a:srgbClr val="FFC000"/>
                </a:solidFill>
              </a:rPr>
              <a:t>ЯКУиПТ</a:t>
            </a:r>
            <a:endParaRPr lang="en-US" sz="1200" b="1" dirty="0">
              <a:solidFill>
                <a:srgbClr val="FFC000"/>
              </a:solidFill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31а, тел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./факс. +7 (4852)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55-19-66,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225393" y="5085184"/>
            <a:ext cx="2618416" cy="1170228"/>
            <a:chOff x="364435" y="5085184"/>
            <a:chExt cx="2257097" cy="1170228"/>
          </a:xfrm>
        </p:grpSpPr>
        <p:sp>
          <p:nvSpPr>
            <p:cNvPr id="4" name="3 CuadroTexto"/>
            <p:cNvSpPr txBox="1"/>
            <p:nvPr/>
          </p:nvSpPr>
          <p:spPr>
            <a:xfrm>
              <a:off x="682594" y="5085184"/>
              <a:ext cx="1938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В.П.Баталова</a:t>
              </a:r>
              <a:endParaRPr lang="es-ES" sz="24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64435" y="5547526"/>
              <a:ext cx="2257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заместитель 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директора по </a:t>
              </a:r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240059" y="5085184"/>
            <a:ext cx="2903941" cy="800219"/>
            <a:chOff x="6240059" y="5085184"/>
            <a:chExt cx="2903941" cy="800219"/>
          </a:xfrm>
        </p:grpSpPr>
        <p:sp>
          <p:nvSpPr>
            <p:cNvPr id="8" name="7 CuadroTexto"/>
            <p:cNvSpPr txBox="1"/>
            <p:nvPr/>
          </p:nvSpPr>
          <p:spPr>
            <a:xfrm>
              <a:off x="6541369" y="5085184"/>
              <a:ext cx="2602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ytuipt@yandex.ru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240059" y="5546849"/>
              <a:ext cx="273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zam.upr.ytuipt@yandex.ru</a:t>
              </a:r>
              <a:endPara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225393" y="2168628"/>
            <a:ext cx="8753597" cy="259228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ПРОВЕДЕНИЯ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В ФОРМЕ ДЕМОНСТРАЦИОННОГО ЭКЗАМЕНА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профессионального модуля по компетенции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«Парикмахерское искусство» по профессии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43.01.02 «Парикмахер»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5393" y="241077"/>
            <a:ext cx="875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Ярославский колледж управления и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профессиональных технологий</a:t>
            </a:r>
          </a:p>
        </p:txBody>
      </p:sp>
      <p:pic>
        <p:nvPicPr>
          <p:cNvPr id="19" name="Imagen 6" descr="C:\Users\Design\Documents\Edu\GR\Big Idea PPT\icons\user_a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3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5" descr="C:\Users\Design\Documents\Edu\GR\Big Idea PPT\icons\to-do-list_checke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14 Grupo"/>
          <p:cNvGrpSpPr/>
          <p:nvPr/>
        </p:nvGrpSpPr>
        <p:grpSpPr>
          <a:xfrm>
            <a:off x="3201138" y="5085184"/>
            <a:ext cx="2883031" cy="861775"/>
            <a:chOff x="3211710" y="5085184"/>
            <a:chExt cx="2630308" cy="861775"/>
          </a:xfrm>
        </p:grpSpPr>
        <p:sp>
          <p:nvSpPr>
            <p:cNvPr id="24" name="5 CuadroTexto"/>
            <p:cNvSpPr txBox="1"/>
            <p:nvPr/>
          </p:nvSpPr>
          <p:spPr>
            <a:xfrm>
              <a:off x="3542663" y="5085184"/>
              <a:ext cx="229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+7(4852) 55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6 CuadroTexto"/>
            <p:cNvSpPr txBox="1"/>
            <p:nvPr/>
          </p:nvSpPr>
          <p:spPr>
            <a:xfrm>
              <a:off x="3542663" y="5546849"/>
              <a:ext cx="2299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7(9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6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Imagen 4" descr="C:\Users\Design\Documents\Edu\GR\Big Idea PPT\icons\check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710" y="5085184"/>
              <a:ext cx="330952" cy="457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3350"/>
            <a:ext cx="12541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6786" y="1262991"/>
            <a:ext cx="875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Круглый стол «Организационно-методическое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подготовки и проведения демонстрационного экзамена в профессиональных образовательных организациях Ярославской области»</a:t>
            </a:r>
          </a:p>
        </p:txBody>
      </p:sp>
    </p:spTree>
    <p:extLst>
      <p:ext uri="{BB962C8B-B14F-4D97-AF65-F5344CB8AC3E}">
        <p14:creationId xmlns="" xmlns:p14="http://schemas.microsoft.com/office/powerpoint/2010/main" val="20612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ДЭ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Парикмахерское искусство»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13"/>
          <a:stretch/>
        </p:blipFill>
        <p:spPr>
          <a:xfrm>
            <a:off x="19857" y="1920875"/>
            <a:ext cx="1910543" cy="276329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96" r="6771"/>
          <a:stretch/>
        </p:blipFill>
        <p:spPr>
          <a:xfrm>
            <a:off x="1988468" y="1897917"/>
            <a:ext cx="3033486" cy="27632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83"/>
          <a:stretch/>
        </p:blipFill>
        <p:spPr>
          <a:xfrm>
            <a:off x="5094520" y="1897917"/>
            <a:ext cx="1872094" cy="28231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91" y="1910166"/>
            <a:ext cx="2098974" cy="27986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1" y="3293896"/>
            <a:ext cx="2046233" cy="27283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77" y="3293897"/>
            <a:ext cx="2050971" cy="27346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13" y="3293897"/>
            <a:ext cx="2046233" cy="2728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27" y="3309482"/>
            <a:ext cx="2034545" cy="2712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9322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ДЭ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2019-2020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910073"/>
          </a:xfrm>
        </p:spPr>
        <p:txBody>
          <a:bodyPr>
            <a:noAutofit/>
          </a:bodyPr>
          <a:lstStyle/>
          <a:p>
            <a:pPr marL="73025" lvl="1" indent="0" algn="ctr">
              <a:lnSpc>
                <a:spcPct val="90000"/>
              </a:lnSpc>
              <a:buClr>
                <a:schemeClr val="accent3">
                  <a:lumMod val="50000"/>
                </a:schemeClr>
              </a:buClr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переводе баллов </a:t>
            </a:r>
            <a:r>
              <a:rPr lang="ru-RU" sz="2400" dirty="0" smtClean="0"/>
              <a:t>в оценку использовалась </a:t>
            </a:r>
            <a:r>
              <a:rPr lang="ru-RU" sz="2400" dirty="0"/>
              <a:t>методика, </a:t>
            </a:r>
            <a:r>
              <a:rPr lang="ru-RU" sz="2400" dirty="0" smtClean="0"/>
              <a:t>Союза </a:t>
            </a:r>
            <a:r>
              <a:rPr lang="ru-RU" sz="2400" dirty="0" err="1" smtClean="0"/>
              <a:t>Ворлдскиллс</a:t>
            </a:r>
            <a:endParaRPr lang="ru-RU" altLang="ru-RU" sz="2400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2832101"/>
              </p:ext>
            </p:extLst>
          </p:nvPr>
        </p:nvGraphicFramePr>
        <p:xfrm>
          <a:off x="451187" y="2397818"/>
          <a:ext cx="8253211" cy="360775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73211"/>
                <a:gridCol w="1620000"/>
                <a:gridCol w="1620000"/>
                <a:gridCol w="1620000"/>
                <a:gridCol w="1620000"/>
              </a:tblGrid>
              <a:tr h="786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«2»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«3»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«4»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«5»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66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полученного количества баллов к максимально возможному в процентах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0,00-19,99%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20,00-39,99%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40,00-69,99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70,00-100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7191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12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ДЭ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358775" lvl="1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«5» - 4 человека</a:t>
            </a:r>
          </a:p>
          <a:p>
            <a:pPr marL="358775" lvl="1"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«4» - 16 человек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Туризм»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237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13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ДЭ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41516"/>
          </a:xfrm>
        </p:spPr>
        <p:txBody>
          <a:bodyPr>
            <a:normAutofit/>
          </a:bodyPr>
          <a:lstStyle/>
          <a:p>
            <a:pPr marL="358775" lvl="1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«5»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выполнил никто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«4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- 4 человека</a:t>
            </a:r>
          </a:p>
          <a:p>
            <a:pPr marL="358775" lvl="1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«3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- 8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Предпринимательство»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011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14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ДЭ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Парикмахерское искусство»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41775"/>
          </a:xfrm>
        </p:spPr>
        <p:txBody>
          <a:bodyPr>
            <a:normAutofit/>
          </a:bodyPr>
          <a:lstStyle/>
          <a:p>
            <a:pPr marL="358775" lvl="1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«5»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выполнил никто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«4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 человек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«3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человек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832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r>
              <a:rPr lang="en-US" b="1" dirty="0" smtClean="0"/>
              <a:t>5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5072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0769"/>
            <a:ext cx="8507288" cy="4680520"/>
          </a:xfrm>
        </p:spPr>
        <p:txBody>
          <a:bodyPr>
            <a:noAutofit/>
          </a:bodyPr>
          <a:lstStyle/>
          <a:p>
            <a:pPr marL="449263" lvl="1" indent="-449263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коллеги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колледжей:</a:t>
            </a:r>
          </a:p>
          <a:p>
            <a:pPr marL="666750" lvl="2" indent="-266700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smtClean="0"/>
              <a:t>ГПОАУ ЯО Ярославского колледжа </a:t>
            </a:r>
            <a:r>
              <a:rPr lang="ru-RU" dirty="0"/>
              <a:t>сервиса и </a:t>
            </a:r>
            <a:r>
              <a:rPr lang="ru-RU" dirty="0" smtClean="0"/>
              <a:t>дизайна</a:t>
            </a:r>
          </a:p>
          <a:p>
            <a:pPr marL="666750" lvl="2" indent="-266700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smtClean="0"/>
              <a:t>ГПОУ ЯО</a:t>
            </a:r>
            <a:r>
              <a:rPr lang="ru-RU" dirty="0"/>
              <a:t> </a:t>
            </a:r>
            <a:r>
              <a:rPr lang="ru-RU" dirty="0" smtClean="0"/>
              <a:t>Ярославского торгово-экономического колледжа</a:t>
            </a:r>
          </a:p>
          <a:p>
            <a:pPr marL="666750" lvl="2" indent="-266700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smtClean="0"/>
              <a:t>ГПОУ ЯО Ярославского градостроительного колледжа</a:t>
            </a:r>
          </a:p>
          <a:p>
            <a:pPr marL="666750" lvl="2" indent="-266700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smtClean="0"/>
              <a:t>ГПОУ ЯО </a:t>
            </a:r>
            <a:r>
              <a:rPr lang="ru-RU" dirty="0" err="1" smtClean="0"/>
              <a:t>Угличского</a:t>
            </a:r>
            <a:r>
              <a:rPr lang="ru-RU" dirty="0" smtClean="0"/>
              <a:t> индустриально –педагогического колледжа</a:t>
            </a:r>
          </a:p>
          <a:p>
            <a:pPr marL="666750" lvl="2" indent="-266700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endParaRPr lang="ru-RU" dirty="0" smtClean="0"/>
          </a:p>
          <a:p>
            <a:pPr marL="449263" lvl="1" indent="-449263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sz="2400" b="1" dirty="0" smtClean="0"/>
              <a:t>коллеги из Ярославского государственного технического университета</a:t>
            </a:r>
          </a:p>
          <a:p>
            <a:pPr marL="449263" lvl="1" indent="-449263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sz="2400" b="1" dirty="0" smtClean="0"/>
              <a:t>представители работодателей (парикмахерские </a:t>
            </a:r>
            <a:r>
              <a:rPr lang="ru-RU" sz="2400" b="1" dirty="0"/>
              <a:t>салоны и </a:t>
            </a:r>
            <a:r>
              <a:rPr lang="ru-RU" sz="2400" b="1" dirty="0" smtClean="0"/>
              <a:t>турфирмы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35429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r>
              <a:rPr lang="en-US" b="1" dirty="0" smtClean="0"/>
              <a:t>6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212"/>
            <a:ext cx="8507288" cy="13415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ДЭ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2020-2021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320480"/>
          </a:xfrm>
        </p:spPr>
        <p:txBody>
          <a:bodyPr>
            <a:noAutofit/>
          </a:bodyPr>
          <a:lstStyle/>
          <a:p>
            <a:pPr marL="449263" lvl="1" indent="-449263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ДЭ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10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компетенциям </a:t>
            </a:r>
          </a:p>
          <a:p>
            <a:pPr marL="449263" lvl="1" indent="-449263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рамках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ГИА по 5 компетенциям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Туризм», «Технологии моды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Бухгалтерский учет», «Банковское дело», «Парикмахерское искусство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449263" lvl="1" indent="-449263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рамках ПА по 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компетенциям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«Предпринимательство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Инженерный дизайн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Графический дизайнер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дизайн и разработка»</a:t>
            </a:r>
          </a:p>
          <a:p>
            <a:pPr marL="0" lvl="1" indent="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782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77793" y="6370835"/>
            <a:ext cx="860119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solidFill>
                  <a:srgbClr val="FFC000"/>
                </a:solidFill>
              </a:rPr>
              <a:t>ГПОУ ЯО </a:t>
            </a:r>
            <a:r>
              <a:rPr lang="ru-RU" sz="1200" b="1" dirty="0" err="1" smtClean="0">
                <a:solidFill>
                  <a:srgbClr val="FFC000"/>
                </a:solidFill>
              </a:rPr>
              <a:t>ЯКУиПТ</a:t>
            </a:r>
            <a:endParaRPr lang="en-US" sz="1200" b="1" dirty="0">
              <a:solidFill>
                <a:srgbClr val="FFC000"/>
              </a:solidFill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31а, тел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./факс. +7 (4852)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55-19-66,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225393" y="5085184"/>
            <a:ext cx="2618416" cy="1170228"/>
            <a:chOff x="364435" y="5085184"/>
            <a:chExt cx="2257097" cy="1170228"/>
          </a:xfrm>
        </p:grpSpPr>
        <p:sp>
          <p:nvSpPr>
            <p:cNvPr id="4" name="3 CuadroTexto"/>
            <p:cNvSpPr txBox="1"/>
            <p:nvPr/>
          </p:nvSpPr>
          <p:spPr>
            <a:xfrm>
              <a:off x="682594" y="5085184"/>
              <a:ext cx="1938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В.П.Баталова</a:t>
              </a:r>
              <a:endParaRPr lang="es-ES" sz="24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64435" y="5547526"/>
              <a:ext cx="2257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заместитель 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директора по </a:t>
              </a:r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240059" y="5085184"/>
            <a:ext cx="2903941" cy="800219"/>
            <a:chOff x="6240059" y="5085184"/>
            <a:chExt cx="2903941" cy="800219"/>
          </a:xfrm>
        </p:grpSpPr>
        <p:sp>
          <p:nvSpPr>
            <p:cNvPr id="8" name="7 CuadroTexto"/>
            <p:cNvSpPr txBox="1"/>
            <p:nvPr/>
          </p:nvSpPr>
          <p:spPr>
            <a:xfrm>
              <a:off x="6541369" y="5085184"/>
              <a:ext cx="2602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ytuipt@yandex.ru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240059" y="5546849"/>
              <a:ext cx="273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zam.upr.ytuipt@yandex.ru</a:t>
              </a:r>
              <a:endPara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Imagen 6" descr="C:\Users\Design\Documents\Edu\GR\Big Idea PPT\icons\user_a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3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5" descr="C:\Users\Design\Documents\Edu\GR\Big Idea PPT\icons\to-do-list_checke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14 Grupo"/>
          <p:cNvGrpSpPr/>
          <p:nvPr/>
        </p:nvGrpSpPr>
        <p:grpSpPr>
          <a:xfrm>
            <a:off x="3201138" y="5085184"/>
            <a:ext cx="2883031" cy="861775"/>
            <a:chOff x="3211710" y="5085184"/>
            <a:chExt cx="2630308" cy="861775"/>
          </a:xfrm>
        </p:grpSpPr>
        <p:sp>
          <p:nvSpPr>
            <p:cNvPr id="24" name="5 CuadroTexto"/>
            <p:cNvSpPr txBox="1"/>
            <p:nvPr/>
          </p:nvSpPr>
          <p:spPr>
            <a:xfrm>
              <a:off x="3542663" y="5085184"/>
              <a:ext cx="229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+7(4852) 55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6 CuadroTexto"/>
            <p:cNvSpPr txBox="1"/>
            <p:nvPr/>
          </p:nvSpPr>
          <p:spPr>
            <a:xfrm>
              <a:off x="3542663" y="5546849"/>
              <a:ext cx="2299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7(9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6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Imagen 4" descr="C:\Users\Design\Documents\Edu\GR\Big Idea PPT\icons\check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710" y="5085184"/>
              <a:ext cx="330952" cy="457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91" y="1628321"/>
            <a:ext cx="2940975" cy="20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919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212"/>
            <a:ext cx="8507288" cy="13415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ПРОВЕДЕНИЯ ДЭ В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7019" y="1484784"/>
            <a:ext cx="8687469" cy="45365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рамках промежуточной аттестации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три года</a:t>
            </a: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ru-RU" sz="2400" b="1" dirty="0" smtClean="0"/>
              <a:t>2017-2018 </a:t>
            </a:r>
            <a:r>
              <a:rPr lang="ru-RU" sz="2400" b="1" dirty="0"/>
              <a:t>год </a:t>
            </a:r>
            <a:r>
              <a:rPr lang="ru-RU" sz="2400" dirty="0" smtClean="0"/>
              <a:t>– ДЭ </a:t>
            </a:r>
            <a:r>
              <a:rPr lang="ru-RU" sz="2400" dirty="0"/>
              <a:t>по </a:t>
            </a:r>
            <a:r>
              <a:rPr lang="ru-RU" sz="2400" dirty="0" smtClean="0"/>
              <a:t>компетенциям: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 smtClean="0"/>
              <a:t>Технологии моды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 smtClean="0"/>
              <a:t>Видеопроизводство</a:t>
            </a:r>
          </a:p>
          <a:p>
            <a:pPr marL="0" indent="0">
              <a:buNone/>
            </a:pPr>
            <a:r>
              <a:rPr lang="ru-RU" sz="2400" b="1" dirty="0" smtClean="0"/>
              <a:t>2018-2019 </a:t>
            </a:r>
            <a:r>
              <a:rPr lang="ru-RU" sz="2400" b="1" dirty="0"/>
              <a:t>год </a:t>
            </a:r>
            <a:r>
              <a:rPr lang="ru-RU" sz="2400" dirty="0"/>
              <a:t>– ДЭ по компетенциям: </a:t>
            </a:r>
            <a:endParaRPr lang="ru-RU" sz="2400" dirty="0" smtClean="0"/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/>
              <a:t>Технологии моды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/>
              <a:t>Видеопроизводство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>
                <a:solidFill>
                  <a:srgbClr val="C00000"/>
                </a:solidFill>
              </a:rPr>
              <a:t>Туризм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>
                <a:solidFill>
                  <a:srgbClr val="C00000"/>
                </a:solidFill>
              </a:rPr>
              <a:t>Парикмахерское искусство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15640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212"/>
            <a:ext cx="8507288" cy="13415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ПРОВЕДЕНИЯ ДЭ В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7019" y="1484784"/>
            <a:ext cx="8687469" cy="45365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рамках промежуточной аттестации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три года</a:t>
            </a:r>
          </a:p>
          <a:p>
            <a:pPr marL="2065338" indent="-2065338">
              <a:buNone/>
            </a:pPr>
            <a:r>
              <a:rPr lang="ru-RU" sz="2400" b="1" dirty="0" smtClean="0"/>
              <a:t>2019-2020 </a:t>
            </a:r>
            <a:r>
              <a:rPr lang="ru-RU" sz="2400" b="1" dirty="0"/>
              <a:t>год </a:t>
            </a:r>
            <a:r>
              <a:rPr lang="ru-RU" sz="2400" dirty="0" smtClean="0"/>
              <a:t>– планировалось проведение ДЭ по </a:t>
            </a:r>
            <a:r>
              <a:rPr lang="ru-RU" sz="2400" dirty="0"/>
              <a:t>7 </a:t>
            </a:r>
            <a:r>
              <a:rPr lang="ru-RU" sz="2400" dirty="0" smtClean="0"/>
              <a:t>компетенциям:</a:t>
            </a:r>
            <a:endParaRPr lang="ru-RU" sz="2400" dirty="0"/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/>
              <a:t>Технологии моды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/>
              <a:t>Видеопроизводство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/>
              <a:t>Туризм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/>
              <a:t>Парикмахерское искусство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>
                <a:solidFill>
                  <a:srgbClr val="C00000"/>
                </a:solidFill>
              </a:rPr>
              <a:t>Предпринимательство</a:t>
            </a:r>
          </a:p>
          <a:p>
            <a:pPr marL="1698625">
              <a:buFont typeface="Calibri" panose="020F0502020204030204" pitchFamily="34" charset="0"/>
              <a:buChar char="−"/>
            </a:pPr>
            <a:r>
              <a:rPr lang="ru-RU" sz="2400" dirty="0">
                <a:solidFill>
                  <a:srgbClr val="C00000"/>
                </a:solidFill>
              </a:rPr>
              <a:t>Инженерный дизайн </a:t>
            </a:r>
            <a:r>
              <a:rPr lang="en-US" sz="2400" dirty="0">
                <a:solidFill>
                  <a:srgbClr val="C00000"/>
                </a:solidFill>
              </a:rPr>
              <a:t>CAD</a:t>
            </a:r>
            <a:endParaRPr lang="ru-RU" sz="2400" dirty="0">
              <a:solidFill>
                <a:srgbClr val="C00000"/>
              </a:solidFill>
            </a:endParaRPr>
          </a:p>
          <a:p>
            <a:pPr marL="1698625">
              <a:buFont typeface="Calibri" panose="020F0502020204030204" pitchFamily="34" charset="0"/>
              <a:buChar char="−"/>
            </a:pPr>
            <a:r>
              <a:rPr lang="en-US" sz="2400" dirty="0">
                <a:solidFill>
                  <a:srgbClr val="C00000"/>
                </a:solidFill>
              </a:rPr>
              <a:t>WEB</a:t>
            </a:r>
            <a:r>
              <a:rPr lang="ru-RU" sz="2400" dirty="0">
                <a:solidFill>
                  <a:srgbClr val="C00000"/>
                </a:solidFill>
              </a:rPr>
              <a:t>-дизайн и разработка</a:t>
            </a: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endParaRPr lang="ru-RU" sz="2400" dirty="0"/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89871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ПРОВЕДЕНИЯ ДЕМОНСТРАЦИОННОГО ЭКЗАМЕНА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28325"/>
            <a:ext cx="5580112" cy="39448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78644"/>
            <a:ext cx="5508612" cy="3894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20928"/>
            <a:ext cx="5508612" cy="3894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42" y="1938280"/>
            <a:ext cx="5508612" cy="3894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109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ДЭ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358775" lvl="1" algn="just"/>
            <a:r>
              <a:rPr lang="ru-RU" sz="2400" dirty="0"/>
              <a:t>ДЭ сдавала вся группа</a:t>
            </a:r>
          </a:p>
          <a:p>
            <a:pPr marL="358775" lvl="1" algn="just"/>
            <a:r>
              <a:rPr lang="ru-RU" sz="2400" dirty="0"/>
              <a:t>выбран код ДЭ, рассчитанный на 1 день</a:t>
            </a:r>
          </a:p>
          <a:p>
            <a:pPr marL="358775" lvl="1" algn="just"/>
            <a:r>
              <a:rPr lang="ru-RU" sz="2400" dirty="0"/>
              <a:t>код 1.1</a:t>
            </a:r>
          </a:p>
          <a:p>
            <a:pPr marL="358775" lvl="1" algn="just"/>
            <a:r>
              <a:rPr lang="ru-RU" sz="2400" dirty="0" smtClean="0"/>
              <a:t>время </a:t>
            </a:r>
            <a:r>
              <a:rPr lang="ru-RU" sz="2400" dirty="0"/>
              <a:t>выполнение задания – 3 </a:t>
            </a:r>
            <a:r>
              <a:rPr lang="ru-RU" sz="2400" dirty="0" smtClean="0"/>
              <a:t>часа</a:t>
            </a:r>
          </a:p>
          <a:p>
            <a:pPr marL="358775" lvl="1" algn="just"/>
            <a:r>
              <a:rPr lang="ru-RU" sz="2400" dirty="0" smtClean="0"/>
              <a:t>экзамен </a:t>
            </a:r>
            <a:r>
              <a:rPr lang="ru-RU" sz="2400" dirty="0"/>
              <a:t>проводился в 2 </a:t>
            </a:r>
            <a:r>
              <a:rPr lang="ru-RU" sz="2400" dirty="0" smtClean="0"/>
              <a:t>потока</a:t>
            </a:r>
          </a:p>
          <a:p>
            <a:pPr marL="358775" lvl="1" algn="just"/>
            <a:r>
              <a:rPr lang="ru-RU" sz="2400" dirty="0" smtClean="0"/>
              <a:t>участвовало </a:t>
            </a:r>
            <a:r>
              <a:rPr lang="ru-RU" sz="2400" dirty="0"/>
              <a:t>20 </a:t>
            </a:r>
            <a:r>
              <a:rPr lang="ru-RU" sz="2400" dirty="0" smtClean="0"/>
              <a:t>человек</a:t>
            </a:r>
          </a:p>
          <a:p>
            <a:pPr marL="358775" lvl="1" algn="just"/>
            <a:r>
              <a:rPr lang="ru-RU" sz="2400" dirty="0" smtClean="0"/>
              <a:t>максимальное </a:t>
            </a:r>
            <a:r>
              <a:rPr lang="ru-RU" sz="2400" dirty="0"/>
              <a:t>количество баллов – </a:t>
            </a:r>
            <a:r>
              <a:rPr lang="ru-RU" sz="2400" dirty="0" smtClean="0"/>
              <a:t>39</a:t>
            </a:r>
          </a:p>
          <a:p>
            <a:pPr marL="358775" lvl="1" algn="just"/>
            <a:r>
              <a:rPr lang="ru-RU" sz="2400" dirty="0" smtClean="0"/>
              <a:t>задание </a:t>
            </a:r>
            <a:r>
              <a:rPr lang="ru-RU" sz="2400" dirty="0"/>
              <a:t>включало один </a:t>
            </a:r>
            <a:r>
              <a:rPr lang="ru-RU" sz="2400" b="1" dirty="0" smtClean="0"/>
              <a:t>ПМ 01 «</a:t>
            </a:r>
            <a:r>
              <a:rPr lang="ru-RU" sz="2400" b="1" dirty="0"/>
              <a:t>Разработка, обоснование и продвижение нового туристского маршрута»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Туризм»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043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ДЭ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41516"/>
          </a:xfrm>
        </p:spPr>
        <p:txBody>
          <a:bodyPr>
            <a:normAutofit/>
          </a:bodyPr>
          <a:lstStyle/>
          <a:p>
            <a:pPr marL="358775" lvl="1" algn="just"/>
            <a:r>
              <a:rPr lang="ru-RU" sz="2400" dirty="0" smtClean="0"/>
              <a:t>выбран </a:t>
            </a:r>
            <a:r>
              <a:rPr lang="ru-RU" sz="2400" dirty="0"/>
              <a:t>код ДЭ, рассчитанный на 1 день</a:t>
            </a:r>
          </a:p>
          <a:p>
            <a:pPr marL="358775" lvl="1" algn="just"/>
            <a:r>
              <a:rPr lang="ru-RU" sz="2400" dirty="0"/>
              <a:t>код </a:t>
            </a:r>
            <a:r>
              <a:rPr lang="ru-RU" sz="2400" dirty="0" smtClean="0"/>
              <a:t>1.3</a:t>
            </a:r>
            <a:r>
              <a:rPr lang="ru-RU" sz="2400" b="1" dirty="0" smtClean="0"/>
              <a:t> Модуль C: Внесение изменений в конструкцию изделия </a:t>
            </a:r>
            <a:r>
              <a:rPr lang="ru-RU" sz="2400" dirty="0" smtClean="0"/>
              <a:t>(участнику необходимо разработать электронные модели ряда деталей, внести изменения в деталях/сборочных единицах, создать сборку с деталями/сб.ед. </a:t>
            </a:r>
            <a:r>
              <a:rPr lang="ru-RU" sz="2400" smtClean="0"/>
              <a:t>альтернативной конструкции, Разработать электронную модель для 3D- печати ) время </a:t>
            </a:r>
            <a:r>
              <a:rPr lang="ru-RU" sz="2400" dirty="0"/>
              <a:t>выполнение задания – </a:t>
            </a:r>
            <a:r>
              <a:rPr lang="ru-RU" sz="2400" dirty="0" smtClean="0"/>
              <a:t>6 часов</a:t>
            </a:r>
          </a:p>
          <a:p>
            <a:pPr marL="358775" lvl="1" algn="just"/>
            <a:r>
              <a:rPr lang="ru-RU" sz="2400" dirty="0" smtClean="0"/>
              <a:t>участвовало 9 человек</a:t>
            </a:r>
          </a:p>
          <a:p>
            <a:pPr marL="358775" lvl="1" algn="just"/>
            <a:r>
              <a:rPr lang="ru-RU" sz="2400" dirty="0" smtClean="0"/>
              <a:t>максимальное </a:t>
            </a:r>
            <a:r>
              <a:rPr lang="ru-RU" sz="2400" dirty="0"/>
              <a:t>количество баллов – </a:t>
            </a:r>
            <a:r>
              <a:rPr lang="ru-RU" sz="2400" dirty="0" smtClean="0"/>
              <a:t>25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Инженерный дизайн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503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ДЭ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41516"/>
          </a:xfrm>
        </p:spPr>
        <p:txBody>
          <a:bodyPr>
            <a:normAutofit/>
          </a:bodyPr>
          <a:lstStyle/>
          <a:p>
            <a:pPr marL="358775" lvl="1" algn="just"/>
            <a:r>
              <a:rPr lang="ru-RU" sz="2400" dirty="0" smtClean="0"/>
              <a:t>выбран </a:t>
            </a:r>
            <a:r>
              <a:rPr lang="ru-RU" sz="2400" dirty="0"/>
              <a:t>код ДЭ, рассчитанный на 1 день</a:t>
            </a:r>
          </a:p>
          <a:p>
            <a:pPr marL="358775" lvl="1" algn="just"/>
            <a:r>
              <a:rPr lang="ru-RU" sz="2400" dirty="0"/>
              <a:t>код </a:t>
            </a:r>
            <a:r>
              <a:rPr lang="ru-RU" sz="2400" dirty="0" smtClean="0"/>
              <a:t>1.3</a:t>
            </a:r>
            <a:endParaRPr lang="ru-RU" sz="2400" dirty="0"/>
          </a:p>
          <a:p>
            <a:pPr marL="358775" lvl="1" algn="just"/>
            <a:r>
              <a:rPr lang="ru-RU" sz="2400" dirty="0" smtClean="0"/>
              <a:t>время </a:t>
            </a:r>
            <a:r>
              <a:rPr lang="ru-RU" sz="2400" dirty="0"/>
              <a:t>выполнение задания – 4</a:t>
            </a:r>
            <a:r>
              <a:rPr lang="ru-RU" sz="2400" dirty="0" smtClean="0"/>
              <a:t> часа</a:t>
            </a:r>
          </a:p>
          <a:p>
            <a:pPr marL="358775" lvl="1" algn="just"/>
            <a:r>
              <a:rPr lang="ru-RU" sz="2400" dirty="0" smtClean="0"/>
              <a:t>участвовало 12 человек</a:t>
            </a:r>
          </a:p>
          <a:p>
            <a:pPr marL="358775" lvl="1" algn="just"/>
            <a:r>
              <a:rPr lang="ru-RU" sz="2400" dirty="0" smtClean="0"/>
              <a:t>максимальное </a:t>
            </a:r>
            <a:r>
              <a:rPr lang="ru-RU" sz="2400" dirty="0"/>
              <a:t>количество баллов – </a:t>
            </a:r>
            <a:r>
              <a:rPr lang="ru-RU" sz="2400" dirty="0" smtClean="0"/>
              <a:t>60</a:t>
            </a:r>
          </a:p>
          <a:p>
            <a:pPr marL="358775" lvl="1" algn="just"/>
            <a:r>
              <a:rPr lang="ru-RU" sz="2400" dirty="0" smtClean="0"/>
              <a:t>задание включало 2 профессиональных модуля </a:t>
            </a:r>
            <a:r>
              <a:rPr lang="ru-RU" sz="2400" b="1" dirty="0" smtClean="0"/>
              <a:t>«Организация и управление торгово-сбытовой деятельностью», «Организация и проведение экономической и маркетинговой деятельности»</a:t>
            </a:r>
            <a:endParaRPr lang="ru-RU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Предпринимательство»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541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ДЭ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41516"/>
          </a:xfrm>
        </p:spPr>
        <p:txBody>
          <a:bodyPr>
            <a:normAutofit/>
          </a:bodyPr>
          <a:lstStyle/>
          <a:p>
            <a:pPr marL="358775" lvl="1" algn="just"/>
            <a:r>
              <a:rPr lang="ru-RU" sz="2400" dirty="0" smtClean="0"/>
              <a:t>выбран </a:t>
            </a:r>
            <a:r>
              <a:rPr lang="ru-RU" sz="2400" dirty="0"/>
              <a:t>код ДЭ, рассчитанный на </a:t>
            </a:r>
            <a:r>
              <a:rPr lang="ru-RU" sz="2400" dirty="0" smtClean="0"/>
              <a:t>2 дня</a:t>
            </a:r>
            <a:endParaRPr lang="ru-RU" sz="2400" dirty="0"/>
          </a:p>
          <a:p>
            <a:pPr marL="358775" lvl="1" algn="just"/>
            <a:r>
              <a:rPr lang="ru-RU" sz="2400" dirty="0"/>
              <a:t>код </a:t>
            </a:r>
            <a:r>
              <a:rPr lang="ru-RU" sz="2400" dirty="0" smtClean="0"/>
              <a:t>1.1</a:t>
            </a:r>
            <a:endParaRPr lang="ru-RU" sz="2400" dirty="0"/>
          </a:p>
          <a:p>
            <a:pPr marL="358775" lvl="1" algn="just"/>
            <a:r>
              <a:rPr lang="ru-RU" sz="2400" dirty="0" smtClean="0"/>
              <a:t>время </a:t>
            </a:r>
            <a:r>
              <a:rPr lang="ru-RU" sz="2400" dirty="0"/>
              <a:t>выполнение задания – 6 часов 35 </a:t>
            </a:r>
            <a:r>
              <a:rPr lang="ru-RU" sz="2400" dirty="0" smtClean="0"/>
              <a:t>минут</a:t>
            </a:r>
          </a:p>
          <a:p>
            <a:pPr marL="358775" lvl="1" algn="just"/>
            <a:r>
              <a:rPr lang="ru-RU" sz="2400" dirty="0" smtClean="0"/>
              <a:t>участвовало 18 человек</a:t>
            </a:r>
          </a:p>
          <a:p>
            <a:pPr marL="358775" lvl="1" algn="just"/>
            <a:r>
              <a:rPr lang="ru-RU" sz="2400" dirty="0" smtClean="0"/>
              <a:t>максимальное </a:t>
            </a:r>
            <a:r>
              <a:rPr lang="ru-RU" sz="2400" dirty="0"/>
              <a:t>количество баллов – </a:t>
            </a:r>
            <a:r>
              <a:rPr lang="ru-RU" sz="2400" dirty="0" smtClean="0"/>
              <a:t>34</a:t>
            </a:r>
          </a:p>
          <a:p>
            <a:pPr marL="358775" lvl="1" algn="just"/>
            <a:r>
              <a:rPr lang="ru-RU" sz="2400" dirty="0"/>
              <a:t>задание включало 3 ПМ из 4 по профессии «Парикмахер</a:t>
            </a:r>
            <a:r>
              <a:rPr lang="ru-RU" sz="2400" dirty="0" smtClean="0"/>
              <a:t>»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Парикмахерское искусство»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864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Тутаевское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ДЭ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41516"/>
          </a:xfrm>
        </p:spPr>
        <p:txBody>
          <a:bodyPr>
            <a:normAutofit lnSpcReduction="10000"/>
          </a:bodyPr>
          <a:lstStyle/>
          <a:p>
            <a:pPr marL="358775" lvl="1" algn="just"/>
            <a:r>
              <a:rPr lang="ru-RU" sz="2400" dirty="0" smtClean="0"/>
              <a:t>Модуль </a:t>
            </a:r>
            <a:r>
              <a:rPr lang="ru-RU" sz="2400" dirty="0"/>
              <a:t>A  </a:t>
            </a:r>
            <a:r>
              <a:rPr lang="ru-RU" sz="2400" b="1" dirty="0"/>
              <a:t>Женская салонная стрижка с салонным окрашиванием  </a:t>
            </a:r>
          </a:p>
          <a:p>
            <a:pPr marL="358775" lvl="1" algn="just"/>
            <a:r>
              <a:rPr lang="ru-RU" sz="2400" dirty="0"/>
              <a:t>Модуль  B 	</a:t>
            </a:r>
            <a:r>
              <a:rPr lang="ru-RU" sz="2400" b="1" dirty="0"/>
              <a:t>Женская собранная причёска на длинных волосах с окрашиванием </a:t>
            </a:r>
            <a:r>
              <a:rPr lang="ru-RU" sz="2400" dirty="0"/>
              <a:t>		</a:t>
            </a:r>
          </a:p>
          <a:p>
            <a:pPr marL="358775" lvl="1" algn="just"/>
            <a:r>
              <a:rPr lang="ru-RU" sz="2400" dirty="0"/>
              <a:t>Модуль C 	</a:t>
            </a:r>
            <a:r>
              <a:rPr lang="ru-RU" sz="2400" b="1" dirty="0"/>
              <a:t>Мужская салонная классическая стрижка по фотографии </a:t>
            </a:r>
          </a:p>
          <a:p>
            <a:pPr marL="73025" lvl="1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(в задания не включен ПМ «Выполнение </a:t>
            </a:r>
            <a:r>
              <a:rPr lang="ru-RU" sz="2400" dirty="0" smtClean="0">
                <a:solidFill>
                  <a:srgbClr val="C00000"/>
                </a:solidFill>
              </a:rPr>
              <a:t>химической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завивки </a:t>
            </a:r>
            <a:r>
              <a:rPr lang="ru-RU" sz="2400" dirty="0">
                <a:solidFill>
                  <a:srgbClr val="C00000"/>
                </a:solidFill>
              </a:rPr>
              <a:t>волос») </a:t>
            </a:r>
            <a:r>
              <a:rPr lang="ru-RU" sz="2400" dirty="0"/>
              <a:t>	</a:t>
            </a:r>
          </a:p>
          <a:p>
            <a:pPr marL="358775" lvl="1" algn="just"/>
            <a:r>
              <a:rPr lang="ru-RU" sz="2400" dirty="0"/>
              <a:t> Демонстрационный экзамен проводили в 3 </a:t>
            </a:r>
            <a:r>
              <a:rPr lang="ru-RU" sz="2400" dirty="0" smtClean="0"/>
              <a:t>дня, чтобы </a:t>
            </a:r>
            <a:r>
              <a:rPr lang="ru-RU" sz="2400" dirty="0"/>
              <a:t>выполнить санитарные </a:t>
            </a:r>
            <a:r>
              <a:rPr lang="ru-RU" sz="2400" dirty="0" smtClean="0"/>
              <a:t>требования</a:t>
            </a:r>
            <a:endParaRPr lang="ru-RU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Парикмахерское искусство»</a:t>
            </a: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063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7692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1114</Words>
  <Application>Microsoft Office PowerPoint</Application>
  <PresentationFormat>Экран (4:3)</PresentationFormat>
  <Paragraphs>182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Tema de Office</vt:lpstr>
      <vt:lpstr>ПРАКТИКА ПРОВЕДЕНИЯ  ПРОМЕЖУТОЧНОЙ АТТЕСТАЦИИ В ФОРМЕ ДЕМОНСТРАЦИОННОГО ЭКЗАМЕНА  в рамках профессионального модуля по компетенции WSR «Парикмахерское искусство» по профессии  ФГОС СПО 43.01.02 «Парикмахер»</vt:lpstr>
      <vt:lpstr>ОПЫТ ПРОВЕДЕНИЯ ДЭ В ЯКУиПТ</vt:lpstr>
      <vt:lpstr>ОПЫТ ПРОВЕДЕНИЯ ДЭ В ЯКУиПТ</vt:lpstr>
      <vt:lpstr>ЦЕНТРЫ ПРОВЕДЕНИЯ ДЕМОНСТРАЦИОННОГО ЭКЗАМЕНА</vt:lpstr>
      <vt:lpstr>ОСОБЕННОСТИ ПРОВЕДЕНИЯ ДЭ  в 2019-2020 уч.году</vt:lpstr>
      <vt:lpstr>ОСОБЕННОСТИ ПРОВЕДЕНИЯ ДЭ  в 2019-2020 уч.году</vt:lpstr>
      <vt:lpstr>ОСОБЕННОСТИ ПРОВЕДЕНИЯ ДЭ  в 2019-2020 уч.году</vt:lpstr>
      <vt:lpstr>ОСОБЕННОСТИ ПРОВЕДЕНИЯ ДЭ  в 2019-2020 уч.году</vt:lpstr>
      <vt:lpstr>ОСОБЕННОСТИ ПРОВЕДЕНИЯ ДЭ  в 2019-2020 уч.году</vt:lpstr>
      <vt:lpstr>ОСОБЕННОСТИ ПРОВЕДЕНИЯ ДЭ  в 2019-2020 уч.году</vt:lpstr>
      <vt:lpstr>РЕЗУЛЬТАТЫ ДЭ  в 2019-2020 уч.году</vt:lpstr>
      <vt:lpstr>РЕЗУЛЬТАТЫ ДЭ  в 2019-2020 уч.году</vt:lpstr>
      <vt:lpstr>РЕЗУЛЬТАТЫ ДЭ  в 2019-2020 уч.году</vt:lpstr>
      <vt:lpstr>РЕЗУЛЬТАТЫ ДЭ  в 2019-2020 уч.году</vt:lpstr>
      <vt:lpstr>ЭКСПЕРТЫ</vt:lpstr>
      <vt:lpstr>ПЛАНИРОВАНИЕ ДЭ  на 2020-2021 уч.год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Пользователь</cp:lastModifiedBy>
  <cp:revision>84</cp:revision>
  <dcterms:created xsi:type="dcterms:W3CDTF">2010-06-24T19:27:56Z</dcterms:created>
  <dcterms:modified xsi:type="dcterms:W3CDTF">2020-10-05T19:43:41Z</dcterms:modified>
</cp:coreProperties>
</file>