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62" r:id="rId4"/>
    <p:sldId id="259" r:id="rId5"/>
    <p:sldId id="260" r:id="rId6"/>
    <p:sldId id="261" r:id="rId7"/>
    <p:sldId id="272" r:id="rId8"/>
    <p:sldId id="263" r:id="rId9"/>
    <p:sldId id="264" r:id="rId10"/>
    <p:sldId id="268" r:id="rId11"/>
    <p:sldId id="265" r:id="rId12"/>
    <p:sldId id="269" r:id="rId13"/>
    <p:sldId id="266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5" autoAdjust="0"/>
    <p:restoredTop sz="94662" autoAdjust="0"/>
  </p:normalViewPr>
  <p:slideViewPr>
    <p:cSldViewPr>
      <p:cViewPr varScale="1">
        <p:scale>
          <a:sx n="54" d="100"/>
          <a:sy n="54" d="100"/>
        </p:scale>
        <p:origin x="-97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8F7B5-0F95-47BA-AB9B-AD93A251C25E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261E6-19E3-47F7-A3AD-2A2AD3E3BA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5440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F18E-FB7A-417D-A53B-5FD04FEAB7D4}" type="datetime1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111C9-3E3C-476D-821E-A8A8FBEECD96}" type="datetime1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0B3A-B3EB-4253-ADE1-B6AEA24FC734}" type="datetime1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DE43A-B6E9-4AD7-9504-08058FC0622D}" type="datetime1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3A354-DC02-4946-B032-84321142C59E}" type="datetime1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D9A22-7013-486C-BD6E-667B039C150A}" type="datetime1">
              <a:rPr lang="ru-RU" smtClean="0"/>
              <a:pPr/>
              <a:t>30.09.2020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5CA8-FA18-4217-A1DD-73EBE8A19ED0}" type="datetime1">
              <a:rPr lang="ru-RU" smtClean="0"/>
              <a:pPr/>
              <a:t>30.09.2020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A7E8-2926-4C81-8BB8-5AD47024EDFB}" type="datetime1">
              <a:rPr lang="ru-RU" smtClean="0"/>
              <a:pPr/>
              <a:t>30.09.2020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FD4B3-4103-4536-8E97-ED5982042041}" type="datetime1">
              <a:rPr lang="ru-RU" smtClean="0"/>
              <a:pPr/>
              <a:t>30.09.2020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AA55-33C6-41DB-B449-5CE5568E069F}" type="datetime1">
              <a:rPr lang="ru-RU" smtClean="0"/>
              <a:pPr/>
              <a:t>30.09.2020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6E7D-8052-4A38-9EC1-8CA3289A3FCC}" type="datetime1">
              <a:rPr lang="ru-RU" smtClean="0"/>
              <a:pPr/>
              <a:t>30.09.2020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A0ACB-69E8-4CEB-A63D-92CD78D259BF}" type="datetime1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_________Microsoft_Office_Word1.docx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1050;&#1086;&#1085;&#1090;&#1088;&#1086;&#1083;&#1100;&#1085;&#1072;&#1103;%20&#1088;&#1072;&#1073;&#1086;&#1090;&#1072;%20&#1087;&#1086;%20&#1079;&#1086;&#1086;&#1072;&#1085;&#1090;&#1088;&#1086;&#1087;&#1086;&#1085;&#1086;&#1079;&#1072;&#1084;.doc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7355" y="548679"/>
            <a:ext cx="7040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ГПОУ ЯО Великосельский аграрный колледж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7" y="2132856"/>
            <a:ext cx="7992889" cy="2749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Практика разработки КОС по МДК в рамках профессионального модуля 01 «</a:t>
            </a:r>
            <a:r>
              <a:rPr lang="ru-RU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Осуществление </a:t>
            </a:r>
            <a:r>
              <a:rPr lang="ru-RU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зоогигиенических, профилактических и ветеринарно-санитарных </a:t>
            </a:r>
            <a:r>
              <a:rPr lang="ru-RU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мероприятий»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по </a:t>
            </a:r>
            <a:r>
              <a:rPr lang="ru-RU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специальности </a:t>
            </a:r>
            <a:r>
              <a:rPr lang="ru-RU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36.02.01 «Ветеринария»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818838" y="4882327"/>
            <a:ext cx="39151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Преподаватель ветеринарных дисциплин  ГПОУ ЯО Великосельского аграрного колледжа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Арынова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О.Н.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95936" y="6453336"/>
            <a:ext cx="1583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Великое, 2020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9528" y="997846"/>
            <a:ext cx="1220966" cy="1168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0255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en-US" dirty="0" smtClean="0"/>
              <a:t>0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376" y="404664"/>
            <a:ext cx="1006475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286000" y="348674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Рубежный контроль</a:t>
            </a:r>
            <a:endParaRPr lang="ru-RU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Критерии оценивания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9592" y="4106655"/>
            <a:ext cx="7200800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Всего 11 баллов: оценка «отлично» - 11 баллов; оценка «хорошо» – 8-9 баллов; оценка «удовлетворительно» – 5-7 баллов;</a:t>
            </a:r>
          </a:p>
          <a:p>
            <a:pPr lvl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Оценка «неудовлетворительно» – менее 5 баллов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43498213"/>
              </p:ext>
            </p:extLst>
          </p:nvPr>
        </p:nvGraphicFramePr>
        <p:xfrm>
          <a:off x="395536" y="2492896"/>
          <a:ext cx="8227699" cy="1913111"/>
        </p:xfrm>
        <a:graphic>
          <a:graphicData uri="http://schemas.openxmlformats.org/presentationml/2006/ole">
            <p:oleObj spid="_x0000_s1026" name="Документ" r:id="rId4" imgW="5925852" imgH="1377393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0377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en-US" dirty="0" smtClean="0"/>
              <a:t>1</a:t>
            </a: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99826" y="331771"/>
            <a:ext cx="1006475" cy="969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21131" y="571481"/>
            <a:ext cx="4158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ПРОМЕЖУТОЧНЫЙ КОНТРОЛЬ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ФОРМЕ ЭКЗАМЕНА ПО МДК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27889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04530" y="2132856"/>
            <a:ext cx="7907516" cy="3994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Пример: </a:t>
            </a:r>
          </a:p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Экзаменационный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билет № 1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Часть 1. Ответьте на теоретические вопросы: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Times New Roman"/>
              <a:buAutoNum type="arabicPeriod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…..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Times New Roman"/>
              <a:buAutoNum type="arabicPeriod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……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Часть 2. Выполните практическое задание: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Выберите и примените препараты с целью борьбы с чесоткой сельскохозяйственных животных.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030388" y="6403553"/>
            <a:ext cx="2895600" cy="365125"/>
          </a:xfrm>
        </p:spPr>
        <p:txBody>
          <a:bodyPr/>
          <a:lstStyle/>
          <a:p>
            <a:r>
              <a:rPr lang="ru-RU" dirty="0" smtClean="0"/>
              <a:t>1212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22130"/>
            <a:ext cx="1006475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59980" y="706998"/>
            <a:ext cx="4744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ПРОМЕЖУТОЧНЫЙ КОНТРОЛЬ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7746" y="1530245"/>
            <a:ext cx="2237888" cy="49244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Умения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R="90805" lvl="0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1.применять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акарицидные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, инсектицидные и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дератизационные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средства с соблюдением правил 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безопасности;</a:t>
            </a:r>
          </a:p>
          <a:p>
            <a:pPr marR="90805" lvl="0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2.проводить 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ветеринарную обработку животных;</a:t>
            </a:r>
          </a:p>
          <a:p>
            <a:endParaRPr lang="ru-RU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4715692" y="1632858"/>
            <a:ext cx="1814442" cy="1194438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Показатели оценки результата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 rot="1793160">
            <a:off x="4689724" y="2889946"/>
            <a:ext cx="484632" cy="978408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9742677">
            <a:off x="6124250" y="2882256"/>
            <a:ext cx="484632" cy="978408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921236" y="3789040"/>
            <a:ext cx="2341497" cy="29592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6985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Соблюдение мер личной безопасности при работе с </a:t>
            </a:r>
            <a:r>
              <a:rPr lang="ru-RU" dirty="0" err="1">
                <a:latin typeface="Times New Roman"/>
                <a:ea typeface="Calibri"/>
              </a:rPr>
              <a:t>дез</a:t>
            </a:r>
            <a:r>
              <a:rPr lang="ru-RU" dirty="0">
                <a:latin typeface="Times New Roman"/>
                <a:ea typeface="Calibri"/>
              </a:rPr>
              <a:t>. средствами. Выполнение техники приготовления и применения этих средств. </a:t>
            </a:r>
            <a:endParaRPr lang="ru-RU" sz="1600" dirty="0">
              <a:ea typeface="Calibri"/>
            </a:endParaRPr>
          </a:p>
          <a:p>
            <a:pPr marL="69850"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 </a:t>
            </a:r>
            <a:r>
              <a:rPr lang="ru-RU" dirty="0" smtClean="0">
                <a:latin typeface="Times New Roman"/>
                <a:ea typeface="Calibri"/>
              </a:rPr>
              <a:t>1</a:t>
            </a:r>
            <a:r>
              <a:rPr lang="en-US" dirty="0" smtClean="0">
                <a:latin typeface="Times New Roman"/>
                <a:ea typeface="Calibri"/>
              </a:rPr>
              <a:t>2</a:t>
            </a:r>
            <a:endParaRPr lang="ru-RU" sz="1600" dirty="0">
              <a:ea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31086" y="3789040"/>
            <a:ext cx="2945370" cy="29592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Подбор инструментов, оборудования, ветеринарных препаратов для проведения обработки животных; Соблюдение правил использования препаратов норм дозирования согласно инструкции.</a:t>
            </a:r>
            <a:endParaRPr lang="ru-RU" sz="1600" dirty="0">
              <a:ea typeface="Calibri"/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2978331" y="2207623"/>
            <a:ext cx="1491957" cy="507086"/>
          </a:xfrm>
          <a:prstGeom prst="homePlat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84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2514" y="1227908"/>
            <a:ext cx="3053057" cy="51728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Знания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90805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>
                <a:latin typeface="Times New Roman"/>
                <a:ea typeface="Calibri"/>
              </a:rPr>
              <a:t>инфекционные и инвазионные болезни животных (их симптомы, возбудителей и переносчиков);</a:t>
            </a:r>
            <a:endParaRPr lang="ru-RU" sz="2000" dirty="0">
              <a:ea typeface="Calibri"/>
            </a:endParaRPr>
          </a:p>
          <a:p>
            <a:pPr marL="342900" marR="90805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Times New Roman"/>
                <a:ea typeface="Calibri"/>
              </a:rPr>
              <a:t>внешних и внутренних паразитов сельскохозяйственных животных (гельминты, членистоногие, простейшие).</a:t>
            </a:r>
            <a:endParaRPr lang="ru-RU" sz="2000" dirty="0">
              <a:ea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36096" y="1484784"/>
            <a:ext cx="2232248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Показатели оценки результата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6350" y="1916832"/>
            <a:ext cx="15113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804322">
            <a:off x="6189476" y="2802689"/>
            <a:ext cx="725487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427984" y="3814353"/>
            <a:ext cx="4572000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Описывает заразные болезни согласно принятой схеме. Демонстрирует их признаки, способы профилактики при помощи наглядных пособий, рисунков, НПА.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31803" y="18864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ПРОМЕЖУТОЧНЫЙ КОНТРОЛЬ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93509" y="214134"/>
            <a:ext cx="1006475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196752"/>
            <a:ext cx="8136904" cy="5255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</a:rPr>
              <a:t>Оценка «отлично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» выставляется студенту, глубоко и прочно усвоившему программный материал, исчерпывающе, последовательно, грамотно и логически стройно его излагающему, в ответе которого увязывается теория с практикой, правильно обосновывает решение практических задач.</a:t>
            </a:r>
            <a:endParaRPr lang="ru-RU" sz="1600" dirty="0">
              <a:solidFill>
                <a:prstClr val="black"/>
              </a:solidFill>
              <a:ea typeface="Calibri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</a:rPr>
              <a:t>Оценка «хорошо»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 выставляется студенту, твердо знающему программный материал, грамотно и по существу излагающему его, который не допускает существенных неточностей в ответе на вопрос, правильно применяет теоретические положения при решении практических вопросов и задач.</a:t>
            </a:r>
            <a:endParaRPr lang="ru-RU" sz="1600" dirty="0">
              <a:solidFill>
                <a:prstClr val="black"/>
              </a:solidFill>
              <a:ea typeface="Calibri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</a:rPr>
              <a:t>Оценка «удовлетворительно»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 выставляется студенту, который знает только основной программный материал, но не усвоил его деталей, допускает в ответе неточности, недостаточно правильно формулирует основные правила, затрудняется в выполнении практических задач.</a:t>
            </a:r>
            <a:endParaRPr lang="ru-RU" sz="1600" dirty="0">
              <a:solidFill>
                <a:prstClr val="black"/>
              </a:solidFill>
              <a:ea typeface="Calibri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</a:rPr>
              <a:t>Оценка «неудовлетворительно»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 выставляется студенту, который не знает значительной части программного материала, допускает существенные ошибки, с затруднениями выполняет практические работы.</a:t>
            </a:r>
            <a:endParaRPr lang="ru-RU" sz="1600" dirty="0">
              <a:solidFill>
                <a:prstClr val="black"/>
              </a:solidFill>
              <a:ea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1929" y="579021"/>
            <a:ext cx="4256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КРИТЕРИИ ОЦЕНИВАНИЯ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420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en-US" smtClean="0"/>
              <a:t>5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627783" y="2723728"/>
            <a:ext cx="4059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54204" y="1504946"/>
            <a:ext cx="1006475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8446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8" y="247840"/>
            <a:ext cx="58682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Область применения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3489" y="1646297"/>
            <a:ext cx="3639383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РЕЗУЛЬТАТ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Выгнутая вверх стрелка 5"/>
          <p:cNvSpPr/>
          <p:nvPr/>
        </p:nvSpPr>
        <p:spPr>
          <a:xfrm flipV="1">
            <a:off x="3177053" y="2541096"/>
            <a:ext cx="2321416" cy="95991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6857" y="1587884"/>
            <a:ext cx="4032448" cy="83099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ОСВОЕНИЕ ЗНАНИЙ И УМЕНИЙ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4509120"/>
            <a:ext cx="8352928" cy="175432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ФОРМА АТТЕСТАЦИИ – ЭКЗАМЕН ПО МЕЖДИСЦИПЛИНАРНОМУ КУРСУ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авая фигурная скобка 8"/>
          <p:cNvSpPr/>
          <p:nvPr/>
        </p:nvSpPr>
        <p:spPr>
          <a:xfrm rot="5400000">
            <a:off x="4071618" y="1409103"/>
            <a:ext cx="982508" cy="5166319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41427" y="189211"/>
            <a:ext cx="1006475" cy="969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5240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4"/>
            <a:ext cx="8286808" cy="56323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Контрольно-оценочные средства разработаны на основании: 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Федерального государственного образовательного стандарта среднего профессионального образования, утвержденного Министерством науки РФ 12.05.2014 г. приказ № 504 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Положения о фондах оценочных средств ГПОУ ЯО Великосельский аграрный колледж;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Приказа Министерства Труда и социальной защиты РФ от 21 декабря 2015 г. № 1079н « Об утверждении профессионального стандарта «Ветеринарный фельдшер»;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Регламента Финала национального чемпионата «Молодые профессионалы»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(WORLDSKILLS RUSSIA)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Рабочей программы ПМ 01 «Осуществление зоогигиенических, профилактических и ветеринарно-санитарных мероприятий»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40540884"/>
              </p:ext>
            </p:extLst>
          </p:nvPr>
        </p:nvGraphicFramePr>
        <p:xfrm>
          <a:off x="179512" y="116632"/>
          <a:ext cx="8784976" cy="5976295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1882496"/>
                <a:gridCol w="3330732"/>
                <a:gridCol w="3571748"/>
              </a:tblGrid>
              <a:tr h="254064">
                <a:tc rowSpan="2">
                  <a:txBody>
                    <a:bodyPr/>
                    <a:lstStyle/>
                    <a:p>
                      <a:pPr marL="457200" indent="9074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marL="457200" indent="9074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Форма контроля и оценивания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04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Промежуточная аттестация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Текущий контроль</a:t>
                      </a:r>
                      <a:endParaRPr lang="ru-RU" sz="1400" b="1" i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34" marR="59034" marT="0" marB="0"/>
                </a:tc>
              </a:tr>
              <a:tr h="260383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МДК .</a:t>
                      </a:r>
                      <a:r>
                        <a:rPr lang="en-US" sz="2000" dirty="0">
                          <a:effectLst/>
                        </a:rPr>
                        <a:t>01.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 Экзамен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Оценка  выполнения тестовых заданий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Оценка на практическом занятии;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-оценка защиты практических работ;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-оценка результатов  самостоятельной работы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34" marR="59034" marT="0" marB="0"/>
                </a:tc>
              </a:tr>
              <a:tr h="50812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УП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Дифференциальный Зачет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Оценка выполнения работ на учебной практике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34" marR="59034" marT="0" marB="0"/>
                </a:tc>
              </a:tr>
              <a:tr h="104582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ПП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Дифференциальный Зачет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Оценка выполнения работ на  производственной практиках.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Защита портфолио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34" marR="59034" marT="0" marB="0"/>
                </a:tc>
              </a:tr>
              <a:tr h="76219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ПМ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Экзамен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квалификационный 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Выполнение </a:t>
                      </a:r>
                      <a:r>
                        <a:rPr lang="ru-RU" sz="1600" dirty="0" smtClean="0">
                          <a:effectLst/>
                        </a:rPr>
                        <a:t>практических</a:t>
                      </a:r>
                      <a:r>
                        <a:rPr lang="ru-RU" sz="1600" baseline="0" dirty="0" smtClean="0">
                          <a:effectLst/>
                        </a:rPr>
                        <a:t> ситуационных задач</a:t>
                      </a:r>
                      <a:endParaRPr lang="ru-RU" sz="16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34" marR="59034" marT="0" marB="0"/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4989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8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52176"/>
            <a:ext cx="691276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Результаты </a:t>
            </a:r>
            <a:r>
              <a:rPr lang="ru-RU" sz="2800" b="1" dirty="0">
                <a:latin typeface="Times New Roman" pitchFamily="18" charset="0"/>
                <a:ea typeface="Times New Roman"/>
                <a:cs typeface="Times New Roman" pitchFamily="18" charset="0"/>
              </a:rPr>
              <a:t>освоения </a:t>
            </a:r>
            <a:r>
              <a:rPr lang="ru-RU" sz="28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модуля</a:t>
            </a:r>
            <a:endParaRPr lang="ru-RU" sz="2800" dirty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577516" y="1844824"/>
            <a:ext cx="3562436" cy="1559187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Знания</a:t>
            </a:r>
            <a:endParaRPr lang="ru-RU" sz="2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 rot="5400000">
            <a:off x="4642254" y="2056906"/>
            <a:ext cx="1058494" cy="456163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5413064" y="1887577"/>
            <a:ext cx="3542256" cy="1562033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Умения</a:t>
            </a:r>
            <a:endParaRPr lang="ru-RU" sz="2400" b="1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2699662" y="4866971"/>
            <a:ext cx="4484530" cy="1475874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Показатели оценки результата</a:t>
            </a:r>
            <a:endParaRPr lang="ru-RU" sz="24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4369" y="152176"/>
            <a:ext cx="1006475" cy="969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1215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71736" y="571480"/>
            <a:ext cx="3714776" cy="10772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ФОРМЫ КОНТРОЛЯ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 rot="16200000" flipH="1">
            <a:off x="1750199" y="2536025"/>
            <a:ext cx="1643074" cy="71438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16200000" flipH="1">
            <a:off x="5393537" y="2464587"/>
            <a:ext cx="1643074" cy="71438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16200000" flipH="1">
            <a:off x="2964645" y="3178967"/>
            <a:ext cx="2928958" cy="71438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571736" y="5143513"/>
            <a:ext cx="4000528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ПРОМЕЖУТОЧНЫЙ КОНТРОЛЬ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2976" y="3786190"/>
            <a:ext cx="2643207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РУБЕЖНЫЙ КОНТРОЛЬ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43504" y="3786190"/>
            <a:ext cx="2981026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ТЕКУЩИЙ КОНТРОЛЬ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4369" y="152176"/>
            <a:ext cx="1006475" cy="969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7899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483768" y="692696"/>
            <a:ext cx="3616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Структура КОС: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1772816"/>
            <a:ext cx="71287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применения;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освоения междисциплинарного курса;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освоения междисциплинарного курса;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Контрольно-оценочные материалы для промежуточной аттестации в форме экзамена.</a:t>
            </a:r>
          </a:p>
        </p:txBody>
      </p:sp>
    </p:spTree>
    <p:extLst>
      <p:ext uri="{BB962C8B-B14F-4D97-AF65-F5344CB8AC3E}">
        <p14:creationId xmlns:p14="http://schemas.microsoft.com/office/powerpoint/2010/main" xmlns="" val="180691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8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06844" y="198423"/>
            <a:ext cx="1006475" cy="969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1600" y="211156"/>
            <a:ext cx="63156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Текущий контроль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764704"/>
            <a:ext cx="81369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4369" y="152176"/>
            <a:ext cx="1006475" cy="969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42754" y="267825"/>
            <a:ext cx="35694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РУБЕЖНЫЙ КОНТРОЛЬ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69817" y="1554480"/>
            <a:ext cx="8699863" cy="49582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28600"/>
            <a:endParaRPr lang="ru-RU" dirty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i="1" spc="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Прочитайте условия задачи. Проанализируйте ситуацию. Письменно ответьте на вопросы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небольшой ферме (60 коров и 47 телят), находящейся на территории заповедника, в августе заболели 3 теленка и корова с явлениями извращенного аппетита, и беспокойства.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У коровы прекратилась жвачка и она сорвалась с цепи и убежала в лес. У телят отмечали слюнотечение, отказ от приема корма, залеживание, которое было определено как парез при исследовании его врачом. Телята погибли через неделю после начала болезни. Вскрытие не проводилось, но у одного теленка были замечены повреждения кожи в области путового сустава.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/>
            <a:r>
              <a:rPr lang="ru-RU" sz="2000" b="1" dirty="0" smtClean="0">
                <a:solidFill>
                  <a:srgbClr val="000000"/>
                </a:solidFill>
                <a:latin typeface="Times New Roman"/>
              </a:rPr>
              <a:t> </a:t>
            </a:r>
            <a:endParaRPr lang="ru-RU" sz="2000" b="0" i="0" dirty="0">
              <a:solidFill>
                <a:srgbClr val="000000"/>
              </a:solidFill>
              <a:effectLst/>
              <a:latin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836712"/>
            <a:ext cx="45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525</Words>
  <Application>Microsoft Office PowerPoint</Application>
  <PresentationFormat>Экран (4:3)</PresentationFormat>
  <Paragraphs>117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Документ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Vel</dc:creator>
  <cp:lastModifiedBy>Director</cp:lastModifiedBy>
  <cp:revision>26</cp:revision>
  <dcterms:created xsi:type="dcterms:W3CDTF">2020-09-27T17:56:49Z</dcterms:created>
  <dcterms:modified xsi:type="dcterms:W3CDTF">2020-09-30T06:28:29Z</dcterms:modified>
</cp:coreProperties>
</file>