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9"/>
  </p:notesMasterIdLst>
  <p:sldIdLst>
    <p:sldId id="290" r:id="rId2"/>
    <p:sldId id="295" r:id="rId3"/>
    <p:sldId id="275" r:id="rId4"/>
    <p:sldId id="291" r:id="rId5"/>
    <p:sldId id="296" r:id="rId6"/>
    <p:sldId id="297" r:id="rId7"/>
    <p:sldId id="294" r:id="rId8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FE97B1-8DF9-4245-BDEA-5DBE7D237134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845D2-CE11-4330-931B-19308BB600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424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BC4D-C9E5-401A-9536-A992D65DE09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6B7B-05B0-4CB1-91AD-996DAE3404F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8500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BC4D-C9E5-401A-9536-A992D65DE09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6B7B-05B0-4CB1-91AD-996DAE3404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714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BC4D-C9E5-401A-9536-A992D65DE09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6B7B-05B0-4CB1-91AD-996DAE3404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363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BC4D-C9E5-401A-9536-A992D65DE09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6B7B-05B0-4CB1-91AD-996DAE3404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425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BC4D-C9E5-401A-9536-A992D65DE09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6B7B-05B0-4CB1-91AD-996DAE3404F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21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BC4D-C9E5-401A-9536-A992D65DE09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6B7B-05B0-4CB1-91AD-996DAE3404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692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BC4D-C9E5-401A-9536-A992D65DE09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6B7B-05B0-4CB1-91AD-996DAE3404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554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BC4D-C9E5-401A-9536-A992D65DE09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6B7B-05B0-4CB1-91AD-996DAE3404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178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BC4D-C9E5-401A-9536-A992D65DE09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6B7B-05B0-4CB1-91AD-996DAE3404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639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410BC4D-C9E5-401A-9536-A992D65DE09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DF26B7B-05B0-4CB1-91AD-996DAE3404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431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BC4D-C9E5-401A-9536-A992D65DE09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6B7B-05B0-4CB1-91AD-996DAE3404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325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410BC4D-C9E5-401A-9536-A992D65DE09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DF26B7B-05B0-4CB1-91AD-996DAE3404F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7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mailto:dirytuipt@yandex.ru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8683" y="1427356"/>
            <a:ext cx="7199767" cy="28212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Практика разработки программы модернизации ГПОУ ЯО Ярославского колледжа управления и профессиональных технологий</a:t>
            </a:r>
            <a:r>
              <a:rPr lang="ru-RU" sz="3100" dirty="0">
                <a:latin typeface="Arial Black" panose="020B0A04020102020204" pitchFamily="34" charset="0"/>
              </a:rPr>
              <a:t/>
            </a:r>
            <a:br>
              <a:rPr lang="ru-RU" sz="3100" dirty="0">
                <a:latin typeface="Arial Black" panose="020B0A04020102020204" pitchFamily="34" charset="0"/>
              </a:rPr>
            </a:br>
            <a:r>
              <a:rPr lang="ru-RU" sz="4400" b="1" dirty="0" smtClean="0">
                <a:solidFill>
                  <a:schemeClr val="accent3"/>
                </a:solidFill>
              </a:rPr>
              <a:t/>
            </a:r>
            <a:br>
              <a:rPr lang="ru-RU" sz="4400" b="1" dirty="0" smtClean="0">
                <a:solidFill>
                  <a:schemeClr val="accent3"/>
                </a:solidFill>
              </a:rPr>
            </a:br>
            <a:r>
              <a:rPr lang="ru-RU" sz="1800" b="1" dirty="0" smtClean="0">
                <a:solidFill>
                  <a:schemeClr val="accent3"/>
                </a:solidFill>
                <a:latin typeface="Arial Black" panose="020B0A04020102020204" pitchFamily="34" charset="0"/>
              </a:rPr>
              <a:t>21 мая 2020 года</a:t>
            </a:r>
            <a:endParaRPr lang="ru-RU" sz="1800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67707" y="5084956"/>
            <a:ext cx="4690743" cy="114857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Цветаева марина Владимировна,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 ГПОУ ЯО Ярославского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колледжа управления и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профессиональных технологий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855" y="1427355"/>
            <a:ext cx="2601034" cy="180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65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4075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Программа модернизации ГПОУ ЯО </a:t>
            </a:r>
            <a:r>
              <a:rPr lang="ru-RU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ЯКУиПТ</a:t>
            </a:r>
            <a:endParaRPr lang="ru-RU" sz="2800" dirty="0">
              <a:solidFill>
                <a:schemeClr val="accent1">
                  <a:lumMod val="60000"/>
                  <a:lumOff val="40000"/>
                </a:scheme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556" y="1805894"/>
            <a:ext cx="4616605" cy="424372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97280" y="1805894"/>
            <a:ext cx="4902076" cy="4243720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/>
              <a:t>Цель - определение </a:t>
            </a:r>
            <a:r>
              <a:rPr lang="ru-RU" sz="2400" dirty="0"/>
              <a:t>на 2019 – 2021 годы системы стратегических приоритетов, задач и путей развития колледжа, направленных на расширение спектра предоставляемых образовательных услуг и повышение качества профессионального образования в соответствии с проводимой политикой государства в сфере среднего профессионального образования, с основными направлениями социально-экономического развития </a:t>
            </a:r>
            <a:r>
              <a:rPr lang="ru-RU" sz="2400" dirty="0" smtClean="0"/>
              <a:t>региона и </a:t>
            </a:r>
            <a:r>
              <a:rPr lang="ru-RU" sz="2400" dirty="0"/>
              <a:t>требованиями современного рынка </a:t>
            </a:r>
            <a:r>
              <a:rPr lang="ru-RU" sz="2400" dirty="0" smtClean="0"/>
              <a:t>труда</a:t>
            </a:r>
            <a:endParaRPr lang="ru-RU" sz="24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528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60" y="702733"/>
            <a:ext cx="1416205" cy="983599"/>
          </a:xfrm>
          <a:prstGeom prst="rect">
            <a:avLst/>
          </a:prstGeom>
        </p:spPr>
      </p:pic>
      <p:sp>
        <p:nvSpPr>
          <p:cNvPr id="7" name="Объект 3"/>
          <p:cNvSpPr>
            <a:spLocks noGrp="1"/>
          </p:cNvSpPr>
          <p:nvPr>
            <p:ph sz="half" idx="1"/>
          </p:nvPr>
        </p:nvSpPr>
        <p:spPr>
          <a:xfrm>
            <a:off x="2631689" y="702734"/>
            <a:ext cx="7002966" cy="983599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Основные направления Программы модернизации ГПОУ ЯО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</a:rPr>
              <a:t>ЯКУиПТ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в 2018 году 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14760" y="1784383"/>
            <a:ext cx="10047249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1600" b="1" dirty="0" smtClean="0">
                <a:solidFill>
                  <a:srgbClr val="800000"/>
                </a:solidFill>
              </a:rPr>
              <a:t>Совершенствование </a:t>
            </a:r>
            <a:r>
              <a:rPr lang="ru-RU" sz="1600" b="1" dirty="0">
                <a:solidFill>
                  <a:srgbClr val="800000"/>
                </a:solidFill>
              </a:rPr>
              <a:t>профессиональной ориентации обучающихся (в том числе развитие сетевого взаимодействия со школами города и близлежащих районов по организации и проведению на базе колледжа уроков «технология</a:t>
            </a:r>
            <a:r>
              <a:rPr lang="ru-RU" sz="1600" b="1" dirty="0" smtClean="0">
                <a:solidFill>
                  <a:srgbClr val="800000"/>
                </a:solidFill>
              </a:rPr>
              <a:t>»)</a:t>
            </a:r>
          </a:p>
          <a:p>
            <a:pPr marL="228600" indent="-228600" algn="just">
              <a:buFont typeface="+mj-lt"/>
              <a:buAutoNum type="arabicPeriod"/>
            </a:pPr>
            <a:endParaRPr lang="ru-RU" sz="800" b="1" dirty="0"/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/>
              <a:t>Повышение </a:t>
            </a:r>
            <a:r>
              <a:rPr lang="ru-RU" sz="1600" b="1" dirty="0"/>
              <a:t>квалификации педагогических работников (в том числе стажировок</a:t>
            </a:r>
            <a:r>
              <a:rPr lang="ru-RU" sz="1600" b="1" dirty="0" smtClean="0"/>
              <a:t>)</a:t>
            </a:r>
          </a:p>
          <a:p>
            <a:pPr marL="228600" indent="-228600">
              <a:buFont typeface="+mj-lt"/>
              <a:buAutoNum type="arabicPeriod"/>
            </a:pPr>
            <a:endParaRPr lang="ru-RU" sz="800" b="1" dirty="0"/>
          </a:p>
          <a:p>
            <a:pPr marL="342900" indent="-342900" algn="just">
              <a:buFont typeface="+mj-lt"/>
              <a:buAutoNum type="arabicPeriod"/>
            </a:pPr>
            <a:r>
              <a:rPr lang="ru-RU" sz="1600" b="1" dirty="0" smtClean="0">
                <a:solidFill>
                  <a:srgbClr val="800000"/>
                </a:solidFill>
              </a:rPr>
              <a:t>Модернизация </a:t>
            </a:r>
            <a:r>
              <a:rPr lang="ru-RU" sz="1600" b="1" dirty="0">
                <a:solidFill>
                  <a:srgbClr val="800000"/>
                </a:solidFill>
              </a:rPr>
              <a:t>профессионального образования, в том числе посредством внедрения адаптивных, практико-ориентированных и гибких образовательных программ; развитие дистанционного обучения; расширение перечня программ дополнительного образования для разных категорий </a:t>
            </a:r>
            <a:r>
              <a:rPr lang="ru-RU" sz="1600" b="1" dirty="0" smtClean="0">
                <a:solidFill>
                  <a:srgbClr val="800000"/>
                </a:solidFill>
              </a:rPr>
              <a:t>граждан</a:t>
            </a:r>
          </a:p>
          <a:p>
            <a:pPr marL="228600" indent="-228600" algn="just">
              <a:buFont typeface="+mj-lt"/>
              <a:buAutoNum type="arabicPeriod"/>
            </a:pPr>
            <a:endParaRPr lang="ru-RU" sz="800" b="1" dirty="0"/>
          </a:p>
          <a:p>
            <a:pPr marL="342900" indent="-342900" algn="just">
              <a:buFont typeface="+mj-lt"/>
              <a:buAutoNum type="arabicPeriod"/>
            </a:pPr>
            <a:r>
              <a:rPr lang="ru-RU" sz="1600" b="1" dirty="0" smtClean="0"/>
              <a:t>Формирование </a:t>
            </a:r>
            <a:r>
              <a:rPr lang="ru-RU" sz="1600" b="1" dirty="0"/>
              <a:t>системы профессиональных конкурсов в целях предоставления гражданам возможностей для профессионального и карьерного </a:t>
            </a:r>
            <a:r>
              <a:rPr lang="ru-RU" sz="1600" b="1" dirty="0" smtClean="0"/>
              <a:t>роста</a:t>
            </a:r>
          </a:p>
          <a:p>
            <a:pPr marL="342900" indent="-342900" algn="just">
              <a:buFont typeface="+mj-lt"/>
              <a:buAutoNum type="arabicPeriod"/>
            </a:pPr>
            <a:endParaRPr lang="ru-RU" sz="800" b="1" dirty="0"/>
          </a:p>
          <a:p>
            <a:pPr marL="342900" indent="-342900" algn="just">
              <a:buFont typeface="+mj-lt"/>
              <a:buAutoNum type="arabicPeriod"/>
            </a:pPr>
            <a:r>
              <a:rPr lang="ru-RU" sz="1600" b="1" dirty="0" smtClean="0">
                <a:solidFill>
                  <a:srgbClr val="800000"/>
                </a:solidFill>
              </a:rPr>
              <a:t>Создание </a:t>
            </a:r>
            <a:r>
              <a:rPr lang="ru-RU" sz="1600" b="1" dirty="0">
                <a:solidFill>
                  <a:srgbClr val="800000"/>
                </a:solidFill>
              </a:rPr>
              <a:t>условий для развития наставничества, поддержки общественных инициатив и проектов, в том числе в сфере добровольчества (</a:t>
            </a:r>
            <a:r>
              <a:rPr lang="ru-RU" sz="1600" b="1" dirty="0" err="1">
                <a:solidFill>
                  <a:srgbClr val="800000"/>
                </a:solidFill>
              </a:rPr>
              <a:t>волонтёрства</a:t>
            </a:r>
            <a:r>
              <a:rPr lang="ru-RU" sz="1600" b="1" dirty="0" smtClean="0">
                <a:solidFill>
                  <a:srgbClr val="800000"/>
                </a:solidFill>
              </a:rPr>
              <a:t>)</a:t>
            </a:r>
          </a:p>
          <a:p>
            <a:pPr marL="342900" indent="-342900" algn="just">
              <a:buFont typeface="+mj-lt"/>
              <a:buAutoNum type="arabicPeriod"/>
            </a:pPr>
            <a:endParaRPr lang="ru-RU" sz="800" b="1" dirty="0"/>
          </a:p>
          <a:p>
            <a:pPr marL="342900" indent="-342900" algn="just">
              <a:buFont typeface="+mj-lt"/>
              <a:buAutoNum type="arabicPeriod"/>
            </a:pPr>
            <a:r>
              <a:rPr lang="ru-RU" sz="1600" b="1" dirty="0" smtClean="0"/>
              <a:t>Развитие </a:t>
            </a:r>
            <a:r>
              <a:rPr lang="ru-RU" sz="1600" b="1" dirty="0"/>
              <a:t>комплекса мер по содействию трудоустройству </a:t>
            </a:r>
            <a:r>
              <a:rPr lang="ru-RU" sz="1600" b="1" dirty="0" smtClean="0"/>
              <a:t>выпускников</a:t>
            </a:r>
          </a:p>
          <a:p>
            <a:pPr marL="342900" indent="-342900" algn="just">
              <a:buFont typeface="+mj-lt"/>
              <a:buAutoNum type="arabicPeriod"/>
            </a:pPr>
            <a:endParaRPr lang="ru-RU" sz="1600" b="1" dirty="0"/>
          </a:p>
          <a:p>
            <a:pPr marL="342900" indent="-342900" algn="just">
              <a:buFont typeface="+mj-lt"/>
              <a:buAutoNum type="arabicPeriod"/>
            </a:pPr>
            <a:r>
              <a:rPr lang="ru-RU" sz="1600" b="1" dirty="0" smtClean="0">
                <a:solidFill>
                  <a:srgbClr val="800000"/>
                </a:solidFill>
              </a:rPr>
              <a:t>Создание </a:t>
            </a:r>
            <a:r>
              <a:rPr lang="ru-RU" sz="1600" b="1" dirty="0">
                <a:solidFill>
                  <a:srgbClr val="800000"/>
                </a:solidFill>
              </a:rPr>
              <a:t>условий для обеспечения доступности профессионального образования для инвалидов и лиц с </a:t>
            </a:r>
            <a:r>
              <a:rPr lang="ru-RU" sz="1600" b="1" dirty="0" smtClean="0">
                <a:solidFill>
                  <a:srgbClr val="800000"/>
                </a:solidFill>
              </a:rPr>
              <a:t>ОВЗ </a:t>
            </a:r>
            <a:endParaRPr lang="ru-RU" sz="16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10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054" y="1831188"/>
            <a:ext cx="3100039" cy="43156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79" y="735980"/>
            <a:ext cx="1120431" cy="778174"/>
          </a:xfrm>
          <a:prstGeom prst="rect">
            <a:avLst/>
          </a:prstGeom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2531326" y="735980"/>
            <a:ext cx="8543545" cy="669073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Корректировка программы модернизации </a:t>
            </a:r>
            <a:b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ГПОУ ЯО </a:t>
            </a:r>
            <a:r>
              <a:rPr lang="ru-RU" sz="2400" dirty="0" err="1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ЯКУиПТ</a:t>
            </a:r>
            <a:endParaRPr lang="ru-RU" sz="2400" dirty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79" y="1851515"/>
            <a:ext cx="4411423" cy="42953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278" y="1851514"/>
            <a:ext cx="3514368" cy="429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21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26" y="3037750"/>
            <a:ext cx="1572405" cy="1092084"/>
          </a:xfrm>
          <a:prstGeom prst="rect">
            <a:avLst/>
          </a:prstGeom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14040" y="735980"/>
            <a:ext cx="10489579" cy="77817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Достигнутые 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результаты в соответствии с Программой модернизации</a:t>
            </a:r>
            <a:endParaRPr lang="ru-RU" sz="2800" dirty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814039" y="1803112"/>
            <a:ext cx="4200292" cy="4452722"/>
          </a:xfrm>
          <a:ln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- открытие новых специальностей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из списка ТОП-50</a:t>
            </a:r>
            <a:endParaRPr lang="ru-RU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- организация дистанционного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обучения</a:t>
            </a:r>
          </a:p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- ежегодное участие и победы студентов в чемпионатах «Молодые профессионалы»</a:t>
            </a:r>
            <a:endParaRPr lang="ru-RU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- проведено повышение квалификации педагогов, в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</a:rPr>
              <a:t>т.ч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. для ДЭ</a:t>
            </a:r>
          </a:p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- получен статус 6 ЦПДЭ</a:t>
            </a:r>
          </a:p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- реализуются программы для лиц 50+</a:t>
            </a:r>
          </a:p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- реализуются программы для Центров занятости, в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</a:rPr>
              <a:t>т.ч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. по образовательным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сертификатам</a:t>
            </a:r>
          </a:p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- расширена сеть работодателей</a:t>
            </a:r>
            <a:endParaRPr lang="ru-RU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- начата работа по реализации предметной области «Технология» со школами</a:t>
            </a:r>
          </a:p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- прочее</a:t>
            </a:r>
          </a:p>
          <a:p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Объект 13"/>
          <p:cNvSpPr>
            <a:spLocks noGrp="1"/>
          </p:cNvSpPr>
          <p:nvPr>
            <p:ph sz="half" idx="1"/>
          </p:nvPr>
        </p:nvSpPr>
        <p:spPr>
          <a:xfrm>
            <a:off x="7103326" y="1803112"/>
            <a:ext cx="4200293" cy="4452721"/>
          </a:xfrm>
          <a:ln>
            <a:solidFill>
              <a:schemeClr val="accent1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в инклюзии:</a:t>
            </a:r>
          </a:p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- организация и ежегодное проведение чемпионатов «Абилимпикс»</a:t>
            </a:r>
            <a:endParaRPr lang="ru-RU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-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3 место по РФ по деятельности БПОО (2019 год)</a:t>
            </a:r>
          </a:p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- увеличено количество обучающихся с инвалидностью в регионе в 2,5 раза</a:t>
            </a:r>
            <a:endParaRPr lang="ru-RU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-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3 место по РФ по работе Волонтерского центра «Абилимпикс» (2019)</a:t>
            </a:r>
            <a:endParaRPr lang="ru-RU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-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пройден отбор на Центр обучения экспертов «Абилимпикс» (2020)</a:t>
            </a:r>
            <a:endParaRPr lang="ru-RU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-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выигран грант на деятельность РУМЦ </a:t>
            </a:r>
            <a:b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на 3 года</a:t>
            </a:r>
            <a:endParaRPr lang="ru-RU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-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прочее</a:t>
            </a:r>
          </a:p>
          <a:p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01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39" y="735980"/>
            <a:ext cx="1120431" cy="778174"/>
          </a:xfrm>
          <a:prstGeom prst="rect">
            <a:avLst/>
          </a:prstGeom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2531326" y="735980"/>
            <a:ext cx="8941319" cy="778174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Итоги деятельности </a:t>
            </a:r>
            <a:r>
              <a:rPr lang="ru-RU" sz="4400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РУМЦ ЯО</a:t>
            </a:r>
            <a:endParaRPr lang="ru-RU" sz="4400" dirty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7058722" y="1959228"/>
            <a:ext cx="4413924" cy="4162791"/>
          </a:xfrm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- формируется банк адаптированных образовательных программ</a:t>
            </a:r>
          </a:p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- заключено 100 договоров о сетевом взаимодействии с ПОО РФ</a:t>
            </a:r>
          </a:p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- обучено 500 слушателей из 10 ФО, 40 регионов РФ</a:t>
            </a:r>
          </a:p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- разработано 22 конкурсны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х заданий для чемпионата «Абилимпикс»</a:t>
            </a:r>
          </a:p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- запущен выпуск брошюр (13 ед.) серии «Инклюзивное профессиональное образование Ярославской области»</a:t>
            </a:r>
          </a:p>
          <a:p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39" y="1959229"/>
            <a:ext cx="2807452" cy="21055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39" y="4215161"/>
            <a:ext cx="2807452" cy="1906858"/>
          </a:xfrm>
          <a:prstGeom prst="rect">
            <a:avLst/>
          </a:prstGeom>
        </p:spPr>
      </p:pic>
      <p:sp>
        <p:nvSpPr>
          <p:cNvPr id="9" name="Объект 13"/>
          <p:cNvSpPr>
            <a:spLocks noGrp="1"/>
          </p:cNvSpPr>
          <p:nvPr>
            <p:ph sz="half" idx="1"/>
          </p:nvPr>
        </p:nvSpPr>
        <p:spPr>
          <a:xfrm>
            <a:off x="3821151" y="1959229"/>
            <a:ext cx="3103756" cy="4186986"/>
          </a:xfrm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Ресурсный учебно-методический центр – структурное подразделение ПОО </a:t>
            </a:r>
          </a:p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Сопровождение:</a:t>
            </a:r>
          </a:p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- консультационное</a:t>
            </a:r>
          </a:p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- экспертное</a:t>
            </a:r>
          </a:p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- методическое</a:t>
            </a:r>
          </a:p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- Общероссийский уровень деятельности</a:t>
            </a:r>
          </a:p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- Межрегиональный уровень деятельности</a:t>
            </a:r>
          </a:p>
          <a:p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09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687445" y="787029"/>
            <a:ext cx="8452995" cy="7569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Спасибо за </a:t>
            </a:r>
            <a:r>
              <a:rPr lang="ru-RU" sz="4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в</a:t>
            </a: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нимание!</a:t>
            </a:r>
            <a:endParaRPr lang="ru-RU" sz="48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72038" y="2502962"/>
            <a:ext cx="3468402" cy="2961915"/>
          </a:xfrm>
        </p:spPr>
        <p:txBody>
          <a:bodyPr>
            <a:normAutofit fontScale="85000" lnSpcReduction="20000"/>
          </a:bodyPr>
          <a:lstStyle/>
          <a:p>
            <a:pPr algn="ctr"/>
            <a:endParaRPr lang="ru-RU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ГПОУ ЯО Ярославский колледж управления и профессиональных технологий</a:t>
            </a:r>
          </a:p>
          <a:p>
            <a:pPr algn="ctr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ytuipt@yandex.ru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тел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./факс 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8(4852)55-19-66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34" y="787030"/>
            <a:ext cx="1304692" cy="9061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34" y="1999442"/>
            <a:ext cx="5258070" cy="396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39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2099</TotalTime>
  <Words>434</Words>
  <Application>Microsoft Office PowerPoint</Application>
  <PresentationFormat>Широкоэкранный</PresentationFormat>
  <Paragraphs>60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Aharoni</vt:lpstr>
      <vt:lpstr>Arial</vt:lpstr>
      <vt:lpstr>Arial Black</vt:lpstr>
      <vt:lpstr>Calibri</vt:lpstr>
      <vt:lpstr>Calibri Light</vt:lpstr>
      <vt:lpstr>Ретро</vt:lpstr>
      <vt:lpstr>Практика разработки программы модернизации ГПОУ ЯО Ярославского колледжа управления и профессиональных технологий  21 мая 2020 года</vt:lpstr>
      <vt:lpstr>Программа модернизации ГПОУ ЯО ЯКУиПТ</vt:lpstr>
      <vt:lpstr>Презентация PowerPoint</vt:lpstr>
      <vt:lpstr>Корректировка программы модернизации  ГПОУ ЯО ЯКУиПТ</vt:lpstr>
      <vt:lpstr>Достигнутые результаты в соответствии с Программой модернизации</vt:lpstr>
      <vt:lpstr>Итоги деятельности РУМЦ ЯО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АБИЛИМПИКС:  новые возможности для обучающихся с инвалидностью и ОВЗ</dc:title>
  <dc:creator>Директор</dc:creator>
  <cp:lastModifiedBy>Директор</cp:lastModifiedBy>
  <cp:revision>184</cp:revision>
  <cp:lastPrinted>2020-05-20T09:13:17Z</cp:lastPrinted>
  <dcterms:created xsi:type="dcterms:W3CDTF">2017-03-01T07:37:41Z</dcterms:created>
  <dcterms:modified xsi:type="dcterms:W3CDTF">2020-05-20T10:38:52Z</dcterms:modified>
</cp:coreProperties>
</file>