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93" r:id="rId4"/>
    <p:sldId id="306" r:id="rId5"/>
    <p:sldId id="302" r:id="rId6"/>
    <p:sldId id="304" r:id="rId7"/>
    <p:sldId id="303" r:id="rId8"/>
    <p:sldId id="309" r:id="rId9"/>
    <p:sldId id="301" r:id="rId10"/>
    <p:sldId id="276" r:id="rId11"/>
    <p:sldId id="308" r:id="rId12"/>
    <p:sldId id="310" r:id="rId13"/>
    <p:sldId id="311" r:id="rId14"/>
    <p:sldId id="312" r:id="rId15"/>
    <p:sldId id="31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1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4BE60-AB6C-4D6B-86D7-8F6D3A06B5A1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0EB89BFB-5A3D-4EAE-9564-FE4F1EC4C3BE}">
      <dgm:prSet phldrT="[Текст]"/>
      <dgm:spPr/>
      <dgm:t>
        <a:bodyPr/>
        <a:lstStyle/>
        <a:p>
          <a:r>
            <a:rPr lang="ru-RU" dirty="0" smtClean="0"/>
            <a:t>ОБЩЕСЛЕСАРНЫЕ</a:t>
          </a:r>
          <a:endParaRPr lang="ru-RU" dirty="0"/>
        </a:p>
      </dgm:t>
    </dgm:pt>
    <dgm:pt modelId="{559580F5-34E9-435A-A104-79CEAB8ECF88}" type="parTrans" cxnId="{E579FB0B-F234-4662-9B25-F3DD2E0782F3}">
      <dgm:prSet/>
      <dgm:spPr/>
      <dgm:t>
        <a:bodyPr/>
        <a:lstStyle/>
        <a:p>
          <a:endParaRPr lang="ru-RU"/>
        </a:p>
      </dgm:t>
    </dgm:pt>
    <dgm:pt modelId="{9332FC36-14A3-415D-911E-809EED776133}" type="sibTrans" cxnId="{E579FB0B-F234-4662-9B25-F3DD2E0782F3}">
      <dgm:prSet/>
      <dgm:spPr/>
      <dgm:t>
        <a:bodyPr/>
        <a:lstStyle/>
        <a:p>
          <a:endParaRPr lang="ru-RU"/>
        </a:p>
      </dgm:t>
    </dgm:pt>
    <dgm:pt modelId="{49FF27C1-7F1C-48A8-8373-24B9A2C92708}">
      <dgm:prSet phldrT="[Текст]"/>
      <dgm:spPr/>
      <dgm:t>
        <a:bodyPr/>
        <a:lstStyle/>
        <a:p>
          <a:r>
            <a:rPr lang="ru-RU" dirty="0" smtClean="0"/>
            <a:t>ЭЛЕКТРОМОНТАЖНЫЕ</a:t>
          </a:r>
          <a:endParaRPr lang="ru-RU" dirty="0"/>
        </a:p>
      </dgm:t>
    </dgm:pt>
    <dgm:pt modelId="{157ABA3E-EF8F-431B-A257-A0963AF30EBE}" type="parTrans" cxnId="{02D75FBF-C820-4F53-AFE1-276C585C2071}">
      <dgm:prSet/>
      <dgm:spPr/>
      <dgm:t>
        <a:bodyPr/>
        <a:lstStyle/>
        <a:p>
          <a:endParaRPr lang="ru-RU"/>
        </a:p>
      </dgm:t>
    </dgm:pt>
    <dgm:pt modelId="{0C7D94C6-51CF-4CC9-B06D-E6EE73277371}" type="sibTrans" cxnId="{02D75FBF-C820-4F53-AFE1-276C585C2071}">
      <dgm:prSet/>
      <dgm:spPr/>
      <dgm:t>
        <a:bodyPr/>
        <a:lstStyle/>
        <a:p>
          <a:endParaRPr lang="ru-RU"/>
        </a:p>
      </dgm:t>
    </dgm:pt>
    <dgm:pt modelId="{AD0AD556-5BD5-4FAE-AE0D-BD559F90D439}">
      <dgm:prSet phldrT="[Текст]"/>
      <dgm:spPr/>
      <dgm:t>
        <a:bodyPr/>
        <a:lstStyle/>
        <a:p>
          <a:r>
            <a:rPr lang="ru-RU" dirty="0" smtClean="0"/>
            <a:t>ДЕМОНТАЖНО-МОНТАЖНЫЕ</a:t>
          </a:r>
          <a:endParaRPr lang="ru-RU" dirty="0"/>
        </a:p>
      </dgm:t>
    </dgm:pt>
    <dgm:pt modelId="{01A1E521-465F-44FE-A7FE-FE5276C3D632}" type="parTrans" cxnId="{CCB55D73-F34C-406E-8196-282F2963B0DF}">
      <dgm:prSet/>
      <dgm:spPr/>
      <dgm:t>
        <a:bodyPr/>
        <a:lstStyle/>
        <a:p>
          <a:endParaRPr lang="ru-RU"/>
        </a:p>
      </dgm:t>
    </dgm:pt>
    <dgm:pt modelId="{A889E7B2-61BF-4D18-A5F3-25BA638661E2}" type="sibTrans" cxnId="{CCB55D73-F34C-406E-8196-282F2963B0DF}">
      <dgm:prSet/>
      <dgm:spPr/>
      <dgm:t>
        <a:bodyPr/>
        <a:lstStyle/>
        <a:p>
          <a:endParaRPr lang="ru-RU"/>
        </a:p>
      </dgm:t>
    </dgm:pt>
    <dgm:pt modelId="{CEF28105-6F80-4F69-95A3-D5F1B9D9E411}" type="pres">
      <dgm:prSet presAssocID="{B4D4BE60-AB6C-4D6B-86D7-8F6D3A06B5A1}" presName="Name0" presStyleCnt="0">
        <dgm:presLayoutVars>
          <dgm:dir/>
          <dgm:resizeHandles val="exact"/>
        </dgm:presLayoutVars>
      </dgm:prSet>
      <dgm:spPr/>
    </dgm:pt>
    <dgm:pt modelId="{49EE19FA-DB4B-4986-8C04-F8BA07AD9AE8}" type="pres">
      <dgm:prSet presAssocID="{0EB89BFB-5A3D-4EAE-9564-FE4F1EC4C3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6D106-35CD-497D-A1A3-527CC8F06570}" type="pres">
      <dgm:prSet presAssocID="{9332FC36-14A3-415D-911E-809EED77613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76A61C5-B639-4733-A2F0-EEAF56A6C80A}" type="pres">
      <dgm:prSet presAssocID="{9332FC36-14A3-415D-911E-809EED77613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3DCCEA8-D169-44AF-A4B3-5872298ACEFB}" type="pres">
      <dgm:prSet presAssocID="{49FF27C1-7F1C-48A8-8373-24B9A2C9270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A6C78-5DF0-4B10-B55E-5595E53D2FBA}" type="pres">
      <dgm:prSet presAssocID="{0C7D94C6-51CF-4CC9-B06D-E6EE7327737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5B46BCF-1A95-4CBA-A65B-C16CEB5D7BF5}" type="pres">
      <dgm:prSet presAssocID="{0C7D94C6-51CF-4CC9-B06D-E6EE7327737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7B3B764-A360-4BB8-8B8F-2678FE2FFA8B}" type="pres">
      <dgm:prSet presAssocID="{AD0AD556-5BD5-4FAE-AE0D-BD559F90D4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FFF1AA-3245-42F4-809E-6059392A5CD9}" type="presOf" srcId="{AD0AD556-5BD5-4FAE-AE0D-BD559F90D439}" destId="{27B3B764-A360-4BB8-8B8F-2678FE2FFA8B}" srcOrd="0" destOrd="0" presId="urn:microsoft.com/office/officeart/2005/8/layout/process1"/>
    <dgm:cxn modelId="{1872B894-7156-4A23-8E25-21F21EE9C0DB}" type="presOf" srcId="{9332FC36-14A3-415D-911E-809EED776133}" destId="{776A61C5-B639-4733-A2F0-EEAF56A6C80A}" srcOrd="1" destOrd="0" presId="urn:microsoft.com/office/officeart/2005/8/layout/process1"/>
    <dgm:cxn modelId="{E579FB0B-F234-4662-9B25-F3DD2E0782F3}" srcId="{B4D4BE60-AB6C-4D6B-86D7-8F6D3A06B5A1}" destId="{0EB89BFB-5A3D-4EAE-9564-FE4F1EC4C3BE}" srcOrd="0" destOrd="0" parTransId="{559580F5-34E9-435A-A104-79CEAB8ECF88}" sibTransId="{9332FC36-14A3-415D-911E-809EED776133}"/>
    <dgm:cxn modelId="{DD540904-4D17-4044-B26A-03D8AD7442FC}" type="presOf" srcId="{9332FC36-14A3-415D-911E-809EED776133}" destId="{AEC6D106-35CD-497D-A1A3-527CC8F06570}" srcOrd="0" destOrd="0" presId="urn:microsoft.com/office/officeart/2005/8/layout/process1"/>
    <dgm:cxn modelId="{DD587BDA-D890-4BAB-8C57-5810615E5A20}" type="presOf" srcId="{0EB89BFB-5A3D-4EAE-9564-FE4F1EC4C3BE}" destId="{49EE19FA-DB4B-4986-8C04-F8BA07AD9AE8}" srcOrd="0" destOrd="0" presId="urn:microsoft.com/office/officeart/2005/8/layout/process1"/>
    <dgm:cxn modelId="{CCB55D73-F34C-406E-8196-282F2963B0DF}" srcId="{B4D4BE60-AB6C-4D6B-86D7-8F6D3A06B5A1}" destId="{AD0AD556-5BD5-4FAE-AE0D-BD559F90D439}" srcOrd="2" destOrd="0" parTransId="{01A1E521-465F-44FE-A7FE-FE5276C3D632}" sibTransId="{A889E7B2-61BF-4D18-A5F3-25BA638661E2}"/>
    <dgm:cxn modelId="{48C6D65D-1BFF-493B-96BF-47D8716B62E9}" type="presOf" srcId="{0C7D94C6-51CF-4CC9-B06D-E6EE73277371}" destId="{A6CA6C78-5DF0-4B10-B55E-5595E53D2FBA}" srcOrd="0" destOrd="0" presId="urn:microsoft.com/office/officeart/2005/8/layout/process1"/>
    <dgm:cxn modelId="{9614324C-F274-4279-A06D-B8B3C8D482FA}" type="presOf" srcId="{49FF27C1-7F1C-48A8-8373-24B9A2C92708}" destId="{63DCCEA8-D169-44AF-A4B3-5872298ACEFB}" srcOrd="0" destOrd="0" presId="urn:microsoft.com/office/officeart/2005/8/layout/process1"/>
    <dgm:cxn modelId="{DB365F30-3F9F-4BFC-920E-E0B91DAF7BCB}" type="presOf" srcId="{B4D4BE60-AB6C-4D6B-86D7-8F6D3A06B5A1}" destId="{CEF28105-6F80-4F69-95A3-D5F1B9D9E411}" srcOrd="0" destOrd="0" presId="urn:microsoft.com/office/officeart/2005/8/layout/process1"/>
    <dgm:cxn modelId="{02D75FBF-C820-4F53-AFE1-276C585C2071}" srcId="{B4D4BE60-AB6C-4D6B-86D7-8F6D3A06B5A1}" destId="{49FF27C1-7F1C-48A8-8373-24B9A2C92708}" srcOrd="1" destOrd="0" parTransId="{157ABA3E-EF8F-431B-A257-A0963AF30EBE}" sibTransId="{0C7D94C6-51CF-4CC9-B06D-E6EE73277371}"/>
    <dgm:cxn modelId="{31A22A16-A869-415F-B168-F41C792A0215}" type="presOf" srcId="{0C7D94C6-51CF-4CC9-B06D-E6EE73277371}" destId="{B5B46BCF-1A95-4CBA-A65B-C16CEB5D7BF5}" srcOrd="1" destOrd="0" presId="urn:microsoft.com/office/officeart/2005/8/layout/process1"/>
    <dgm:cxn modelId="{7F5B0F85-F5E1-4971-99CB-DBA002555480}" type="presParOf" srcId="{CEF28105-6F80-4F69-95A3-D5F1B9D9E411}" destId="{49EE19FA-DB4B-4986-8C04-F8BA07AD9AE8}" srcOrd="0" destOrd="0" presId="urn:microsoft.com/office/officeart/2005/8/layout/process1"/>
    <dgm:cxn modelId="{7C118186-73EB-4DB9-B7C4-92AADC525BBA}" type="presParOf" srcId="{CEF28105-6F80-4F69-95A3-D5F1B9D9E411}" destId="{AEC6D106-35CD-497D-A1A3-527CC8F06570}" srcOrd="1" destOrd="0" presId="urn:microsoft.com/office/officeart/2005/8/layout/process1"/>
    <dgm:cxn modelId="{0EB96F5A-F316-4ABC-9B8E-AE0A55EEC854}" type="presParOf" srcId="{AEC6D106-35CD-497D-A1A3-527CC8F06570}" destId="{776A61C5-B639-4733-A2F0-EEAF56A6C80A}" srcOrd="0" destOrd="0" presId="urn:microsoft.com/office/officeart/2005/8/layout/process1"/>
    <dgm:cxn modelId="{0D785E67-7D40-4177-BA86-0FC2F61EBAB2}" type="presParOf" srcId="{CEF28105-6F80-4F69-95A3-D5F1B9D9E411}" destId="{63DCCEA8-D169-44AF-A4B3-5872298ACEFB}" srcOrd="2" destOrd="0" presId="urn:microsoft.com/office/officeart/2005/8/layout/process1"/>
    <dgm:cxn modelId="{1F8D9022-82AE-42E0-B1B5-D2DEB6383634}" type="presParOf" srcId="{CEF28105-6F80-4F69-95A3-D5F1B9D9E411}" destId="{A6CA6C78-5DF0-4B10-B55E-5595E53D2FBA}" srcOrd="3" destOrd="0" presId="urn:microsoft.com/office/officeart/2005/8/layout/process1"/>
    <dgm:cxn modelId="{4A22314B-DBA3-4E43-9999-85E2A4EAD0E3}" type="presParOf" srcId="{A6CA6C78-5DF0-4B10-B55E-5595E53D2FBA}" destId="{B5B46BCF-1A95-4CBA-A65B-C16CEB5D7BF5}" srcOrd="0" destOrd="0" presId="urn:microsoft.com/office/officeart/2005/8/layout/process1"/>
    <dgm:cxn modelId="{3051AC08-F748-465F-95BA-47AD54D7C66B}" type="presParOf" srcId="{CEF28105-6F80-4F69-95A3-D5F1B9D9E411}" destId="{27B3B764-A360-4BB8-8B8F-2678FE2FFA8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62A671-7D02-42EE-A061-DC932467F552}" type="doc">
      <dgm:prSet loTypeId="urn:microsoft.com/office/officeart/2005/8/layout/cycle5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6098EEF-9F83-4D63-98EE-52640E85607C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rPr>
            <a:t>Модуль A. Диагностика двигателя (управление)</a:t>
          </a:r>
          <a:endParaRPr lang="ru-RU" dirty="0">
            <a:solidFill>
              <a:schemeClr val="bg1"/>
            </a:solidFill>
          </a:endParaRPr>
        </a:p>
      </dgm:t>
    </dgm:pt>
    <dgm:pt modelId="{36226EC5-EB9C-4672-8332-7C588D7F3FA9}" type="parTrans" cxnId="{7316D215-7CD0-4E9A-8F3B-D75F6A4A4C4C}">
      <dgm:prSet/>
      <dgm:spPr/>
      <dgm:t>
        <a:bodyPr/>
        <a:lstStyle/>
        <a:p>
          <a:endParaRPr lang="ru-RU"/>
        </a:p>
      </dgm:t>
    </dgm:pt>
    <dgm:pt modelId="{A9871626-C612-4F1E-B61F-3D94B9B26DA3}" type="sibTrans" cxnId="{7316D215-7CD0-4E9A-8F3B-D75F6A4A4C4C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4AAED5B-FB43-4A96-B352-B4030B618AF4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rPr>
            <a:t>Модуль B. Подвеска, рулевого управления, тормоза </a:t>
          </a:r>
          <a:endParaRPr lang="ru-RU" dirty="0">
            <a:solidFill>
              <a:schemeClr val="bg1"/>
            </a:solidFill>
          </a:endParaRPr>
        </a:p>
      </dgm:t>
    </dgm:pt>
    <dgm:pt modelId="{F89CC303-5684-445A-BD5E-2EFF753D427B}" type="parTrans" cxnId="{A86A1C14-DE83-4CB7-892E-16687C354656}">
      <dgm:prSet/>
      <dgm:spPr/>
      <dgm:t>
        <a:bodyPr/>
        <a:lstStyle/>
        <a:p>
          <a:endParaRPr lang="ru-RU"/>
        </a:p>
      </dgm:t>
    </dgm:pt>
    <dgm:pt modelId="{98EAB9B2-DE55-4773-B985-8FE589220F39}" type="sibTrans" cxnId="{A86A1C14-DE83-4CB7-892E-16687C354656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B9B297E-9588-4986-8EB3-08644ECEB401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rPr>
            <a:t>Модуль C. Электрические и электронные системы </a:t>
          </a:r>
          <a:endParaRPr lang="ru-RU" dirty="0">
            <a:solidFill>
              <a:schemeClr val="bg1"/>
            </a:solidFill>
          </a:endParaRPr>
        </a:p>
      </dgm:t>
    </dgm:pt>
    <dgm:pt modelId="{0EF00362-D773-4F0C-863C-6EF0D000BEDF}" type="parTrans" cxnId="{C93562D2-3A3C-4043-964D-14D3224415C7}">
      <dgm:prSet/>
      <dgm:spPr/>
      <dgm:t>
        <a:bodyPr/>
        <a:lstStyle/>
        <a:p>
          <a:endParaRPr lang="ru-RU"/>
        </a:p>
      </dgm:t>
    </dgm:pt>
    <dgm:pt modelId="{FD7C905C-A7FC-4D4A-9322-1E7C3FA7EEA3}" type="sibTrans" cxnId="{C93562D2-3A3C-4043-964D-14D3224415C7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218E55E-4B7C-4568-B87D-B0AF6BAC4969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rPr>
            <a:t>Модуль E. Трансмиссия </a:t>
          </a:r>
          <a:endParaRPr lang="ru-RU" dirty="0">
            <a:solidFill>
              <a:schemeClr val="bg1"/>
            </a:solidFill>
          </a:endParaRPr>
        </a:p>
      </dgm:t>
    </dgm:pt>
    <dgm:pt modelId="{CE2AB86C-DE11-4AE5-82D3-4C9FCBE0E6B7}" type="parTrans" cxnId="{4B59EFA6-CD7F-4E33-B914-0B51D5AA8822}">
      <dgm:prSet/>
      <dgm:spPr/>
      <dgm:t>
        <a:bodyPr/>
        <a:lstStyle/>
        <a:p>
          <a:endParaRPr lang="ru-RU"/>
        </a:p>
      </dgm:t>
    </dgm:pt>
    <dgm:pt modelId="{A922F24F-7683-426B-9D35-D0D4821F5C8E}" type="sibTrans" cxnId="{4B59EFA6-CD7F-4E33-B914-0B51D5AA8822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BC572A6-E94A-4581-9193-D318D3A02C7E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rPr>
            <a:t>Модуль D. Механические системы двигателя </a:t>
          </a:r>
          <a:endParaRPr lang="ru-RU" dirty="0">
            <a:solidFill>
              <a:schemeClr val="bg1"/>
            </a:solidFill>
          </a:endParaRPr>
        </a:p>
      </dgm:t>
    </dgm:pt>
    <dgm:pt modelId="{C73EB00D-89F2-4C95-8D2D-2EEB1AD1469B}" type="parTrans" cxnId="{65B66EB3-D37E-495B-9AE5-8921E9F86C6D}">
      <dgm:prSet/>
      <dgm:spPr/>
      <dgm:t>
        <a:bodyPr/>
        <a:lstStyle/>
        <a:p>
          <a:endParaRPr lang="ru-RU"/>
        </a:p>
      </dgm:t>
    </dgm:pt>
    <dgm:pt modelId="{ECEB99B9-46C2-497C-984D-31F34DB30FCC}" type="sibTrans" cxnId="{65B66EB3-D37E-495B-9AE5-8921E9F86C6D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E33E024-D453-4D4A-8FCC-727D646178F1}" type="pres">
      <dgm:prSet presAssocID="{3762A671-7D02-42EE-A061-DC932467F5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488C51-EFD8-4C9D-98F7-E666CD2ED387}" type="pres">
      <dgm:prSet presAssocID="{76098EEF-9F83-4D63-98EE-52640E85607C}" presName="node" presStyleLbl="node1" presStyleIdx="0" presStyleCnt="5" custRadScaleRad="125153" custRadScaleInc="-478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88509-5562-4DD1-ADC6-B2F820AFB4C6}" type="pres">
      <dgm:prSet presAssocID="{76098EEF-9F83-4D63-98EE-52640E85607C}" presName="spNode" presStyleCnt="0"/>
      <dgm:spPr/>
    </dgm:pt>
    <dgm:pt modelId="{BB2A7E71-EE79-45B0-A69B-92DC97E88EE9}" type="pres">
      <dgm:prSet presAssocID="{A9871626-C612-4F1E-B61F-3D94B9B26DA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87CF1EF-785D-4DB5-874A-E2B5B264ED35}" type="pres">
      <dgm:prSet presAssocID="{C4AAED5B-FB43-4A96-B352-B4030B618AF4}" presName="node" presStyleLbl="node1" presStyleIdx="1" presStyleCnt="5" custRadScaleRad="103666" custRadScaleInc="-499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82DD9-E665-4034-B733-3BF2371ACB3B}" type="pres">
      <dgm:prSet presAssocID="{C4AAED5B-FB43-4A96-B352-B4030B618AF4}" presName="spNode" presStyleCnt="0"/>
      <dgm:spPr/>
    </dgm:pt>
    <dgm:pt modelId="{8C5B59F2-6AC6-4094-802A-15C81AB62D7A}" type="pres">
      <dgm:prSet presAssocID="{98EAB9B2-DE55-4773-B985-8FE589220F3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7F2DBB7-1465-4430-B462-D36F5000857D}" type="pres">
      <dgm:prSet presAssocID="{4B9B297E-9588-4986-8EB3-08644ECEB401}" presName="node" presStyleLbl="node1" presStyleIdx="2" presStyleCnt="5" custRadScaleRad="102827" custRadScaleInc="-402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72807-E776-4528-91BC-61DB1C05CDD8}" type="pres">
      <dgm:prSet presAssocID="{4B9B297E-9588-4986-8EB3-08644ECEB401}" presName="spNode" presStyleCnt="0"/>
      <dgm:spPr/>
    </dgm:pt>
    <dgm:pt modelId="{7ED19FFC-AE35-465D-95FE-83B4F5D8AD32}" type="pres">
      <dgm:prSet presAssocID="{FD7C905C-A7FC-4D4A-9322-1E7C3FA7EEA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DC67C30-5557-4CFD-836A-6220539AD19D}" type="pres">
      <dgm:prSet presAssocID="{9218E55E-4B7C-4568-B87D-B0AF6BAC4969}" presName="node" presStyleLbl="node1" presStyleIdx="3" presStyleCnt="5" custRadScaleRad="132478" custRadScaleInc="-427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7E09F-8781-4C48-834A-EECE3E910593}" type="pres">
      <dgm:prSet presAssocID="{9218E55E-4B7C-4568-B87D-B0AF6BAC4969}" presName="spNode" presStyleCnt="0"/>
      <dgm:spPr/>
    </dgm:pt>
    <dgm:pt modelId="{955BEC7A-7166-4204-8F03-07E228E88087}" type="pres">
      <dgm:prSet presAssocID="{A922F24F-7683-426B-9D35-D0D4821F5C8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C24D572-1BA6-4D0D-97BB-3C1D1452086D}" type="pres">
      <dgm:prSet presAssocID="{8BC572A6-E94A-4581-9193-D318D3A02C7E}" presName="node" presStyleLbl="node1" presStyleIdx="4" presStyleCnt="5" custRadScaleRad="53057" custRadScaleInc="-480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F9642-40E0-42E7-BB6B-7DFD2AD8F74C}" type="pres">
      <dgm:prSet presAssocID="{8BC572A6-E94A-4581-9193-D318D3A02C7E}" presName="spNode" presStyleCnt="0"/>
      <dgm:spPr/>
    </dgm:pt>
    <dgm:pt modelId="{44B8C5F6-3CEE-450E-B757-3DDE3610B389}" type="pres">
      <dgm:prSet presAssocID="{ECEB99B9-46C2-497C-984D-31F34DB30FC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47B7CA4-E776-4B61-A68C-E9F9CC5EFFE2}" type="presOf" srcId="{3762A671-7D02-42EE-A061-DC932467F552}" destId="{1E33E024-D453-4D4A-8FCC-727D646178F1}" srcOrd="0" destOrd="0" presId="urn:microsoft.com/office/officeart/2005/8/layout/cycle5"/>
    <dgm:cxn modelId="{4B59EFA6-CD7F-4E33-B914-0B51D5AA8822}" srcId="{3762A671-7D02-42EE-A061-DC932467F552}" destId="{9218E55E-4B7C-4568-B87D-B0AF6BAC4969}" srcOrd="3" destOrd="0" parTransId="{CE2AB86C-DE11-4AE5-82D3-4C9FCBE0E6B7}" sibTransId="{A922F24F-7683-426B-9D35-D0D4821F5C8E}"/>
    <dgm:cxn modelId="{07EA56F3-3446-4896-9CC5-BB558D2A9B3D}" type="presOf" srcId="{4B9B297E-9588-4986-8EB3-08644ECEB401}" destId="{87F2DBB7-1465-4430-B462-D36F5000857D}" srcOrd="0" destOrd="0" presId="urn:microsoft.com/office/officeart/2005/8/layout/cycle5"/>
    <dgm:cxn modelId="{65B66EB3-D37E-495B-9AE5-8921E9F86C6D}" srcId="{3762A671-7D02-42EE-A061-DC932467F552}" destId="{8BC572A6-E94A-4581-9193-D318D3A02C7E}" srcOrd="4" destOrd="0" parTransId="{C73EB00D-89F2-4C95-8D2D-2EEB1AD1469B}" sibTransId="{ECEB99B9-46C2-497C-984D-31F34DB30FCC}"/>
    <dgm:cxn modelId="{C4E9F745-1EA3-441C-B8AA-19D73A4CD7F2}" type="presOf" srcId="{8BC572A6-E94A-4581-9193-D318D3A02C7E}" destId="{0C24D572-1BA6-4D0D-97BB-3C1D1452086D}" srcOrd="0" destOrd="0" presId="urn:microsoft.com/office/officeart/2005/8/layout/cycle5"/>
    <dgm:cxn modelId="{7316D215-7CD0-4E9A-8F3B-D75F6A4A4C4C}" srcId="{3762A671-7D02-42EE-A061-DC932467F552}" destId="{76098EEF-9F83-4D63-98EE-52640E85607C}" srcOrd="0" destOrd="0" parTransId="{36226EC5-EB9C-4672-8332-7C588D7F3FA9}" sibTransId="{A9871626-C612-4F1E-B61F-3D94B9B26DA3}"/>
    <dgm:cxn modelId="{C0B6F4EE-8504-4654-9E0E-A68ABFEB92DB}" type="presOf" srcId="{A922F24F-7683-426B-9D35-D0D4821F5C8E}" destId="{955BEC7A-7166-4204-8F03-07E228E88087}" srcOrd="0" destOrd="0" presId="urn:microsoft.com/office/officeart/2005/8/layout/cycle5"/>
    <dgm:cxn modelId="{F15FEFC6-8F24-4F80-9DBB-869DACE872C9}" type="presOf" srcId="{9218E55E-4B7C-4568-B87D-B0AF6BAC4969}" destId="{EDC67C30-5557-4CFD-836A-6220539AD19D}" srcOrd="0" destOrd="0" presId="urn:microsoft.com/office/officeart/2005/8/layout/cycle5"/>
    <dgm:cxn modelId="{3F530B02-32D5-4BFB-87F3-D58A135878D6}" type="presOf" srcId="{98EAB9B2-DE55-4773-B985-8FE589220F39}" destId="{8C5B59F2-6AC6-4094-802A-15C81AB62D7A}" srcOrd="0" destOrd="0" presId="urn:microsoft.com/office/officeart/2005/8/layout/cycle5"/>
    <dgm:cxn modelId="{6F9D87D5-C660-48AA-8783-784E0D12981A}" type="presOf" srcId="{C4AAED5B-FB43-4A96-B352-B4030B618AF4}" destId="{D87CF1EF-785D-4DB5-874A-E2B5B264ED35}" srcOrd="0" destOrd="0" presId="urn:microsoft.com/office/officeart/2005/8/layout/cycle5"/>
    <dgm:cxn modelId="{28507356-022C-4F35-B090-E875EB71440E}" type="presOf" srcId="{FD7C905C-A7FC-4D4A-9322-1E7C3FA7EEA3}" destId="{7ED19FFC-AE35-465D-95FE-83B4F5D8AD32}" srcOrd="0" destOrd="0" presId="urn:microsoft.com/office/officeart/2005/8/layout/cycle5"/>
    <dgm:cxn modelId="{A86A1C14-DE83-4CB7-892E-16687C354656}" srcId="{3762A671-7D02-42EE-A061-DC932467F552}" destId="{C4AAED5B-FB43-4A96-B352-B4030B618AF4}" srcOrd="1" destOrd="0" parTransId="{F89CC303-5684-445A-BD5E-2EFF753D427B}" sibTransId="{98EAB9B2-DE55-4773-B985-8FE589220F39}"/>
    <dgm:cxn modelId="{C93562D2-3A3C-4043-964D-14D3224415C7}" srcId="{3762A671-7D02-42EE-A061-DC932467F552}" destId="{4B9B297E-9588-4986-8EB3-08644ECEB401}" srcOrd="2" destOrd="0" parTransId="{0EF00362-D773-4F0C-863C-6EF0D000BEDF}" sibTransId="{FD7C905C-A7FC-4D4A-9322-1E7C3FA7EEA3}"/>
    <dgm:cxn modelId="{0E0B4471-CA6A-4E60-926D-E6879F73E44F}" type="presOf" srcId="{ECEB99B9-46C2-497C-984D-31F34DB30FCC}" destId="{44B8C5F6-3CEE-450E-B757-3DDE3610B389}" srcOrd="0" destOrd="0" presId="urn:microsoft.com/office/officeart/2005/8/layout/cycle5"/>
    <dgm:cxn modelId="{616B0812-CBDF-4A97-991E-12685F8D6FCF}" type="presOf" srcId="{A9871626-C612-4F1E-B61F-3D94B9B26DA3}" destId="{BB2A7E71-EE79-45B0-A69B-92DC97E88EE9}" srcOrd="0" destOrd="0" presId="urn:microsoft.com/office/officeart/2005/8/layout/cycle5"/>
    <dgm:cxn modelId="{08D281D3-FFF1-4C54-90ED-2A1FD5C31305}" type="presOf" srcId="{76098EEF-9F83-4D63-98EE-52640E85607C}" destId="{70488C51-EFD8-4C9D-98F7-E666CD2ED387}" srcOrd="0" destOrd="0" presId="urn:microsoft.com/office/officeart/2005/8/layout/cycle5"/>
    <dgm:cxn modelId="{076EE382-C13B-4754-90A9-162111970A90}" type="presParOf" srcId="{1E33E024-D453-4D4A-8FCC-727D646178F1}" destId="{70488C51-EFD8-4C9D-98F7-E666CD2ED387}" srcOrd="0" destOrd="0" presId="urn:microsoft.com/office/officeart/2005/8/layout/cycle5"/>
    <dgm:cxn modelId="{FD4570CA-49B5-4D05-B4C4-AB9E5FB7FA17}" type="presParOf" srcId="{1E33E024-D453-4D4A-8FCC-727D646178F1}" destId="{84888509-5562-4DD1-ADC6-B2F820AFB4C6}" srcOrd="1" destOrd="0" presId="urn:microsoft.com/office/officeart/2005/8/layout/cycle5"/>
    <dgm:cxn modelId="{611A4AFE-77E6-483F-ACFE-41E884B94F12}" type="presParOf" srcId="{1E33E024-D453-4D4A-8FCC-727D646178F1}" destId="{BB2A7E71-EE79-45B0-A69B-92DC97E88EE9}" srcOrd="2" destOrd="0" presId="urn:microsoft.com/office/officeart/2005/8/layout/cycle5"/>
    <dgm:cxn modelId="{5EC26E8D-0B20-4087-A87C-8240B69D3907}" type="presParOf" srcId="{1E33E024-D453-4D4A-8FCC-727D646178F1}" destId="{D87CF1EF-785D-4DB5-874A-E2B5B264ED35}" srcOrd="3" destOrd="0" presId="urn:microsoft.com/office/officeart/2005/8/layout/cycle5"/>
    <dgm:cxn modelId="{8C9B973A-0413-493A-B3A5-FECC713165F5}" type="presParOf" srcId="{1E33E024-D453-4D4A-8FCC-727D646178F1}" destId="{56E82DD9-E665-4034-B733-3BF2371ACB3B}" srcOrd="4" destOrd="0" presId="urn:microsoft.com/office/officeart/2005/8/layout/cycle5"/>
    <dgm:cxn modelId="{14653C10-9395-480A-A4DE-9E5C159104B7}" type="presParOf" srcId="{1E33E024-D453-4D4A-8FCC-727D646178F1}" destId="{8C5B59F2-6AC6-4094-802A-15C81AB62D7A}" srcOrd="5" destOrd="0" presId="urn:microsoft.com/office/officeart/2005/8/layout/cycle5"/>
    <dgm:cxn modelId="{BB9605AA-A909-4E6F-8BB7-EB714F9F1BEE}" type="presParOf" srcId="{1E33E024-D453-4D4A-8FCC-727D646178F1}" destId="{87F2DBB7-1465-4430-B462-D36F5000857D}" srcOrd="6" destOrd="0" presId="urn:microsoft.com/office/officeart/2005/8/layout/cycle5"/>
    <dgm:cxn modelId="{434DEA78-9409-4764-9A4E-2C83EFC934C6}" type="presParOf" srcId="{1E33E024-D453-4D4A-8FCC-727D646178F1}" destId="{37D72807-E776-4528-91BC-61DB1C05CDD8}" srcOrd="7" destOrd="0" presId="urn:microsoft.com/office/officeart/2005/8/layout/cycle5"/>
    <dgm:cxn modelId="{02F697E3-5FBD-4EA2-B89D-F6DD70BC73F3}" type="presParOf" srcId="{1E33E024-D453-4D4A-8FCC-727D646178F1}" destId="{7ED19FFC-AE35-465D-95FE-83B4F5D8AD32}" srcOrd="8" destOrd="0" presId="urn:microsoft.com/office/officeart/2005/8/layout/cycle5"/>
    <dgm:cxn modelId="{CC4ACE7E-9B4D-4A10-865D-44BE1BF36D39}" type="presParOf" srcId="{1E33E024-D453-4D4A-8FCC-727D646178F1}" destId="{EDC67C30-5557-4CFD-836A-6220539AD19D}" srcOrd="9" destOrd="0" presId="urn:microsoft.com/office/officeart/2005/8/layout/cycle5"/>
    <dgm:cxn modelId="{1BDBC3A7-A956-474C-A2F5-746A951E890F}" type="presParOf" srcId="{1E33E024-D453-4D4A-8FCC-727D646178F1}" destId="{4CC7E09F-8781-4C48-834A-EECE3E910593}" srcOrd="10" destOrd="0" presId="urn:microsoft.com/office/officeart/2005/8/layout/cycle5"/>
    <dgm:cxn modelId="{0A05B6B7-45E9-4F85-B606-CE2AD1BC6751}" type="presParOf" srcId="{1E33E024-D453-4D4A-8FCC-727D646178F1}" destId="{955BEC7A-7166-4204-8F03-07E228E88087}" srcOrd="11" destOrd="0" presId="urn:microsoft.com/office/officeart/2005/8/layout/cycle5"/>
    <dgm:cxn modelId="{B9608AB2-3590-4932-AFC1-2A469671FE8E}" type="presParOf" srcId="{1E33E024-D453-4D4A-8FCC-727D646178F1}" destId="{0C24D572-1BA6-4D0D-97BB-3C1D1452086D}" srcOrd="12" destOrd="0" presId="urn:microsoft.com/office/officeart/2005/8/layout/cycle5"/>
    <dgm:cxn modelId="{90739513-E210-48CA-9829-D9941572C5CB}" type="presParOf" srcId="{1E33E024-D453-4D4A-8FCC-727D646178F1}" destId="{0DEF9642-40E0-42E7-BB6B-7DFD2AD8F74C}" srcOrd="13" destOrd="0" presId="urn:microsoft.com/office/officeart/2005/8/layout/cycle5"/>
    <dgm:cxn modelId="{C7FE9C39-9ED8-43B5-A4BC-0BD12A928C72}" type="presParOf" srcId="{1E33E024-D453-4D4A-8FCC-727D646178F1}" destId="{44B8C5F6-3CEE-450E-B757-3DDE3610B38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E19FA-DB4B-4986-8C04-F8BA07AD9AE8}">
      <dsp:nvSpPr>
        <dsp:cNvPr id="0" name=""/>
        <dsp:cNvSpPr/>
      </dsp:nvSpPr>
      <dsp:spPr>
        <a:xfrm>
          <a:off x="5357" y="305400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ОБЩЕСЛЕСАРНЫЕ</a:t>
          </a:r>
          <a:endParaRPr lang="ru-RU" sz="1100" kern="1200" dirty="0"/>
        </a:p>
      </dsp:txBody>
      <dsp:txXfrm>
        <a:off x="33499" y="333542"/>
        <a:ext cx="1545106" cy="904550"/>
      </dsp:txXfrm>
    </dsp:sp>
    <dsp:sp modelId="{AEC6D106-35CD-497D-A1A3-527CC8F06570}">
      <dsp:nvSpPr>
        <dsp:cNvPr id="0" name=""/>
        <dsp:cNvSpPr/>
      </dsp:nvSpPr>
      <dsp:spPr>
        <a:xfrm>
          <a:off x="1766887" y="587245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766887" y="666674"/>
        <a:ext cx="237646" cy="238286"/>
      </dsp:txXfrm>
    </dsp:sp>
    <dsp:sp modelId="{63DCCEA8-D169-44AF-A4B3-5872298ACEFB}">
      <dsp:nvSpPr>
        <dsp:cNvPr id="0" name=""/>
        <dsp:cNvSpPr/>
      </dsp:nvSpPr>
      <dsp:spPr>
        <a:xfrm>
          <a:off x="2247304" y="305400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tint val="50000"/>
                <a:satMod val="300000"/>
              </a:schemeClr>
            </a:gs>
            <a:gs pos="35000">
              <a:schemeClr val="accent2">
                <a:hueOff val="-4533601"/>
                <a:satOff val="2618"/>
                <a:lumOff val="-4804"/>
                <a:alphaOff val="0"/>
                <a:tint val="37000"/>
                <a:satMod val="30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ЭЛЕКТРОМОНТАЖНЫЕ</a:t>
          </a:r>
          <a:endParaRPr lang="ru-RU" sz="1100" kern="1200" dirty="0"/>
        </a:p>
      </dsp:txBody>
      <dsp:txXfrm>
        <a:off x="2275446" y="333542"/>
        <a:ext cx="1545106" cy="904550"/>
      </dsp:txXfrm>
    </dsp:sp>
    <dsp:sp modelId="{A6CA6C78-5DF0-4B10-B55E-5595E53D2FBA}">
      <dsp:nvSpPr>
        <dsp:cNvPr id="0" name=""/>
        <dsp:cNvSpPr/>
      </dsp:nvSpPr>
      <dsp:spPr>
        <a:xfrm>
          <a:off x="4008834" y="587245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50000"/>
                <a:satMod val="300000"/>
              </a:schemeClr>
            </a:gs>
            <a:gs pos="35000">
              <a:schemeClr val="accent2">
                <a:hueOff val="-9067202"/>
                <a:satOff val="5236"/>
                <a:lumOff val="-9607"/>
                <a:alphaOff val="0"/>
                <a:tint val="37000"/>
                <a:satMod val="30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008834" y="666674"/>
        <a:ext cx="237646" cy="238286"/>
      </dsp:txXfrm>
    </dsp:sp>
    <dsp:sp modelId="{27B3B764-A360-4BB8-8B8F-2678FE2FFA8B}">
      <dsp:nvSpPr>
        <dsp:cNvPr id="0" name=""/>
        <dsp:cNvSpPr/>
      </dsp:nvSpPr>
      <dsp:spPr>
        <a:xfrm>
          <a:off x="4489251" y="305400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50000"/>
                <a:satMod val="300000"/>
              </a:schemeClr>
            </a:gs>
            <a:gs pos="35000">
              <a:schemeClr val="accent2">
                <a:hueOff val="-9067202"/>
                <a:satOff val="5236"/>
                <a:lumOff val="-9607"/>
                <a:alphaOff val="0"/>
                <a:tint val="37000"/>
                <a:satMod val="30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ДЕМОНТАЖНО-МОНТАЖНЫЕ</a:t>
          </a:r>
          <a:endParaRPr lang="ru-RU" sz="1100" kern="1200" dirty="0"/>
        </a:p>
      </dsp:txBody>
      <dsp:txXfrm>
        <a:off x="4517393" y="333542"/>
        <a:ext cx="1545106" cy="90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88C51-EFD8-4C9D-98F7-E666CD2ED387}">
      <dsp:nvSpPr>
        <dsp:cNvPr id="0" name=""/>
        <dsp:cNvSpPr/>
      </dsp:nvSpPr>
      <dsp:spPr>
        <a:xfrm>
          <a:off x="836804" y="3571558"/>
          <a:ext cx="1801995" cy="11712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rPr>
            <a:t>Модуль A. Диагностика двигателя (управление)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893982" y="3628736"/>
        <a:ext cx="1687639" cy="1056941"/>
      </dsp:txXfrm>
    </dsp:sp>
    <dsp:sp modelId="{BB2A7E71-EE79-45B0-A69B-92DC97E88EE9}">
      <dsp:nvSpPr>
        <dsp:cNvPr id="0" name=""/>
        <dsp:cNvSpPr/>
      </dsp:nvSpPr>
      <dsp:spPr>
        <a:xfrm>
          <a:off x="1537855" y="1181513"/>
          <a:ext cx="4677510" cy="4677510"/>
        </a:xfrm>
        <a:custGeom>
          <a:avLst/>
          <a:gdLst/>
          <a:ahLst/>
          <a:cxnLst/>
          <a:rect l="0" t="0" r="0" b="0"/>
          <a:pathLst>
            <a:path>
              <a:moveTo>
                <a:pt x="20654" y="2028614"/>
              </a:moveTo>
              <a:arcTo wR="2338755" hR="2338755" stAng="11257224" swAng="1669396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D87CF1EF-785D-4DB5-874A-E2B5B264ED35}">
      <dsp:nvSpPr>
        <dsp:cNvPr id="0" name=""/>
        <dsp:cNvSpPr/>
      </dsp:nvSpPr>
      <dsp:spPr>
        <a:xfrm>
          <a:off x="1693784" y="714944"/>
          <a:ext cx="1801995" cy="11712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rPr>
            <a:t>Модуль B. Подвеска, рулевого управления, тормоза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750962" y="772122"/>
        <a:ext cx="1687639" cy="1056941"/>
      </dsp:txXfrm>
    </dsp:sp>
    <dsp:sp modelId="{8C5B59F2-6AC6-4094-802A-15C81AB62D7A}">
      <dsp:nvSpPr>
        <dsp:cNvPr id="0" name=""/>
        <dsp:cNvSpPr/>
      </dsp:nvSpPr>
      <dsp:spPr>
        <a:xfrm>
          <a:off x="2030246" y="504521"/>
          <a:ext cx="4677510" cy="4677510"/>
        </a:xfrm>
        <a:custGeom>
          <a:avLst/>
          <a:gdLst/>
          <a:ahLst/>
          <a:cxnLst/>
          <a:rect l="0" t="0" r="0" b="0"/>
          <a:pathLst>
            <a:path>
              <a:moveTo>
                <a:pt x="1733832" y="79586"/>
              </a:moveTo>
              <a:arcTo wR="2338755" hR="2338755" stAng="15300597" swAng="1798821"/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87F2DBB7-1465-4430-B462-D36F5000857D}">
      <dsp:nvSpPr>
        <dsp:cNvPr id="0" name=""/>
        <dsp:cNvSpPr/>
      </dsp:nvSpPr>
      <dsp:spPr>
        <a:xfrm>
          <a:off x="5264559" y="714948"/>
          <a:ext cx="1801995" cy="11712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rPr>
            <a:t>Модуль C. Электрические и электронные системы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5321737" y="772126"/>
        <a:ext cx="1687639" cy="1056941"/>
      </dsp:txXfrm>
    </dsp:sp>
    <dsp:sp modelId="{7ED19FFC-AE35-465D-95FE-83B4F5D8AD32}">
      <dsp:nvSpPr>
        <dsp:cNvPr id="0" name=""/>
        <dsp:cNvSpPr/>
      </dsp:nvSpPr>
      <dsp:spPr>
        <a:xfrm>
          <a:off x="2750018" y="1364102"/>
          <a:ext cx="4677510" cy="4677510"/>
        </a:xfrm>
        <a:custGeom>
          <a:avLst/>
          <a:gdLst/>
          <a:ahLst/>
          <a:cxnLst/>
          <a:rect l="0" t="0" r="0" b="0"/>
          <a:pathLst>
            <a:path>
              <a:moveTo>
                <a:pt x="4085280" y="783304"/>
              </a:moveTo>
              <a:arcTo wR="2338755" hR="2338755" stAng="19098710" swAng="1751698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EDC67C30-5557-4CFD-836A-6220539AD19D}">
      <dsp:nvSpPr>
        <dsp:cNvPr id="0" name=""/>
        <dsp:cNvSpPr/>
      </dsp:nvSpPr>
      <dsp:spPr>
        <a:xfrm>
          <a:off x="6335781" y="3571569"/>
          <a:ext cx="1801995" cy="11712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rPr>
            <a:t>Модуль E. Трансмиссия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6392959" y="3628747"/>
        <a:ext cx="1687639" cy="1056941"/>
      </dsp:txXfrm>
    </dsp:sp>
    <dsp:sp modelId="{955BEC7A-7166-4204-8F03-07E228E88087}">
      <dsp:nvSpPr>
        <dsp:cNvPr id="0" name=""/>
        <dsp:cNvSpPr/>
      </dsp:nvSpPr>
      <dsp:spPr>
        <a:xfrm>
          <a:off x="5183613" y="148752"/>
          <a:ext cx="4677510" cy="4677510"/>
        </a:xfrm>
        <a:custGeom>
          <a:avLst/>
          <a:gdLst/>
          <a:ahLst/>
          <a:cxnLst/>
          <a:rect l="0" t="0" r="0" b="0"/>
          <a:pathLst>
            <a:path>
              <a:moveTo>
                <a:pt x="1369718" y="4467309"/>
              </a:moveTo>
              <a:arcTo wR="2338755" hR="2338755" stAng="6868661" swAng="1721750"/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0C24D572-1BA6-4D0D-97BB-3C1D1452086D}">
      <dsp:nvSpPr>
        <dsp:cNvPr id="0" name=""/>
        <dsp:cNvSpPr/>
      </dsp:nvSpPr>
      <dsp:spPr>
        <a:xfrm>
          <a:off x="3649570" y="3571562"/>
          <a:ext cx="1801995" cy="11712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rPr>
            <a:t>Модуль D. Механические системы двигателя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706748" y="3628740"/>
        <a:ext cx="1687639" cy="1056941"/>
      </dsp:txXfrm>
    </dsp:sp>
    <dsp:sp modelId="{44B8C5F6-3CEE-450E-B757-3DDE3610B389}">
      <dsp:nvSpPr>
        <dsp:cNvPr id="0" name=""/>
        <dsp:cNvSpPr/>
      </dsp:nvSpPr>
      <dsp:spPr>
        <a:xfrm>
          <a:off x="-481035" y="77751"/>
          <a:ext cx="4677510" cy="4677510"/>
        </a:xfrm>
        <a:custGeom>
          <a:avLst/>
          <a:gdLst/>
          <a:ahLst/>
          <a:cxnLst/>
          <a:rect l="0" t="0" r="0" b="0"/>
          <a:pathLst>
            <a:path>
              <a:moveTo>
                <a:pt x="3885553" y="4092947"/>
              </a:moveTo>
              <a:arcTo wR="2338755" hR="2338755" stAng="2915702" swAng="1613753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Users\User\Desktop\powerpoint-templates-clip-art-artdesigntemplates-com-tnrkrM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191" y="1643050"/>
            <a:ext cx="7929618" cy="35719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Практические занятия</a:t>
            </a:r>
            <a:r>
              <a:rPr lang="ru-RU" sz="20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  <a:ea typeface="Adobe Heiti Std R" pitchFamily="34" charset="-128"/>
                <a:cs typeface="Times New Roman" pitchFamily="18" charset="0"/>
              </a:rPr>
              <a:t>по МДК.01.02 Техническое обслуживание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  <a:ea typeface="Adobe Heiti Std R" pitchFamily="34" charset="-128"/>
                <a:cs typeface="Times New Roman" pitchFamily="18" charset="0"/>
              </a:rPr>
              <a:t> и ремонт автомобильного транспорта 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  <a:ea typeface="Adobe Heiti Std R" pitchFamily="34" charset="-128"/>
                <a:cs typeface="Times New Roman" pitchFamily="18" charset="0"/>
              </a:rPr>
              <a:t>с использованием стандартов </a:t>
            </a:r>
            <a:r>
              <a:rPr lang="ru-RU" sz="1800" dirty="0" err="1" smtClean="0">
                <a:solidFill>
                  <a:srgbClr val="C00000"/>
                </a:solidFill>
                <a:latin typeface="Arial Black" pitchFamily="34" charset="0"/>
                <a:ea typeface="Adobe Heiti Std R" pitchFamily="34" charset="-128"/>
                <a:cs typeface="Times New Roman" pitchFamily="18" charset="0"/>
              </a:rPr>
              <a:t>WorldSkills</a:t>
            </a:r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  <a:ea typeface="Adobe Heiti Std R" pitchFamily="34" charset="-128"/>
                <a:cs typeface="Times New Roman" pitchFamily="18" charset="0"/>
              </a:rPr>
              <a:t> 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  <a:ea typeface="Adobe Heiti Std R" pitchFamily="34" charset="-128"/>
                <a:cs typeface="Times New Roman" pitchFamily="18" charset="0"/>
              </a:rPr>
              <a:t>как средство повышения качества подготовки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  <a:ea typeface="Adobe Heiti Std R" pitchFamily="34" charset="-128"/>
                <a:cs typeface="Times New Roman" pitchFamily="18" charset="0"/>
              </a:rPr>
              <a:t> по специальности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23.02.03 Техническое обслуживание и ремонт автомобильного транспорта</a:t>
            </a:r>
          </a:p>
        </p:txBody>
      </p:sp>
      <p:pic>
        <p:nvPicPr>
          <p:cNvPr id="8194" name="Picture 2" descr="http://prospekt45.ru/uploads/news/4875/3a501d76aa4bc6546085011e33463a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7166"/>
            <a:ext cx="1643074" cy="107157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85852" y="142852"/>
            <a:ext cx="62865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Государственное профессиональное образовательное учреждение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Ярославской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Даниловский политехнический колледж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786322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cs typeface="Times New Roman" pitchFamily="18" charset="0"/>
              </a:rPr>
              <a:t>Подготовил:</a:t>
            </a:r>
          </a:p>
          <a:p>
            <a:r>
              <a:rPr lang="ru-RU" dirty="0" smtClean="0">
                <a:latin typeface="+mj-lt"/>
                <a:cs typeface="Times New Roman" pitchFamily="18" charset="0"/>
              </a:rPr>
              <a:t>Степанов В.И., преподаватель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Users\User\Desktop\powerpoint-templates-clip-art-artdesigntemplates-com-tnrkrM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2286~1\AppData\Local\Temp\Rar$DI01.703\WorldSkills 2017 — ремонт автомобилей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068"/>
            <a:ext cx="9144000" cy="6465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s\User\Desktop\powerpoint-templates-clip-art-artdesigntemplates-com-tnrkrM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643182"/>
            <a:ext cx="6737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Спасибо за внимание!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 выступления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Степанов В.И., преподаватель ГПОУ ЯО Даниловского политехнического колледжа</a:t>
            </a:r>
            <a:endParaRPr lang="ru-RU" sz="1600" dirty="0"/>
          </a:p>
          <a:p>
            <a:r>
              <a:rPr lang="ru-RU" sz="1600" b="1" dirty="0"/>
              <a:t>Практические занятия по МДК.01.02 Техническое обслуживание и ремонт автомобильного транспорта с использованием стандартов </a:t>
            </a:r>
            <a:r>
              <a:rPr lang="ru-RU" sz="1600" b="1" dirty="0" err="1"/>
              <a:t>WorldSkills</a:t>
            </a:r>
            <a:r>
              <a:rPr lang="ru-RU" sz="1600" b="1" dirty="0"/>
              <a:t> как средство повышения качества подготовки </a:t>
            </a:r>
            <a:endParaRPr lang="ru-RU" sz="1600" dirty="0"/>
          </a:p>
          <a:p>
            <a:r>
              <a:rPr lang="ru-RU" sz="1600" b="1" dirty="0"/>
              <a:t>по специальности 23.02.03 Техническое обслуживание и ремонт автомобильного транспорта</a:t>
            </a:r>
            <a:endParaRPr lang="ru-RU" sz="1600" dirty="0"/>
          </a:p>
          <a:p>
            <a:r>
              <a:rPr lang="ru-RU" sz="1600" i="1" dirty="0"/>
              <a:t>Тезисы доклада к областному семинару ««Опыт подготовки, организации и проведения занятий производственного обучения в соответствии с  требованиями </a:t>
            </a:r>
            <a:r>
              <a:rPr lang="ru-RU" sz="1600" i="1" dirty="0" err="1"/>
              <a:t>WorldSkills</a:t>
            </a:r>
            <a:r>
              <a:rPr lang="ru-RU" sz="1600" i="1" dirty="0"/>
              <a:t>»»</a:t>
            </a:r>
            <a:endParaRPr lang="ru-RU" sz="1600" dirty="0"/>
          </a:p>
          <a:p>
            <a:r>
              <a:rPr lang="ru-RU" sz="1600" dirty="0"/>
              <a:t>Специальность «Техническое обслуживание и ремонт автомобильного транспорта» - одна из наиболее востребованных и высокооплачиваемых на современном рынке труда. Она  всегда интересовала и привлекала молодежь, особенно юношей и на сегодняшний день остаётся востребованной абсолютно в любом регионе, т.к. количество выпускаемых автомобилей неуклонно растет, а прогресс не стоит на месте. </a:t>
            </a:r>
          </a:p>
          <a:p>
            <a:pPr fontAlgn="base"/>
            <a:r>
              <a:rPr lang="ru-RU" sz="1600" dirty="0"/>
              <a:t>          Работодателю нужны выпускники, готовые к включению в дальнейшую трудовую деятельность, способные практически решать встающие перед ними жизненные и профессиональные проблемы. А это во многом зависит не только от полученных знаний, умений и навыков, но и от уровня </a:t>
            </a:r>
            <a:r>
              <a:rPr lang="ru-RU" sz="1600" dirty="0" err="1"/>
              <a:t>сформированности</a:t>
            </a:r>
            <a:r>
              <a:rPr lang="ru-RU" sz="1600" dirty="0"/>
              <a:t> общих и профессиональных компетенций.</a:t>
            </a:r>
          </a:p>
          <a:p>
            <a:pPr fontAlgn="base"/>
            <a:r>
              <a:rPr lang="ru-RU" sz="1600" dirty="0"/>
              <a:t>          </a:t>
            </a:r>
            <a:r>
              <a:rPr lang="ru-RU" sz="1600" dirty="0" err="1"/>
              <a:t>Даниловский</a:t>
            </a:r>
            <a:r>
              <a:rPr lang="ru-RU" sz="1600" dirty="0"/>
              <a:t> политехнический колледж готовит специалистов по данному направлению для предприятий и организаций разных форм собственности: на технические должности, связанные с эксплуатацией и техническим обслуживанием автомобилей (грузовых, легковых, пассажирских), для станций технического обслуживания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485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849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Каждый, кто хочет учиться, получить профессиональные навыки и стремится к этому, имеет в колледже реальные возможности. В процессе обучения студенты получают рабочую профессию «слесарь по ремонту автомобилей».</a:t>
            </a:r>
          </a:p>
          <a:p>
            <a:r>
              <a:rPr lang="ru-RU" sz="1600" dirty="0"/>
              <a:t>Одной из приоритетных задач становится формирование творчески мыслящего человека, способного свободно и смело встречать любые препятствия и сложности на своём пути, обладающего широкими и глубокими, постоянно обновляющимися и развивающимися знаниями, особенно это важно в период получения профессионального образования, т.к. именно в это время закладывается будущее человека. Для того, чтобы повысить творческий уровень студентов, их профессиональный уровень, необходимо не только увеличивать объём получаемой информации, но и создавать вокруг студентов такие условия, которые будут побуждать их к самоанализу и саморазвитию.</a:t>
            </a:r>
          </a:p>
          <a:p>
            <a:r>
              <a:rPr lang="ru-RU" sz="1600" dirty="0"/>
              <a:t>Одним из приоритетных направлений на сегодняшний день в нашей стране является движение </a:t>
            </a:r>
            <a:r>
              <a:rPr lang="ru-RU" sz="1600" dirty="0" err="1"/>
              <a:t>WorldSkills</a:t>
            </a:r>
            <a:r>
              <a:rPr lang="ru-RU" sz="1600" dirty="0"/>
              <a:t>, которое с каждым годом набирает все большую силу. На мой взгляд, конкурсная среда чемпионата </a:t>
            </a:r>
            <a:r>
              <a:rPr lang="ru-RU" sz="1600" dirty="0" err="1"/>
              <a:t>WorldSkills</a:t>
            </a:r>
            <a:r>
              <a:rPr lang="ru-RU" sz="1600" dirty="0"/>
              <a:t> максимально помогает раскрыть творческий и профессиональный потенциал студентов. </a:t>
            </a:r>
          </a:p>
          <a:p>
            <a:r>
              <a:rPr lang="ru-RU" sz="1600" dirty="0"/>
              <a:t>Огромное значение в формировании профессионализма, компетенций, профессионально-значимых личностных качеств имеют практические занятия с использованием стандартов </a:t>
            </a:r>
            <a:r>
              <a:rPr lang="ru-RU" sz="1600" dirty="0" err="1"/>
              <a:t>WorldSkills</a:t>
            </a:r>
            <a:r>
              <a:rPr lang="ru-RU" sz="1600" dirty="0"/>
              <a:t>. Использование идеи движения </a:t>
            </a:r>
            <a:r>
              <a:rPr lang="ru-RU" sz="1600" dirty="0" err="1"/>
              <a:t>WorldSkills</a:t>
            </a:r>
            <a:r>
              <a:rPr lang="ru-RU" sz="1600" dirty="0"/>
              <a:t> позволяет обеспечить более высокий уровень подготовки специалистов среднего звена.</a:t>
            </a:r>
          </a:p>
          <a:p>
            <a:r>
              <a:rPr lang="ru-RU" sz="1600" dirty="0"/>
              <a:t>Разработка практических занятий по МДК.01.02 Техническое обслуживание и ремонт автомобильного транспорта с учетом стандартов </a:t>
            </a:r>
            <a:r>
              <a:rPr lang="ru-RU" sz="1600" dirty="0" err="1"/>
              <a:t>WorldSkills</a:t>
            </a:r>
            <a:r>
              <a:rPr lang="ru-RU" sz="1600" dirty="0"/>
              <a:t> предполагает использование разных форм их организации, методов и средств обучения. </a:t>
            </a:r>
          </a:p>
          <a:p>
            <a:r>
              <a:rPr lang="ru-RU" sz="1600" dirty="0"/>
              <a:t>Осваивая основную образовательную программу на 2 курсе обучения, студенты параллельно проходят 1 этап подготовки к </a:t>
            </a:r>
            <a:r>
              <a:rPr lang="ru-RU" sz="1600" dirty="0" err="1"/>
              <a:t>WorldSkills</a:t>
            </a:r>
            <a:r>
              <a:rPr lang="ru-RU" sz="1600" dirty="0"/>
              <a:t>, осваивая </a:t>
            </a:r>
            <a:r>
              <a:rPr lang="ru-RU" sz="1600" dirty="0" err="1"/>
              <a:t>общеслесарные</a:t>
            </a:r>
            <a:r>
              <a:rPr lang="ru-RU" sz="1600" dirty="0"/>
              <a:t>, электромонтажные и демонтажно-монтажные работы в рамках практических занятий в учебных лабораториях колледжа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31468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64096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600" dirty="0"/>
              <a:t>Для выполнения требования </a:t>
            </a:r>
            <a:r>
              <a:rPr lang="ru-RU" sz="1600" dirty="0" err="1"/>
              <a:t>WorldSkills</a:t>
            </a:r>
            <a:r>
              <a:rPr lang="ru-RU" sz="1600" dirty="0"/>
              <a:t>  в рамках изучения основной профессиональной образовательной программы (ОПОП) на 3 курсе мы переходим ко второму этапу подготовки к </a:t>
            </a:r>
            <a:r>
              <a:rPr lang="ru-RU" sz="1600" dirty="0" err="1"/>
              <a:t>WorldSkills</a:t>
            </a:r>
            <a:r>
              <a:rPr lang="ru-RU" sz="1600" dirty="0"/>
              <a:t>. Для этого оборудовали лаборатории для специальных модулей, предусмотренных компетенцией «Ремонт и обслуживание легковых автомобилей» таких, как:</a:t>
            </a:r>
          </a:p>
          <a:p>
            <a:r>
              <a:rPr lang="ru-RU" sz="1600" dirty="0"/>
              <a:t>Модуль A. Диагностика двигателя (управление)</a:t>
            </a:r>
          </a:p>
          <a:p>
            <a:r>
              <a:rPr lang="ru-RU" sz="1600" dirty="0"/>
              <a:t>Модуль B. Подвеска, рулевое управление, тормоза </a:t>
            </a:r>
          </a:p>
          <a:p>
            <a:r>
              <a:rPr lang="ru-RU" sz="1600" dirty="0"/>
              <a:t>Модуль C. Электрические и электронные системы </a:t>
            </a:r>
          </a:p>
          <a:p>
            <a:r>
              <a:rPr lang="ru-RU" sz="1600" dirty="0"/>
              <a:t>Модуль D. Механические системы двигателя </a:t>
            </a:r>
          </a:p>
          <a:p>
            <a:r>
              <a:rPr lang="ru-RU" sz="1600" dirty="0"/>
              <a:t>Модуль E. Трансмиссия </a:t>
            </a:r>
          </a:p>
          <a:p>
            <a:r>
              <a:rPr lang="ru-RU" sz="1600" dirty="0"/>
              <a:t>В связи с тем, что прогресс не стоит на месте и средств на оснащение материально-технической базы не всегда хватает, отдельные модули студенты осваивают непосредственно на предприятии ЗАО «Даниловское автотранспортное предприятие», с которым заключён договор, как на проведение практических занятий, так и на учебные  и производственные практики. </a:t>
            </a:r>
          </a:p>
          <a:p>
            <a:r>
              <a:rPr lang="ru-RU" sz="1600" dirty="0"/>
              <a:t>Это позволило нам создать условия для отработки всего перечня модулей, требуемых для данной компетенции.</a:t>
            </a:r>
          </a:p>
          <a:p>
            <a:r>
              <a:rPr lang="ru-RU" sz="1600" dirty="0"/>
              <a:t>Для того чтобы на практических занятиях была задействована одновременно вся группа, студенты распределяются по всем модулям одновременно. Так как один преподаватель не в состоянии находиться одновременно и в лаборатории и на производстве, то контроль освоения студентами </a:t>
            </a:r>
            <a:r>
              <a:rPr lang="ru-RU" sz="1600" i="1" dirty="0"/>
              <a:t>модулей  B. Подвеска, рулевого управления, тормоза и C. Электрические и электронные системы,</a:t>
            </a:r>
            <a:r>
              <a:rPr lang="ru-RU" sz="1600" dirty="0"/>
              <a:t> оборудованных в АТП, осуществляют наставники предприятия. Помимо контроля  наставники направляют, поясняют и вовлекают в трудовую деятельность наших студентов.</a:t>
            </a:r>
          </a:p>
          <a:p>
            <a:r>
              <a:rPr lang="ru-RU" sz="1600" dirty="0"/>
              <a:t>На последующих практических занятиях студенты меняются модулями в соответствии с графиком перемещения.</a:t>
            </a:r>
          </a:p>
          <a:p>
            <a:r>
              <a:rPr lang="ru-RU" sz="1600" dirty="0"/>
              <a:t>Таким образом, студентами отрабатываются все  практические занятия по МДК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50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71296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Еще одним примером вовлечения студентов в движение </a:t>
            </a:r>
            <a:r>
              <a:rPr lang="ru-RU" sz="1400" dirty="0" err="1"/>
              <a:t>WorldSkills</a:t>
            </a:r>
            <a:r>
              <a:rPr lang="ru-RU" sz="1400" dirty="0"/>
              <a:t> в период  организации и проведения практических занятий является назначение преподавателем в качестве экспертов при отработке модулей тех студентов, которые участвовали в чемпионатах </a:t>
            </a:r>
            <a:r>
              <a:rPr lang="ru-RU" sz="1400" dirty="0" err="1"/>
              <a:t>WorldSkills</a:t>
            </a:r>
            <a:r>
              <a:rPr lang="ru-RU" sz="1400" dirty="0"/>
              <a:t> и показали неплохие результаты.</a:t>
            </a:r>
          </a:p>
          <a:p>
            <a:r>
              <a:rPr lang="ru-RU" sz="1400" dirty="0"/>
              <a:t>Результатом обучения на практических занятиях по МДК.01.02 Техническое обслуживание и ремонт автомобильного транспорта, является </a:t>
            </a:r>
            <a:r>
              <a:rPr lang="ru-RU" sz="1400" dirty="0" err="1"/>
              <a:t>сформированность</a:t>
            </a:r>
            <a:r>
              <a:rPr lang="ru-RU" sz="1400" dirty="0"/>
              <a:t> общих и профессиональных компетенций, необходимых для практической деятельности. Опыт же их применения студенты получат при прохождении учебной и производственной практик на предприятиях.</a:t>
            </a:r>
          </a:p>
          <a:p>
            <a:r>
              <a:rPr lang="ru-RU" sz="1400" i="1" u="sng" dirty="0"/>
              <a:t>Подводя итог, можно отметить, что на практических занятиях по МДК 01.02  решаются следующие задачи:</a:t>
            </a:r>
            <a:endParaRPr lang="ru-RU" sz="1400" dirty="0"/>
          </a:p>
          <a:p>
            <a:pPr lvl="0"/>
            <a:r>
              <a:rPr lang="ru-RU" sz="1400" dirty="0"/>
              <a:t>обогащение и систематизация знаний студентов в вопросах ремонта автомобильного транспорта;</a:t>
            </a:r>
          </a:p>
          <a:p>
            <a:pPr lvl="0"/>
            <a:r>
              <a:rPr lang="ru-RU" sz="1400" dirty="0"/>
              <a:t>развитие умений студентов анализировать и обобщать теоретический материал и применять его на практических занятиях;</a:t>
            </a:r>
          </a:p>
          <a:p>
            <a:pPr lvl="0"/>
            <a:r>
              <a:rPr lang="ru-RU" sz="1400" dirty="0"/>
              <a:t>развитие умений студентов определять методы и способы ремонта автомобильного транспорта;</a:t>
            </a:r>
          </a:p>
          <a:p>
            <a:pPr lvl="0"/>
            <a:r>
              <a:rPr lang="ru-RU" sz="1400" dirty="0"/>
              <a:t>развитие навыков коллективной деятельности;</a:t>
            </a:r>
          </a:p>
          <a:p>
            <a:pPr lvl="0"/>
            <a:r>
              <a:rPr lang="ru-RU" sz="1400" dirty="0"/>
              <a:t>развитие творческих способностей студентов и др.</a:t>
            </a:r>
          </a:p>
          <a:p>
            <a:r>
              <a:rPr lang="ru-RU" sz="1400" dirty="0"/>
              <a:t>Согласно ФГОС СПО четвертого поколения проведение государственной итоговой аттестации планируется осуществлять в виде демонстрационного экзамена. </a:t>
            </a:r>
          </a:p>
          <a:p>
            <a:r>
              <a:rPr lang="ru-RU" sz="1400" dirty="0"/>
              <a:t>Поэтому, мы стремимся к тому, чтобы каждый студент соответствовал требованиям </a:t>
            </a:r>
            <a:r>
              <a:rPr lang="ru-RU" sz="1400" dirty="0" err="1"/>
              <a:t>WorldSkills</a:t>
            </a:r>
            <a:r>
              <a:rPr lang="ru-RU" sz="1400" dirty="0"/>
              <a:t>.</a:t>
            </a:r>
          </a:p>
          <a:p>
            <a:r>
              <a:rPr lang="ru-RU" sz="1400" dirty="0"/>
              <a:t>Использование идеологии движения WS в образовательном процессе  способствует:</a:t>
            </a:r>
          </a:p>
          <a:p>
            <a:r>
              <a:rPr lang="ru-RU" sz="1400" dirty="0"/>
              <a:t> - формированию у обучающихся профессиональных компетенций и освоению трудовых функций;</a:t>
            </a:r>
          </a:p>
          <a:p>
            <a:r>
              <a:rPr lang="ru-RU" sz="1400" dirty="0"/>
              <a:t>- повышению качества профессиональной подготовки, </a:t>
            </a:r>
          </a:p>
          <a:p>
            <a:r>
              <a:rPr lang="ru-RU" sz="1400" dirty="0"/>
              <a:t>- развитию профессионального и креативного мышления студентов,</a:t>
            </a:r>
          </a:p>
          <a:p>
            <a:r>
              <a:rPr lang="ru-RU" sz="1400" dirty="0"/>
              <a:t>- формированию опыта творческой деятельности в профессиональной сфере, </a:t>
            </a:r>
          </a:p>
          <a:p>
            <a:r>
              <a:rPr lang="ru-RU" sz="1400" dirty="0"/>
              <a:t>- увеличению доли выпускников, трудоустроенных по полученной специальности, </a:t>
            </a:r>
          </a:p>
          <a:p>
            <a:r>
              <a:rPr lang="ru-RU" sz="1400" dirty="0"/>
              <a:t>- совершенствованию и расширению связей с социальными партнерами.</a:t>
            </a:r>
          </a:p>
          <a:p>
            <a:r>
              <a:rPr lang="ru-RU" sz="1400" dirty="0"/>
              <a:t>Именно поэтому я считаю, что организация практических занятий по МДК.01.02 Техническое обслуживание и ремонт автомобильного транспорта с использованием стандартов </a:t>
            </a:r>
            <a:r>
              <a:rPr lang="ru-RU" sz="1400" dirty="0" err="1"/>
              <a:t>WorldSkills</a:t>
            </a:r>
            <a:r>
              <a:rPr lang="ru-RU" sz="1400" dirty="0"/>
              <a:t> по специальности «Техническое обслуживание и ремонт автомобильного транспорта» является одной из форм повышения профессионального мастерства студентов и эффективным средством мотивации к их самосовершенствованию.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07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Users\User\Desktop\powerpoint-templates-clip-art-artdesigntemplates-com-tnrkrM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381" y="142852"/>
            <a:ext cx="7215238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C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Массовость и уникальность</a:t>
            </a:r>
            <a:endParaRPr lang="ru-RU" sz="2800" b="1" i="1" dirty="0">
              <a:solidFill>
                <a:srgbClr val="CC0000"/>
              </a:solidFill>
              <a:latin typeface="Adobe Heiti Std R" pitchFamily="34" charset="-128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571612"/>
            <a:ext cx="3929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ru-RU" dirty="0" smtClean="0">
                <a:latin typeface="+mj-lt"/>
                <a:cs typeface="Times New Roman" pitchFamily="18" charset="0"/>
              </a:rPr>
              <a:t>Автомобиль давно и прочно вошел в нашу жизнь. Производство и эксплуатация автомобилей усиливают потребность в людях, способных поддерживать их в исправном состоянии и отремонтировать их в случае поломки. 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071942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ru-RU" dirty="0" smtClean="0">
                <a:latin typeface="+mj-lt"/>
                <a:cs typeface="Times New Roman" pitchFamily="18" charset="0"/>
              </a:rPr>
              <a:t>Обучение по специальности «Техническое обслуживание и ремонт автомобильного транспорта» производится в соответствии с Федеральным государственным образовательным стандартом среднего профессионального образования. 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D:\Users\Шейнова\Desktop\ШЕЙНОВА\WorldSkills\фото-WorldSkills Russia 2017\IMG_4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500462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Users\Шейнова\Desktop\ШЕЙНОВА\WorldSkills\фото-WorldSkills Russia 2017\IMG_428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357298"/>
            <a:ext cx="3786214" cy="2614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3" descr="http://worldskills.ru/wp-content/uploads/2017/01/blue-300x100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714356"/>
            <a:ext cx="2643206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Users\User\Desktop\powerpoint-templates-clip-art-artdesigntemplates-com-tnrkrM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761" y="928670"/>
            <a:ext cx="5786478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Область профессиональной деятельности:</a:t>
            </a:r>
            <a:r>
              <a:rPr lang="ru-RU" sz="2700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0253" y="3429000"/>
            <a:ext cx="5043494" cy="114300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Виды  деятельности</a:t>
            </a:r>
            <a:r>
              <a:rPr lang="ru-RU" sz="28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: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http://worldskills.ru/wp-content/uploads/2017/01/blue-300x100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42852"/>
            <a:ext cx="22145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rot="5400000">
            <a:off x="3357554" y="1928802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500694" y="1928802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1472" y="2357430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 algn="ctr" fontAlgn="base"/>
            <a:r>
              <a:rPr lang="ru-RU" dirty="0" smtClean="0">
                <a:latin typeface="+mj-lt"/>
                <a:cs typeface="Times New Roman" pitchFamily="18" charset="0"/>
              </a:rPr>
              <a:t>организация и проведение работ </a:t>
            </a:r>
          </a:p>
          <a:p>
            <a:pPr marL="358775" lvl="0" indent="-358775" algn="ctr" fontAlgn="base"/>
            <a:r>
              <a:rPr lang="ru-RU" dirty="0" smtClean="0">
                <a:latin typeface="+mj-lt"/>
                <a:cs typeface="Times New Roman" pitchFamily="18" charset="0"/>
              </a:rPr>
              <a:t>по техническому обслуживанию </a:t>
            </a:r>
          </a:p>
          <a:p>
            <a:pPr marL="358775" lvl="0" indent="-358775" algn="ctr" fontAlgn="base"/>
            <a:r>
              <a:rPr lang="ru-RU" dirty="0" smtClean="0">
                <a:latin typeface="+mj-lt"/>
                <a:cs typeface="Times New Roman" pitchFamily="18" charset="0"/>
              </a:rPr>
              <a:t>и ремонту автомобильного транспорта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2357430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 algn="ctr" fontAlgn="base"/>
            <a:r>
              <a:rPr lang="ru-RU" dirty="0" smtClean="0">
                <a:latin typeface="+mj-lt"/>
                <a:cs typeface="Times New Roman" pitchFamily="18" charset="0"/>
              </a:rPr>
              <a:t>организация деятельности первичных трудовых коллективов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643446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dirty="0" smtClean="0">
                <a:latin typeface="+mj-lt"/>
                <a:cs typeface="Times New Roman" pitchFamily="18" charset="0"/>
              </a:rPr>
              <a:t>техническое обслуживание и ремонт автотранспорта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4643446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dirty="0" smtClean="0">
                <a:latin typeface="+mj-lt"/>
                <a:cs typeface="Times New Roman" pitchFamily="18" charset="0"/>
              </a:rPr>
              <a:t>организация деятельности коллектива исполнителей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4586125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dirty="0" smtClean="0">
                <a:latin typeface="+mj-lt"/>
                <a:cs typeface="Times New Roman" pitchFamily="18" charset="0"/>
              </a:rPr>
              <a:t>выполнение работ по профессии слесарь по ремонту автомобилей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857356" y="4357694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393405" y="453628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>
            <a:off x="6572264" y="4286256"/>
            <a:ext cx="607223" cy="299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Users\User\Desktop\powerpoint-templates-clip-art-artdesigntemplates-com-tnrkrM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Цели </a:t>
            </a:r>
            <a:r>
              <a:rPr lang="ru-RU" sz="2400" b="1" i="1" dirty="0" err="1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WorldSkills</a:t>
            </a:r>
            <a:endParaRPr lang="ru-RU" sz="2400" dirty="0">
              <a:solidFill>
                <a:srgbClr val="C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53" y="1166019"/>
            <a:ext cx="7822461" cy="3048800"/>
          </a:xfrm>
        </p:spPr>
        <p:txBody>
          <a:bodyPr>
            <a:normAutofit/>
          </a:bodyPr>
          <a:lstStyle/>
          <a:p>
            <a:pPr marL="542925" indent="-180975" algn="just"/>
            <a:r>
              <a:rPr lang="ru-RU" sz="2400" dirty="0" smtClean="0">
                <a:latin typeface="+mj-lt"/>
                <a:cs typeface="Times New Roman" pitchFamily="18" charset="0"/>
              </a:rPr>
              <a:t>развитие профессионального образования в соответствии со стандартами WS для обеспечения экономики России высококвалифицированными рабочими кадрами;</a:t>
            </a:r>
          </a:p>
          <a:p>
            <a:pPr marL="542925" indent="-180975" algn="just"/>
            <a:r>
              <a:rPr lang="ru-RU" sz="2400" dirty="0" smtClean="0">
                <a:latin typeface="+mj-lt"/>
                <a:cs typeface="Times New Roman" pitchFamily="18" charset="0"/>
              </a:rPr>
              <a:t>повышения роли профессиональной подготовки в социально-экономическом и культурном развитии Российской Федерации.</a:t>
            </a:r>
          </a:p>
          <a:p>
            <a:pPr marL="542925" indent="-180975">
              <a:buNone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indent="-180975">
              <a:buNone/>
            </a:pPr>
            <a:endParaRPr lang="ru-RU" sz="1600" dirty="0" smtClean="0"/>
          </a:p>
          <a:p>
            <a:pPr marL="542925" indent="-180975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4" name="Рисунок 3" descr="http://worldskills.ru/wp-content/uploads/2017/01/blue-300x10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290"/>
            <a:ext cx="19383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4000496" y="485776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285784" y="4357694"/>
            <a:ext cx="4429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180975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Цель внедрения стандартов </a:t>
            </a:r>
            <a:r>
              <a:rPr lang="ru-RU" sz="2000" b="1" i="1" dirty="0" err="1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WorldSkills</a:t>
            </a:r>
            <a:r>
              <a:rPr lang="ru-RU" sz="20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 в учебный процесс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4143380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180975" algn="ctr">
              <a:buNone/>
            </a:pPr>
            <a:r>
              <a:rPr lang="ru-RU" sz="2400" dirty="0" smtClean="0">
                <a:latin typeface="+mj-lt"/>
                <a:cs typeface="Times New Roman" pitchFamily="18" charset="0"/>
              </a:rPr>
              <a:t>подготовка высококвалифицированных кадров, востребованных на   современном рынке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Users\User\Desktop\powerpoint-templates-clip-art-artdesigntemplates-com-tnrkrM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121" y="500042"/>
            <a:ext cx="7043758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Соответствие </a:t>
            </a:r>
            <a:br>
              <a:rPr lang="ru-RU" sz="28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стандарта </a:t>
            </a:r>
            <a:r>
              <a:rPr lang="ru-RU" sz="2800" dirty="0" err="1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WorldSkills</a:t>
            </a:r>
            <a:r>
              <a:rPr lang="ru-RU" sz="2800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Russia</a:t>
            </a:r>
            <a:r>
              <a:rPr lang="ru-RU" sz="2800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 действующему ФГОС</a:t>
            </a:r>
            <a:endParaRPr lang="ru-RU" sz="2800" b="1" i="1" dirty="0">
              <a:solidFill>
                <a:srgbClr val="C00000"/>
              </a:solidFill>
              <a:latin typeface="Adobe Heiti Std R" pitchFamily="34" charset="-128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7212" y="2050253"/>
            <a:ext cx="7829576" cy="2757494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400" dirty="0" smtClean="0">
                <a:latin typeface="+mj-lt"/>
                <a:cs typeface="Times New Roman" pitchFamily="18" charset="0"/>
              </a:rPr>
              <a:t>Профессиональная компетенция </a:t>
            </a:r>
            <a:r>
              <a:rPr lang="ru-RU" sz="2400" dirty="0" err="1" smtClean="0">
                <a:latin typeface="+mj-lt"/>
                <a:cs typeface="Times New Roman" pitchFamily="18" charset="0"/>
              </a:rPr>
              <a:t>WorldSkills</a:t>
            </a:r>
            <a:r>
              <a:rPr lang="ru-RU" sz="2400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+mj-lt"/>
                <a:cs typeface="Times New Roman" pitchFamily="18" charset="0"/>
              </a:rPr>
              <a:t>Russia</a:t>
            </a:r>
            <a:r>
              <a:rPr lang="ru-RU" sz="2400" dirty="0" smtClean="0">
                <a:latin typeface="+mj-lt"/>
                <a:cs typeface="Times New Roman" pitchFamily="18" charset="0"/>
              </a:rPr>
              <a:t> «Ремонт и обслуживание легковых автомобилей» соответствует виду профессиональной деятельности, указанной во ФГОС СПО по специальности 23.02.03. «Техническое обслуживание и ремонт автомобильного транспорта»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 descr="http://worldskills.ru/wp-content/uploads/2017/01/blue-300x10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9383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Users\User\Desktop\powerpoint-templates-clip-art-artdesigntemplates-com-tnrkrM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1714480" y="2500306"/>
          <a:ext cx="609600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55" y="642918"/>
            <a:ext cx="8501090" cy="136841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Реализация профессиональной образовательной программы</a:t>
            </a:r>
            <a:br>
              <a:rPr lang="ru-RU" sz="20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 с учётом методик  </a:t>
            </a:r>
            <a:r>
              <a:rPr lang="ru-RU" sz="2000" b="1" i="1" dirty="0" err="1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WorldSkills</a:t>
            </a:r>
            <a:r>
              <a:rPr lang="ru-RU" sz="20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 по компетенциям</a:t>
            </a:r>
            <a:endParaRPr lang="ru-RU" sz="2000" dirty="0">
              <a:solidFill>
                <a:srgbClr val="C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5" name="Содержимое 3" descr="http://worldskills.ru/wp-content/uploads/2017/01/blue-300x100.png"/>
          <p:cNvPicPr>
            <a:picLocks noGrp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715140" y="0"/>
            <a:ext cx="21431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7191" y="2357430"/>
            <a:ext cx="79296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cs typeface="Times New Roman" pitchFamily="18" charset="0"/>
              </a:rPr>
              <a:t>1 этап подготовки: Выполнение работ в лабораториях:</a:t>
            </a:r>
          </a:p>
          <a:p>
            <a:endParaRPr lang="ru-RU" sz="1600" dirty="0" smtClean="0">
              <a:latin typeface="+mj-lt"/>
              <a:cs typeface="Times New Roman" pitchFamily="18" charset="0"/>
            </a:endParaRPr>
          </a:p>
          <a:p>
            <a:endParaRPr lang="ru-RU" sz="1600" dirty="0" smtClean="0">
              <a:latin typeface="+mj-lt"/>
              <a:cs typeface="Times New Roman" pitchFamily="18" charset="0"/>
            </a:endParaRPr>
          </a:p>
          <a:p>
            <a:endParaRPr lang="ru-RU" sz="1600" dirty="0" smtClean="0">
              <a:latin typeface="+mj-lt"/>
              <a:cs typeface="Times New Roman" pitchFamily="18" charset="0"/>
            </a:endParaRPr>
          </a:p>
          <a:p>
            <a:endParaRPr lang="ru-RU" sz="1600" dirty="0" smtClean="0">
              <a:latin typeface="+mj-lt"/>
              <a:cs typeface="Times New Roman" pitchFamily="18" charset="0"/>
            </a:endParaRPr>
          </a:p>
          <a:p>
            <a:endParaRPr lang="ru-RU" sz="1600" dirty="0" smtClean="0">
              <a:latin typeface="+mj-lt"/>
              <a:cs typeface="Times New Roman" pitchFamily="18" charset="0"/>
            </a:endParaRPr>
          </a:p>
          <a:p>
            <a:r>
              <a:rPr lang="ru-RU" dirty="0" smtClean="0">
                <a:latin typeface="+mj-lt"/>
                <a:cs typeface="Times New Roman" pitchFamily="18" charset="0"/>
              </a:rPr>
              <a:t>2 этап подготовки: Работа в модулях: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28662" y="4214818"/>
            <a:ext cx="6072230" cy="212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Модуль A. Диагностика двигателя (управление)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Модуль B. Подвеска, рулевого управления, тормоза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Модуль C. Электрические и электронные системы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Модуль D. Механические системы двигателя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Модуль E. Трансмиссия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Users\User\Desktop\powerpoint-templates-clip-art-artdesigntemplates-com-tnrkrM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428868"/>
            <a:ext cx="2828916" cy="143985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График перемещения студентов по модулям</a:t>
            </a:r>
            <a:endParaRPr lang="ru-RU" sz="2000" b="1" i="1" dirty="0">
              <a:solidFill>
                <a:srgbClr val="C00000"/>
              </a:solidFill>
              <a:latin typeface="Adobe Heiti Std R" pitchFamily="34" charset="-128"/>
              <a:ea typeface="Adobe Heiti Std R" pitchFamily="34" charset="-128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571480"/>
          <a:ext cx="8786874" cy="548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Содержимое 3" descr="http://worldskills.ru/wp-content/uploads/2017/01/blue-300x100.pn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214290"/>
            <a:ext cx="235745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71670" y="5357826"/>
            <a:ext cx="4566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Учебные лаборатории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9148" y="357166"/>
            <a:ext cx="280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Предприятие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Users\User\Desktop\powerpoint-templates-clip-art-artdesigntemplates-com-tnrkrM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8058192" cy="796908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Задачи  и содержание практических занятий </a:t>
            </a:r>
            <a:br>
              <a:rPr lang="ru-RU" sz="22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с использованием стандартов </a:t>
            </a:r>
            <a:r>
              <a:rPr lang="en-US" sz="1800" b="1" i="1" dirty="0" err="1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WorldSkills</a:t>
            </a:r>
            <a:endParaRPr lang="ru-RU" sz="1800" dirty="0">
              <a:solidFill>
                <a:srgbClr val="C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85926"/>
            <a:ext cx="7500990" cy="4340237"/>
          </a:xfrm>
        </p:spPr>
        <p:txBody>
          <a:bodyPr>
            <a:normAutofit/>
          </a:bodyPr>
          <a:lstStyle/>
          <a:p>
            <a:pPr lvl="0" algn="just"/>
            <a:r>
              <a:rPr lang="ru-RU" sz="1800" dirty="0" smtClean="0">
                <a:latin typeface="+mj-lt"/>
                <a:cs typeface="Times New Roman" pitchFamily="18" charset="0"/>
              </a:rPr>
              <a:t>обогащение и систематизация знаний студентов в вопросах ремонта автомобильного транспорта;</a:t>
            </a:r>
          </a:p>
          <a:p>
            <a:pPr lvl="0" algn="just"/>
            <a:r>
              <a:rPr lang="ru-RU" sz="1800" dirty="0" smtClean="0">
                <a:latin typeface="+mj-lt"/>
                <a:cs typeface="Times New Roman" pitchFamily="18" charset="0"/>
              </a:rPr>
              <a:t>развитие умений студентов анализировать и обобщать теоретический материал и применять его на практических занятиях;</a:t>
            </a:r>
          </a:p>
          <a:p>
            <a:pPr lvl="0" algn="just"/>
            <a:r>
              <a:rPr lang="ru-RU" sz="1800" dirty="0" smtClean="0">
                <a:latin typeface="+mj-lt"/>
                <a:cs typeface="Times New Roman" pitchFamily="18" charset="0"/>
              </a:rPr>
              <a:t>развитие умений студентов определять методы и способы ремонта автомобильного транспорта;</a:t>
            </a:r>
          </a:p>
          <a:p>
            <a:pPr lvl="0" algn="just"/>
            <a:r>
              <a:rPr lang="ru-RU" sz="1800" dirty="0" smtClean="0">
                <a:latin typeface="+mj-lt"/>
                <a:cs typeface="Times New Roman" pitchFamily="18" charset="0"/>
              </a:rPr>
              <a:t>развитие навыков коллективной деятельности;</a:t>
            </a:r>
          </a:p>
          <a:p>
            <a:pPr lvl="0" algn="just"/>
            <a:r>
              <a:rPr lang="ru-RU" sz="1800" dirty="0" smtClean="0">
                <a:latin typeface="+mj-lt"/>
                <a:cs typeface="Times New Roman" pitchFamily="18" charset="0"/>
              </a:rPr>
              <a:t>развитие творческих способностей студентов и др.</a:t>
            </a:r>
          </a:p>
          <a:p>
            <a:endParaRPr lang="ru-RU" sz="2000" dirty="0"/>
          </a:p>
        </p:txBody>
      </p:sp>
      <p:pic>
        <p:nvPicPr>
          <p:cNvPr id="5" name="Содержимое 3" descr="http://worldskills.ru/wp-content/uploads/2017/01/blue-300x100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21431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4500570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  <a:ea typeface="Adobe Heiti Std R" pitchFamily="34" charset="-128"/>
                <a:cs typeface="Times New Roman" pitchFamily="18" charset="0"/>
              </a:rPr>
              <a:t>Содержание СТУ (стандартных технических условий)  </a:t>
            </a:r>
            <a:r>
              <a:rPr lang="ru-RU" sz="1600" dirty="0" err="1" smtClean="0">
                <a:solidFill>
                  <a:srgbClr val="C00000"/>
                </a:solidFill>
                <a:latin typeface="Arial Black" pitchFamily="34" charset="0"/>
                <a:ea typeface="Adobe Heiti Std R" pitchFamily="34" charset="-128"/>
                <a:cs typeface="Times New Roman" pitchFamily="18" charset="0"/>
              </a:rPr>
              <a:t>WorldSkills</a:t>
            </a: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  <a:ea typeface="Adobe Heiti Std R" pitchFamily="34" charset="-128"/>
                <a:cs typeface="Times New Roman" pitchFamily="18" charset="0"/>
              </a:rPr>
              <a:t> направлено на изучение всех узлов и агрегатов современных автомобилей, а также новых технологий, применяемых в автомобильной отрасли. </a:t>
            </a:r>
            <a:endParaRPr lang="ru-RU" sz="1600" dirty="0">
              <a:solidFill>
                <a:srgbClr val="C00000"/>
              </a:solidFill>
              <a:latin typeface="Arial Black" pitchFamily="34" charset="0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Users\User\Desktop\powerpoint-templates-clip-art-artdesigntemplates-com-tnrkrM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8" name="Picture 6" descr="D:\Users\Шейнова\Desktop\ШЕЙНОВА\WorldSkills\фото-WorldSkills Russia 2017\IMG_4297.JPG"/>
          <p:cNvPicPr>
            <a:picLocks noChangeAspect="1" noChangeArrowheads="1"/>
          </p:cNvPicPr>
          <p:nvPr/>
        </p:nvPicPr>
        <p:blipFill>
          <a:blip r:embed="rId3" cstate="print"/>
          <a:srcRect r="16393"/>
          <a:stretch>
            <a:fillRect/>
          </a:stretch>
        </p:blipFill>
        <p:spPr bwMode="auto">
          <a:xfrm>
            <a:off x="5364312" y="214290"/>
            <a:ext cx="3630350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 descr="D:\Users\Шейнова\Desktop\ШЕЙНОВА\WorldSkills\фото-WorldSkills Russia 2017\IMG_4095.JPG"/>
          <p:cNvPicPr>
            <a:picLocks noChangeAspect="1" noChangeArrowheads="1"/>
          </p:cNvPicPr>
          <p:nvPr/>
        </p:nvPicPr>
        <p:blipFill>
          <a:blip r:embed="rId4" cstate="print"/>
          <a:srcRect t="17500"/>
          <a:stretch>
            <a:fillRect/>
          </a:stretch>
        </p:blipFill>
        <p:spPr bwMode="auto">
          <a:xfrm>
            <a:off x="214282" y="214290"/>
            <a:ext cx="4237834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Users\Шейнова\Desktop\ШЕЙНОВА\WorldSkills\фото-WorldSkills Russia 2017\IMG_4302.JPG"/>
          <p:cNvPicPr>
            <a:picLocks noChangeAspect="1" noChangeArrowheads="1"/>
          </p:cNvPicPr>
          <p:nvPr/>
        </p:nvPicPr>
        <p:blipFill>
          <a:blip r:embed="rId5" cstate="print"/>
          <a:srcRect t="14634" r="16667"/>
          <a:stretch>
            <a:fillRect/>
          </a:stretch>
        </p:blipFill>
        <p:spPr bwMode="auto">
          <a:xfrm>
            <a:off x="285720" y="3484587"/>
            <a:ext cx="3786182" cy="2944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D:\Users\Шейнова\Desktop\ШЕЙНОВА\WorldSkills\фото-WorldSkills Russia 2017\IMG_43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4761" y="1928802"/>
            <a:ext cx="3674477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D:\Users\Шейнова\Desktop\ШЕЙНОВА\WorldSkills\фото-WorldSkills Russia 2017\IMG_4258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7813"/>
          <a:stretch>
            <a:fillRect/>
          </a:stretch>
        </p:blipFill>
        <p:spPr bwMode="auto">
          <a:xfrm>
            <a:off x="5143504" y="3571876"/>
            <a:ext cx="3857652" cy="2860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1333</TotalTime>
  <Words>1028</Words>
  <Application>Microsoft Office PowerPoint</Application>
  <PresentationFormat>Экран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Массовость и уникальность</vt:lpstr>
      <vt:lpstr>Область профессиональной деятельности:   </vt:lpstr>
      <vt:lpstr>Цели WorldSkills</vt:lpstr>
      <vt:lpstr>Соответствие  стандарта WorldSkills Russia  действующему ФГОС</vt:lpstr>
      <vt:lpstr>Реализация профессиональной образовательной программы  с учётом методик  WorldSkills по компетенциям</vt:lpstr>
      <vt:lpstr>График перемещения студентов по модулям</vt:lpstr>
      <vt:lpstr>Задачи  и содержание практических занятий  с использованием стандартов WorldSkills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Михаил Константинович Лебедев</cp:lastModifiedBy>
  <cp:revision>128</cp:revision>
  <dcterms:created xsi:type="dcterms:W3CDTF">2017-03-20T11:15:47Z</dcterms:created>
  <dcterms:modified xsi:type="dcterms:W3CDTF">2018-03-27T09:42:05Z</dcterms:modified>
</cp:coreProperties>
</file>